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8" r:id="rId2"/>
    <p:sldId id="256" r:id="rId3"/>
    <p:sldId id="257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1" d="100"/>
          <a:sy n="91" d="100"/>
        </p:scale>
        <p:origin x="5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8/27/2020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8/27/2020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8/27/2020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8/27/2020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157655"/>
            <a:ext cx="7766936" cy="451945"/>
          </a:xfrm>
        </p:spPr>
        <p:txBody>
          <a:bodyPr/>
          <a:lstStyle/>
          <a:p>
            <a:pPr algn="ctr"/>
            <a:r>
              <a:rPr lang="ru-RU" sz="3200" dirty="0" smtClean="0">
                <a:solidFill>
                  <a:srgbClr val="FF0000"/>
                </a:solidFill>
              </a:rPr>
              <a:t>АВГУСТОВСКАЯ КОНФЕРЕНЦИЯ 2020 г.</a:t>
            </a:r>
            <a:endParaRPr lang="ru-RU" sz="32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20110" y="1650125"/>
            <a:ext cx="10720551" cy="4845268"/>
          </a:xfrm>
        </p:spPr>
        <p:txBody>
          <a:bodyPr/>
          <a:lstStyle/>
          <a:p>
            <a:pPr algn="l"/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Информационно-аналитическая справка </a:t>
            </a:r>
          </a:p>
          <a:p>
            <a:pPr algn="l"/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по детям с ОВЗ и детям-инвалидам </a:t>
            </a:r>
          </a:p>
          <a:p>
            <a:pPr algn="l"/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в образовательных организациях </a:t>
            </a:r>
          </a:p>
          <a:p>
            <a:pPr algn="l"/>
            <a:r>
              <a:rPr lang="ru-RU" sz="3200" dirty="0">
                <a:solidFill>
                  <a:schemeClr val="accent2">
                    <a:lumMod val="50000"/>
                  </a:schemeClr>
                </a:solidFill>
              </a:rPr>
              <a:t>г. Дивногорска на 01.01.2020 г.</a:t>
            </a:r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l"/>
            <a:r>
              <a:rPr lang="ru-RU" b="1" dirty="0" smtClean="0">
                <a:solidFill>
                  <a:srgbClr val="FF0000"/>
                </a:solidFill>
              </a:rPr>
              <a:t>Сиделева Наталья Петровна, </a:t>
            </a:r>
          </a:p>
          <a:p>
            <a:pPr algn="l"/>
            <a:r>
              <a:rPr lang="ru-RU" dirty="0">
                <a:solidFill>
                  <a:srgbClr val="FF0000"/>
                </a:solidFill>
              </a:rPr>
              <a:t>р</a:t>
            </a:r>
            <a:r>
              <a:rPr lang="ru-RU" dirty="0" smtClean="0">
                <a:solidFill>
                  <a:srgbClr val="FF0000"/>
                </a:solidFill>
              </a:rPr>
              <a:t>уководитель ТПМПК г. Дивногорска</a:t>
            </a:r>
          </a:p>
          <a:p>
            <a:pPr algn="l"/>
            <a:r>
              <a:rPr lang="ru-RU" dirty="0" smtClean="0">
                <a:solidFill>
                  <a:srgbClr val="FF0000"/>
                </a:solidFill>
              </a:rPr>
              <a:t>27-28 августа 2020 г.</a:t>
            </a:r>
            <a:endParaRPr lang="ru-RU" dirty="0">
              <a:solidFill>
                <a:srgbClr val="FF0000"/>
              </a:solidFill>
            </a:endParaRPr>
          </a:p>
          <a:p>
            <a:pPr algn="ctr"/>
            <a:endParaRPr lang="ru-RU" dirty="0" smtClean="0"/>
          </a:p>
          <a:p>
            <a:pPr algn="ctr"/>
            <a:endParaRPr lang="ru-RU" dirty="0"/>
          </a:p>
          <a:p>
            <a:pPr algn="ctr"/>
            <a:endParaRPr lang="ru-RU" dirty="0" smtClean="0"/>
          </a:p>
          <a:p>
            <a:pPr algn="l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383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8276" y="231228"/>
            <a:ext cx="9470461" cy="89338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59723" y="231228"/>
            <a:ext cx="7094483" cy="72521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72359" y="1292772"/>
            <a:ext cx="10804634" cy="5339255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6453400"/>
              </p:ext>
            </p:extLst>
          </p:nvPr>
        </p:nvGraphicFramePr>
        <p:xfrm>
          <a:off x="872359" y="1124603"/>
          <a:ext cx="10300138" cy="5507423"/>
        </p:xfrm>
        <a:graphic>
          <a:graphicData uri="http://schemas.openxmlformats.org/drawingml/2006/table">
            <a:tbl>
              <a:tblPr firstRow="1" firstCol="1" bandRow="1"/>
              <a:tblGrid>
                <a:gridCol w="1215555">
                  <a:extLst>
                    <a:ext uri="{9D8B030D-6E8A-4147-A177-3AD203B41FA5}">
                      <a16:colId xmlns:a16="http://schemas.microsoft.com/office/drawing/2014/main" val="3574334194"/>
                    </a:ext>
                  </a:extLst>
                </a:gridCol>
                <a:gridCol w="970955">
                  <a:extLst>
                    <a:ext uri="{9D8B030D-6E8A-4147-A177-3AD203B41FA5}">
                      <a16:colId xmlns:a16="http://schemas.microsoft.com/office/drawing/2014/main" val="3422634722"/>
                    </a:ext>
                  </a:extLst>
                </a:gridCol>
                <a:gridCol w="970955">
                  <a:extLst>
                    <a:ext uri="{9D8B030D-6E8A-4147-A177-3AD203B41FA5}">
                      <a16:colId xmlns:a16="http://schemas.microsoft.com/office/drawing/2014/main" val="457252865"/>
                    </a:ext>
                  </a:extLst>
                </a:gridCol>
                <a:gridCol w="730363">
                  <a:extLst>
                    <a:ext uri="{9D8B030D-6E8A-4147-A177-3AD203B41FA5}">
                      <a16:colId xmlns:a16="http://schemas.microsoft.com/office/drawing/2014/main" val="3740807395"/>
                    </a:ext>
                  </a:extLst>
                </a:gridCol>
                <a:gridCol w="812279">
                  <a:extLst>
                    <a:ext uri="{9D8B030D-6E8A-4147-A177-3AD203B41FA5}">
                      <a16:colId xmlns:a16="http://schemas.microsoft.com/office/drawing/2014/main" val="895713055"/>
                    </a:ext>
                  </a:extLst>
                </a:gridCol>
                <a:gridCol w="1297470">
                  <a:extLst>
                    <a:ext uri="{9D8B030D-6E8A-4147-A177-3AD203B41FA5}">
                      <a16:colId xmlns:a16="http://schemas.microsoft.com/office/drawing/2014/main" val="3211744441"/>
                    </a:ext>
                  </a:extLst>
                </a:gridCol>
                <a:gridCol w="1297470">
                  <a:extLst>
                    <a:ext uri="{9D8B030D-6E8A-4147-A177-3AD203B41FA5}">
                      <a16:colId xmlns:a16="http://schemas.microsoft.com/office/drawing/2014/main" val="66688514"/>
                    </a:ext>
                  </a:extLst>
                </a:gridCol>
                <a:gridCol w="1137077">
                  <a:extLst>
                    <a:ext uri="{9D8B030D-6E8A-4147-A177-3AD203B41FA5}">
                      <a16:colId xmlns:a16="http://schemas.microsoft.com/office/drawing/2014/main" val="1532265527"/>
                    </a:ext>
                  </a:extLst>
                </a:gridCol>
                <a:gridCol w="1137077">
                  <a:extLst>
                    <a:ext uri="{9D8B030D-6E8A-4147-A177-3AD203B41FA5}">
                      <a16:colId xmlns:a16="http://schemas.microsoft.com/office/drawing/2014/main" val="679124634"/>
                    </a:ext>
                  </a:extLst>
                </a:gridCol>
                <a:gridCol w="730937">
                  <a:extLst>
                    <a:ext uri="{9D8B030D-6E8A-4147-A177-3AD203B41FA5}">
                      <a16:colId xmlns:a16="http://schemas.microsoft.com/office/drawing/2014/main" val="1714166695"/>
                    </a:ext>
                  </a:extLst>
                </a:gridCol>
              </a:tblGrid>
              <a:tr h="193709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ОО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Нозологические группы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8754495"/>
                  </a:ext>
                </a:extLst>
              </a:tr>
              <a:tr h="96854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Нарушения слуха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Нарушения 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зрения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ТНР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НОДА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ЗПР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РАС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УО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 учетом 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психофизических 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особенностей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9296262"/>
                  </a:ext>
                </a:extLst>
              </a:tr>
              <a:tr h="3321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МБДОУ д\с № 4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1741876"/>
                  </a:ext>
                </a:extLst>
              </a:tr>
              <a:tr h="3321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МБДОУ д\с № 7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49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25460164"/>
                  </a:ext>
                </a:extLst>
              </a:tr>
              <a:tr h="3321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МБДОУ д\с № 8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13049307"/>
                  </a:ext>
                </a:extLst>
              </a:tr>
              <a:tr h="38741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МБДОУ д\с № 9 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33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(на дому)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86656162"/>
                  </a:ext>
                </a:extLst>
              </a:tr>
              <a:tr h="3321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МБДОУ д\с № 10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91950688"/>
                  </a:ext>
                </a:extLst>
              </a:tr>
              <a:tr h="3321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МБДОУ д\с № 12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8563"/>
                  </a:ext>
                </a:extLst>
              </a:tr>
              <a:tr h="3321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МБДОУ д\с № 13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59445570"/>
                  </a:ext>
                </a:extLst>
              </a:tr>
              <a:tr h="3321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МБДОУ д\с № 14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34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7641237"/>
                  </a:ext>
                </a:extLst>
              </a:tr>
              <a:tr h="7748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МБДОУ д\с № 15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(1 - на дому, 1 – в д\саду) 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06859903"/>
                  </a:ext>
                </a:extLst>
              </a:tr>
              <a:tr h="3321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МАДОУ д\с № 17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42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48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6580559"/>
                  </a:ext>
                </a:extLst>
              </a:tr>
              <a:tr h="33213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МБДОУ д\с № 18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06194832"/>
                  </a:ext>
                </a:extLst>
              </a:tr>
              <a:tr h="1937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7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7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213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278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013" marR="41013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962035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7621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9710" y="168166"/>
            <a:ext cx="9448799" cy="840826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168166"/>
            <a:ext cx="7766936" cy="124022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6" y="1639615"/>
            <a:ext cx="9329099" cy="4309240"/>
          </a:xfrm>
        </p:spPr>
        <p:txBody>
          <a:bodyPr/>
          <a:lstStyle/>
          <a:p>
            <a:endParaRPr lang="ru-RU" dirty="0"/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5358433"/>
              </p:ext>
            </p:extLst>
          </p:nvPr>
        </p:nvGraphicFramePr>
        <p:xfrm>
          <a:off x="515008" y="861848"/>
          <a:ext cx="10699530" cy="5801710"/>
        </p:xfrm>
        <a:graphic>
          <a:graphicData uri="http://schemas.openxmlformats.org/drawingml/2006/table">
            <a:tbl>
              <a:tblPr firstRow="1" firstCol="1" bandRow="1"/>
              <a:tblGrid>
                <a:gridCol w="1262688">
                  <a:extLst>
                    <a:ext uri="{9D8B030D-6E8A-4147-A177-3AD203B41FA5}">
                      <a16:colId xmlns:a16="http://schemas.microsoft.com/office/drawing/2014/main" val="1687126572"/>
                    </a:ext>
                  </a:extLst>
                </a:gridCol>
                <a:gridCol w="1008603">
                  <a:extLst>
                    <a:ext uri="{9D8B030D-6E8A-4147-A177-3AD203B41FA5}">
                      <a16:colId xmlns:a16="http://schemas.microsoft.com/office/drawing/2014/main" val="2391848833"/>
                    </a:ext>
                  </a:extLst>
                </a:gridCol>
                <a:gridCol w="1008603">
                  <a:extLst>
                    <a:ext uri="{9D8B030D-6E8A-4147-A177-3AD203B41FA5}">
                      <a16:colId xmlns:a16="http://schemas.microsoft.com/office/drawing/2014/main" val="4267915619"/>
                    </a:ext>
                  </a:extLst>
                </a:gridCol>
                <a:gridCol w="758684">
                  <a:extLst>
                    <a:ext uri="{9D8B030D-6E8A-4147-A177-3AD203B41FA5}">
                      <a16:colId xmlns:a16="http://schemas.microsoft.com/office/drawing/2014/main" val="3366116774"/>
                    </a:ext>
                  </a:extLst>
                </a:gridCol>
                <a:gridCol w="843777">
                  <a:extLst>
                    <a:ext uri="{9D8B030D-6E8A-4147-A177-3AD203B41FA5}">
                      <a16:colId xmlns:a16="http://schemas.microsoft.com/office/drawing/2014/main" val="2190443303"/>
                    </a:ext>
                  </a:extLst>
                </a:gridCol>
                <a:gridCol w="1347780">
                  <a:extLst>
                    <a:ext uri="{9D8B030D-6E8A-4147-A177-3AD203B41FA5}">
                      <a16:colId xmlns:a16="http://schemas.microsoft.com/office/drawing/2014/main" val="3462700353"/>
                    </a:ext>
                  </a:extLst>
                </a:gridCol>
                <a:gridCol w="1347780">
                  <a:extLst>
                    <a:ext uri="{9D8B030D-6E8A-4147-A177-3AD203B41FA5}">
                      <a16:colId xmlns:a16="http://schemas.microsoft.com/office/drawing/2014/main" val="622513212"/>
                    </a:ext>
                  </a:extLst>
                </a:gridCol>
                <a:gridCol w="1181168">
                  <a:extLst>
                    <a:ext uri="{9D8B030D-6E8A-4147-A177-3AD203B41FA5}">
                      <a16:colId xmlns:a16="http://schemas.microsoft.com/office/drawing/2014/main" val="4213401199"/>
                    </a:ext>
                  </a:extLst>
                </a:gridCol>
                <a:gridCol w="1181168">
                  <a:extLst>
                    <a:ext uri="{9D8B030D-6E8A-4147-A177-3AD203B41FA5}">
                      <a16:colId xmlns:a16="http://schemas.microsoft.com/office/drawing/2014/main" val="2307786649"/>
                    </a:ext>
                  </a:extLst>
                </a:gridCol>
                <a:gridCol w="759279">
                  <a:extLst>
                    <a:ext uri="{9D8B030D-6E8A-4147-A177-3AD203B41FA5}">
                      <a16:colId xmlns:a16="http://schemas.microsoft.com/office/drawing/2014/main" val="1968667030"/>
                    </a:ext>
                  </a:extLst>
                </a:gridCol>
              </a:tblGrid>
              <a:tr h="178688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ОО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16" marR="33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8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Нозологические группы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16" marR="33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16" marR="33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93967310"/>
                  </a:ext>
                </a:extLst>
              </a:tr>
              <a:tr h="7541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Нарушения слуха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16" marR="33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Нарушения 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зрения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16" marR="33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ТНР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16" marR="33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НОДА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16" marR="33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ЗПР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16" marR="33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РАС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16" marR="33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УО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16" marR="33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 учетом 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психофизических 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особенностей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16" marR="33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87030512"/>
                  </a:ext>
                </a:extLst>
              </a:tr>
              <a:tr h="5360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МБОУ 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«СОШ № 2»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16" marR="33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16" marR="33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16" marR="33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16" marR="33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16" marR="33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16" marR="33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(надомное обучение)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16" marR="33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16" marR="33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16" marR="33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16" marR="33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62077185"/>
                  </a:ext>
                </a:extLst>
              </a:tr>
              <a:tr h="105583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МБОУ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«СОШ № 4»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16" marR="33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16" marR="33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16" marR="33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16" marR="33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16" marR="33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19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16" marR="33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(Ресурсный класс </a:t>
                      </a:r>
                      <a:r>
                        <a:rPr lang="ru-RU" sz="1100" b="1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  </a:t>
                      </a:r>
                      <a:r>
                        <a:rPr lang="ru-RU" sz="1100" b="1" smtClean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общеобразовательный</a:t>
                      </a:r>
                      <a:r>
                        <a:rPr lang="ru-RU" sz="1100" b="1" baseline="0" smtClean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100" b="1" smtClean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класс</a:t>
                      </a:r>
                      <a:r>
                        <a:rPr lang="ru-RU" sz="1100" b="1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)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2020 – 21 </a:t>
                      </a:r>
                      <a:r>
                        <a:rPr lang="ru-RU" sz="1100" b="1" dirty="0" err="1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уч.г</a:t>
                      </a:r>
                      <a:r>
                        <a:rPr lang="ru-RU" sz="1100" b="1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 + 2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16" marR="33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16" marR="33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16" marR="33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43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16" marR="33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6474879"/>
                  </a:ext>
                </a:extLst>
              </a:tr>
              <a:tr h="3573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МБОУ 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«СОШ № 5»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16" marR="33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16" marR="33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16" marR="33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18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16" marR="33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16" marR="33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16" marR="33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16" marR="33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16" marR="33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16" marR="33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36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16" marR="33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17485032"/>
                  </a:ext>
                </a:extLst>
              </a:tr>
              <a:tr h="5360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МБОУ 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«СОШ № 7»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16" marR="33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16" marR="33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16" marR="33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16" marR="33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16" marR="33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16" marR="33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(надомное обучение)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16" marR="33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16" marR="33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16" marR="33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16" marR="33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6132573"/>
                  </a:ext>
                </a:extLst>
              </a:tr>
              <a:tr h="35737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МБОУ 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«СОШ № 9»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16" marR="33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16" marR="33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16" marR="33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16" marR="33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16" marR="33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16" marR="33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(в классе)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16" marR="33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16" marR="33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16" marR="33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46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16" marR="33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68214795"/>
                  </a:ext>
                </a:extLst>
              </a:tr>
              <a:tr h="45250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МАОУ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Гимназия № 10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16" marR="33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16" marR="33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16" marR="33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16" marR="33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16" marR="33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16" marR="33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16" marR="33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16" marR="33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16" marR="33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16" marR="33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89760091"/>
                  </a:ext>
                </a:extLst>
              </a:tr>
              <a:tr h="85889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КГБОУ «Дивногорская школа»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16" marR="33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16" marR="33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16" marR="33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16" marR="33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16" marR="33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16" marR="33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РАС+УО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(надомное обучение и в классе)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16" marR="33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91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16" marR="33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16" marR="33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101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16" marR="33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22233117"/>
                  </a:ext>
                </a:extLst>
              </a:tr>
              <a:tr h="536064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Дистанционная школа г. Красноярска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16" marR="33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16" marR="33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16" marR="33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16" marR="33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16" marR="33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16" marR="33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(дистанционное обучение)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16" marR="33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16" marR="33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16" marR="33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16" marR="33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46167767"/>
                  </a:ext>
                </a:extLst>
              </a:tr>
              <a:tr h="17868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16" marR="33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16" marR="33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16" marR="33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52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16" marR="33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16" marR="33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84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16" marR="33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highlight>
                            <a:srgbClr val="FFFF00"/>
                          </a:highlight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 + 2 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16" marR="33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103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16" marR="33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1100" b="1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16" marR="33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1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308</a:t>
                      </a:r>
                      <a:endParaRPr lang="ru-RU" sz="11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316" marR="3331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8548743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8183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Аспект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39</TotalTime>
  <Words>337</Words>
  <Application>Microsoft Office PowerPoint</Application>
  <PresentationFormat>Широкоэкранный</PresentationFormat>
  <Paragraphs>267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9" baseType="lpstr">
      <vt:lpstr>Arial</vt:lpstr>
      <vt:lpstr>Calibri</vt:lpstr>
      <vt:lpstr>Times New Roman</vt:lpstr>
      <vt:lpstr>Trebuchet MS</vt:lpstr>
      <vt:lpstr>Wingdings 3</vt:lpstr>
      <vt:lpstr>Аспект</vt:lpstr>
      <vt:lpstr>АВГУСТОВСКАЯ КОНФЕРЕНЦИЯ 2020 г.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ПМПК</dc:creator>
  <cp:lastModifiedBy>ПМПК</cp:lastModifiedBy>
  <cp:revision>7</cp:revision>
  <dcterms:created xsi:type="dcterms:W3CDTF">2020-08-27T01:49:04Z</dcterms:created>
  <dcterms:modified xsi:type="dcterms:W3CDTF">2020-08-27T02:28:36Z</dcterms:modified>
</cp:coreProperties>
</file>