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908" r:id="rId1"/>
  </p:sldMasterIdLst>
  <p:handoutMasterIdLst>
    <p:handoutMasterId r:id="rId17"/>
  </p:handoutMasterIdLst>
  <p:sldIdLst>
    <p:sldId id="256" r:id="rId2"/>
    <p:sldId id="316" r:id="rId3"/>
    <p:sldId id="317" r:id="rId4"/>
    <p:sldId id="320" r:id="rId5"/>
    <p:sldId id="321" r:id="rId6"/>
    <p:sldId id="314" r:id="rId7"/>
    <p:sldId id="315" r:id="rId8"/>
    <p:sldId id="292" r:id="rId9"/>
    <p:sldId id="312" r:id="rId10"/>
    <p:sldId id="318" r:id="rId11"/>
    <p:sldId id="328" r:id="rId12"/>
    <p:sldId id="330" r:id="rId13"/>
    <p:sldId id="329" r:id="rId14"/>
    <p:sldId id="332" r:id="rId15"/>
    <p:sldId id="278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9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8762758821816"/>
          <c:y val="1.740895669291339E-2"/>
          <c:w val="0.64649515164771065"/>
          <c:h val="0.858013998250218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Показывают статус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0000"/>
                    <a:satMod val="150000"/>
                  </a:schemeClr>
                </a:gs>
                <a:gs pos="34000">
                  <a:schemeClr val="accent1">
                    <a:shade val="70000"/>
                    <a:satMod val="140000"/>
                  </a:schemeClr>
                </a:gs>
                <a:gs pos="70000">
                  <a:schemeClr val="accent1">
                    <a:tint val="100000"/>
                    <a:shade val="90000"/>
                    <a:satMod val="140000"/>
                  </a:schemeClr>
                </a:gs>
                <a:gs pos="100000">
                  <a:schemeClr val="accent1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16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F-4638-A40C-D974F4DF99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показывают статус*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0000"/>
                    <a:satMod val="150000"/>
                  </a:schemeClr>
                </a:gs>
                <a:gs pos="34000">
                  <a:schemeClr val="accent2">
                    <a:shade val="70000"/>
                    <a:satMod val="140000"/>
                  </a:schemeClr>
                </a:gs>
                <a:gs pos="70000">
                  <a:schemeClr val="accent2">
                    <a:tint val="100000"/>
                    <a:shade val="90000"/>
                    <a:satMod val="140000"/>
                  </a:schemeClr>
                </a:gs>
                <a:gs pos="100000">
                  <a:schemeClr val="accent2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27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F-4638-A40C-D974F4DF9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060688"/>
        <c:axId val="345061080"/>
        <c:axId val="421755984"/>
      </c:bar3DChart>
      <c:catAx>
        <c:axId val="345060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6.0220180810731994E-2"/>
              <c:y val="0.7707665272860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061080"/>
        <c:crosses val="autoZero"/>
        <c:auto val="1"/>
        <c:lblAlgn val="ctr"/>
        <c:lblOffset val="100"/>
        <c:noMultiLvlLbl val="0"/>
      </c:catAx>
      <c:valAx>
        <c:axId val="34506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детей, чел.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060688"/>
        <c:crosses val="autoZero"/>
        <c:crossBetween val="between"/>
      </c:valAx>
      <c:serAx>
        <c:axId val="421755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06108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C65FC-6CE2-4F74-9347-C4AE940B4802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F8F5-2CAC-4F9E-9919-11343B1B0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0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413043" y="5999931"/>
            <a:ext cx="2770231" cy="541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Дивногорск, 28.08.2020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8" y="591323"/>
            <a:ext cx="2378482" cy="15959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83891" y="1201003"/>
            <a:ext cx="8534400" cy="2019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solidFill>
                  <a:schemeClr val="accent1"/>
                </a:solidFill>
              </a:rPr>
              <a:t>Реализация дополнительных общеобразовательных общеразвивающих программ для детей </a:t>
            </a:r>
          </a:p>
          <a:p>
            <a:pPr algn="ctr"/>
            <a:r>
              <a:rPr lang="ru-RU" sz="2600" b="1" dirty="0" smtClean="0">
                <a:solidFill>
                  <a:schemeClr val="accent1"/>
                </a:solidFill>
              </a:rPr>
              <a:t>с ограниченными возможностями здоровья</a:t>
            </a:r>
            <a:endParaRPr lang="ru-RU" sz="2600" b="1" dirty="0">
              <a:solidFill>
                <a:schemeClr val="accent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683891" y="4936068"/>
            <a:ext cx="8534400" cy="93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err="1" smtClean="0"/>
              <a:t>Килина</a:t>
            </a:r>
            <a:r>
              <a:rPr lang="ru-RU" sz="1600" dirty="0" smtClean="0"/>
              <a:t> И.Н., </a:t>
            </a:r>
          </a:p>
          <a:p>
            <a:pPr algn="r"/>
            <a:r>
              <a:rPr lang="ru-RU" sz="1600" dirty="0"/>
              <a:t>м</a:t>
            </a:r>
            <a:r>
              <a:rPr lang="ru-RU" sz="1600" dirty="0" smtClean="0"/>
              <a:t>етодист, заведующий научно-техническим отделом</a:t>
            </a:r>
          </a:p>
          <a:p>
            <a:pPr algn="r"/>
            <a:r>
              <a:rPr lang="ru-RU" sz="1600" dirty="0" smtClean="0"/>
              <a:t> МБОУ ДО «ДДТ» г. Дивногорска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058333" y="3615266"/>
            <a:ext cx="10075290" cy="93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6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850072" y="1512828"/>
            <a:ext cx="10120191" cy="47720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u="sng" dirty="0" smtClean="0"/>
              <a:t>Показатели </a:t>
            </a:r>
            <a:r>
              <a:rPr lang="ru-RU" sz="1800" u="sng" dirty="0"/>
              <a:t>результативности и </a:t>
            </a:r>
            <a:r>
              <a:rPr lang="ru-RU" sz="1800" u="sng" dirty="0" smtClean="0"/>
              <a:t>эффективности </a:t>
            </a:r>
            <a:r>
              <a:rPr lang="ru-RU" sz="1800" dirty="0" smtClean="0"/>
              <a:t>работы в учреждении: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dirty="0" smtClean="0"/>
              <a:t>динамика </a:t>
            </a:r>
            <a:r>
              <a:rPr lang="ru-RU" sz="1800" dirty="0"/>
              <a:t>индивидуальных достижений учащихся с ОВЗ по освоению предметных программ;</a:t>
            </a:r>
          </a:p>
          <a:p>
            <a:pPr algn="just"/>
            <a:r>
              <a:rPr lang="ru-RU" sz="1800" dirty="0" smtClean="0"/>
              <a:t>создание </a:t>
            </a:r>
            <a:r>
              <a:rPr lang="ru-RU" sz="1800" dirty="0"/>
              <a:t>необходимых условий для обеспечения доступности качественного образования для детей с ограниченными возможностями здоровья (формы </a:t>
            </a:r>
            <a:r>
              <a:rPr lang="ru-RU" sz="1800" dirty="0" smtClean="0"/>
              <a:t>обучения </a:t>
            </a:r>
            <a:r>
              <a:rPr lang="ru-RU" sz="1800" dirty="0"/>
              <a:t>и наличие соответствующих материально-технических условий);</a:t>
            </a:r>
          </a:p>
          <a:p>
            <a:pPr algn="just"/>
            <a:r>
              <a:rPr lang="ru-RU" sz="1800" dirty="0" smtClean="0"/>
              <a:t>увеличение </a:t>
            </a:r>
            <a:r>
              <a:rPr lang="ru-RU" sz="1800" dirty="0"/>
              <a:t>доли педагогических работников образовательного учреждения, прошедших специальную подготовку и обладающих необходимой квалификацией для организации работы с обучающимися с </a:t>
            </a:r>
            <a:r>
              <a:rPr lang="ru-RU" sz="1800" dirty="0" smtClean="0"/>
              <a:t>ОВЗ;</a:t>
            </a:r>
            <a:endParaRPr lang="ru-RU" sz="1800" dirty="0"/>
          </a:p>
          <a:p>
            <a:pPr algn="just"/>
            <a:r>
              <a:rPr lang="ru-RU" sz="1800" dirty="0" smtClean="0"/>
              <a:t>количество </a:t>
            </a:r>
            <a:r>
              <a:rPr lang="ru-RU" sz="1800" dirty="0"/>
              <a:t>специалистов, привлекаемых к индивидуальной и групповой работе с детьми с </a:t>
            </a:r>
            <a:r>
              <a:rPr lang="ru-RU" sz="1800" dirty="0" smtClean="0"/>
              <a:t>ОВЗ.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7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обучающихся по программам инклюзивного образования</a:t>
            </a: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850072" y="1512828"/>
            <a:ext cx="10120191" cy="83243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ОВЗ принимают полноценное участие в процессе обучения, а также включены в социокультурное пространство образовательного учреждения.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способны на самоопределение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обучения по программам (самостоятельный выбор программы обучения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демонстрируют результаты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по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программам, равные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 обучающихся без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ограничений.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Публичные демонстрации полученных навыков детьми с расстройствами аутистического аппарата (выступление на публике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родителей в процессе обучения по интегрированным программам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(объединения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«Добрый оркестр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0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850072" y="1512828"/>
            <a:ext cx="10120191" cy="832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Сформированность личностных, </a:t>
            </a:r>
            <a:r>
              <a:rPr lang="ru-RU" sz="1800" dirty="0" smtClean="0"/>
              <a:t>метапредметных </a:t>
            </a:r>
            <a:r>
              <a:rPr lang="ru-RU" sz="1800" dirty="0"/>
              <a:t>и жизненных </a:t>
            </a:r>
            <a:r>
              <a:rPr lang="ru-RU" sz="1800" dirty="0" smtClean="0"/>
              <a:t>компетентностей обучающихся</a:t>
            </a:r>
            <a:endParaRPr lang="ru-RU" sz="2000" dirty="0"/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86192"/>
              </p:ext>
            </p:extLst>
          </p:nvPr>
        </p:nvGraphicFramePr>
        <p:xfrm>
          <a:off x="1090807" y="2554608"/>
          <a:ext cx="10066869" cy="368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0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Образовательные результаты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Дополнительное образование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начало года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конец года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6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 задержкой психического развития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Личностные результаты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Метапредметные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результаты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Жизненные компетенции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6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 нарушениями поведения и общения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Личностные результаты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Метапредметные результаты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Жизненные компетенции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96416" y="553780"/>
            <a:ext cx="9154218" cy="5045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Работы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детей с ОВЗ, педагог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Шевцова Д.А.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6129867" y="1512828"/>
            <a:ext cx="4840396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731000" y="1718733"/>
            <a:ext cx="4658894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447816" y="1501325"/>
            <a:ext cx="5522447" cy="394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24" y="2213075"/>
            <a:ext cx="2027153" cy="2948316"/>
          </a:xfr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79210"/>
              </p:ext>
            </p:extLst>
          </p:nvPr>
        </p:nvGraphicFramePr>
        <p:xfrm>
          <a:off x="409521" y="1461474"/>
          <a:ext cx="3512390" cy="248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Acrobat Document" r:id="rId5" imgW="8019977" imgH="5667300" progId="AcroExch.Document.11">
                  <p:embed/>
                </p:oleObj>
              </mc:Choice>
              <mc:Fallback>
                <p:oleObj name="Acrobat Document" r:id="rId5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21" y="1461474"/>
                        <a:ext cx="3512390" cy="2482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15" y="2944504"/>
            <a:ext cx="1982506" cy="2804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86" y="1943167"/>
            <a:ext cx="1796598" cy="25476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41" y="3503537"/>
            <a:ext cx="2061998" cy="29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Выступление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детей с ОВЗ, педагог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Землянская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Т.В.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6129867" y="1512828"/>
            <a:ext cx="4840396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731000" y="1718733"/>
            <a:ext cx="4658894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20734" y="1501325"/>
            <a:ext cx="6369160" cy="363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" y="1865220"/>
            <a:ext cx="2404982" cy="3232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60" y="3481328"/>
            <a:ext cx="3974573" cy="2604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2" y="2705509"/>
            <a:ext cx="249957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366150" y="3039762"/>
            <a:ext cx="8758237" cy="71437"/>
            <a:chOff x="280" y="601"/>
            <a:chExt cx="5426" cy="21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229853" y="3809453"/>
            <a:ext cx="8807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Спасибо 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                        за </a:t>
            </a:r>
            <a:endParaRPr lang="ru-RU" sz="32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										внимание!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Нормативная база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4489562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Закон "Об образовании в Российской Федерации"</a:t>
            </a:r>
            <a:r>
              <a:rPr lang="ru-RU" dirty="0" smtClean="0"/>
              <a:t> </a:t>
            </a:r>
            <a:r>
              <a:rPr lang="ru-RU" dirty="0"/>
              <a:t>от 29 декабря 2012 г. N </a:t>
            </a:r>
            <a:r>
              <a:rPr lang="ru-RU" dirty="0" smtClean="0"/>
              <a:t>273-ФЗ;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Минпросвещения РФ №196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/>
          </a:p>
          <a:p>
            <a:pPr algn="just"/>
            <a:r>
              <a:rPr lang="ru-RU" dirty="0" smtClean="0"/>
              <a:t>Концепция </a:t>
            </a:r>
            <a:r>
              <a:rPr lang="ru-RU" dirty="0"/>
              <a:t>Федерального государственного образовательного стандарта для обучающихся с ограниченными возможностями </a:t>
            </a:r>
            <a:r>
              <a:rPr lang="ru-RU" dirty="0" smtClean="0"/>
              <a:t>здоровья;</a:t>
            </a:r>
          </a:p>
          <a:p>
            <a:pPr algn="just"/>
            <a:r>
              <a:rPr lang="ru-RU" dirty="0" smtClean="0"/>
              <a:t>Положение о </a:t>
            </a:r>
            <a:r>
              <a:rPr lang="ru-RU" dirty="0"/>
              <a:t>порядке обучения по индивидуальному учебному плану </a:t>
            </a:r>
            <a:r>
              <a:rPr lang="ru-RU" dirty="0" smtClean="0"/>
              <a:t>в МБОУ ДО «ДДТ» от 22.03.2016.</a:t>
            </a:r>
          </a:p>
          <a:p>
            <a:pPr algn="just">
              <a:buFontTx/>
              <a:buChar char="-"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5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Основные цели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39370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Выявление и развитие творческих способностей у детей с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ОВЗ.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Воспитание и социализация (социальная адаптация) детей с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ОВЗ.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Инструменты достижения целей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3937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Интегрированные (гибкое обучение) и адаптированные программы художественно-эстетической и социально-педагогической направленностей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(ДООП «Английский язык»,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хореографического ансамбля «Огонёк»,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«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Jay-dance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ДООП «Весёлые нотки», ДООП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«Студия детской моды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Чародейка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«АДООП «Акварель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АДООП «Музыка. Оркестр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3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303030">
                    <a:lumMod val="75000"/>
                    <a:lumOff val="25000"/>
                  </a:srgbClr>
                </a:solidFill>
              </a:rPr>
              <a:t>Принципы </a:t>
            </a:r>
            <a:r>
              <a:rPr lang="ru-RU" sz="2400" dirty="0" smtClean="0">
                <a:solidFill>
                  <a:srgbClr val="303030">
                    <a:lumMod val="75000"/>
                    <a:lumOff val="25000"/>
                  </a:srgbClr>
                </a:solidFill>
              </a:rPr>
              <a:t> и формы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3937000"/>
          </a:xfrm>
        </p:spPr>
        <p:txBody>
          <a:bodyPr numCol="2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r>
              <a:rPr lang="ru-RU" sz="1800" dirty="0" smtClean="0"/>
              <a:t>Принципы:</a:t>
            </a:r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endParaRPr lang="ru-RU" sz="1800" dirty="0" smtClean="0"/>
          </a:p>
          <a:p>
            <a:pPr lvl="0">
              <a:spcBef>
                <a:spcPts val="0"/>
              </a:spcBef>
              <a:buClr>
                <a:srgbClr val="AD0101"/>
              </a:buClr>
            </a:pPr>
            <a:r>
              <a:rPr lang="ru-RU" sz="1800" dirty="0" smtClean="0"/>
              <a:t>соблюдение </a:t>
            </a:r>
            <a:r>
              <a:rPr lang="ru-RU" sz="1800" dirty="0"/>
              <a:t>интересов ребенка</a:t>
            </a:r>
          </a:p>
          <a:p>
            <a:pPr lvl="0">
              <a:spcBef>
                <a:spcPts val="0"/>
              </a:spcBef>
              <a:buClr>
                <a:srgbClr val="AD0101"/>
              </a:buClr>
            </a:pPr>
            <a:r>
              <a:rPr lang="ru-RU" sz="1800" dirty="0"/>
              <a:t>системность</a:t>
            </a:r>
          </a:p>
          <a:p>
            <a:pPr lvl="0">
              <a:spcBef>
                <a:spcPts val="0"/>
              </a:spcBef>
              <a:buClr>
                <a:srgbClr val="AD0101"/>
              </a:buClr>
            </a:pPr>
            <a:r>
              <a:rPr lang="ru-RU" sz="1800" dirty="0"/>
              <a:t>непрерывность</a:t>
            </a:r>
          </a:p>
          <a:p>
            <a:pPr lvl="0">
              <a:spcBef>
                <a:spcPts val="0"/>
              </a:spcBef>
              <a:buClr>
                <a:srgbClr val="AD0101"/>
              </a:buClr>
            </a:pPr>
            <a:r>
              <a:rPr lang="ru-RU" sz="1800" dirty="0"/>
              <a:t>вариативность</a:t>
            </a:r>
          </a:p>
          <a:p>
            <a:pPr lvl="0">
              <a:spcBef>
                <a:spcPts val="0"/>
              </a:spcBef>
              <a:buClr>
                <a:srgbClr val="AD0101"/>
              </a:buClr>
            </a:pPr>
            <a:r>
              <a:rPr lang="ru-RU" sz="1800" dirty="0"/>
              <a:t>рекомендательный характер оказания </a:t>
            </a:r>
            <a:r>
              <a:rPr lang="ru-RU" sz="1800" dirty="0" smtClean="0"/>
              <a:t>услуг</a:t>
            </a:r>
          </a:p>
          <a:p>
            <a:pPr lvl="0">
              <a:spcBef>
                <a:spcPts val="0"/>
              </a:spcBef>
              <a:buClr>
                <a:srgbClr val="AD0101"/>
              </a:buClr>
            </a:pPr>
            <a:endParaRPr lang="ru-RU" sz="1800" dirty="0"/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r>
              <a:rPr lang="ru-RU" sz="1800" dirty="0" smtClean="0"/>
              <a:t>Формы работы в учреждении:</a:t>
            </a:r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endParaRPr lang="ru-RU" sz="1800" dirty="0" smtClean="0"/>
          </a:p>
          <a:p>
            <a:pPr lvl="0">
              <a:spcBef>
                <a:spcPts val="0"/>
              </a:spcBef>
              <a:buClr>
                <a:srgbClr val="AD0101"/>
              </a:buClr>
            </a:pPr>
            <a:r>
              <a:rPr lang="ru-RU" sz="1800" dirty="0" smtClean="0"/>
              <a:t>Инклюзивные группы различной наполняемости</a:t>
            </a:r>
          </a:p>
          <a:p>
            <a:pPr lvl="0">
              <a:spcBef>
                <a:spcPts val="0"/>
              </a:spcBef>
              <a:buClr>
                <a:srgbClr val="AD0101"/>
              </a:buClr>
            </a:pPr>
            <a:r>
              <a:rPr lang="ru-RU" sz="1800" dirty="0" smtClean="0"/>
              <a:t>Индивидуальное обучение</a:t>
            </a:r>
            <a:endParaRPr lang="ru-RU" sz="1800" dirty="0"/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endParaRPr lang="ru-RU" sz="1800" dirty="0" smtClean="0"/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r>
              <a:rPr lang="ru-RU" sz="1800" dirty="0" smtClean="0"/>
              <a:t>Формы работы в объединениях:</a:t>
            </a:r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endParaRPr lang="ru-RU" sz="1800" dirty="0" smtClean="0"/>
          </a:p>
          <a:p>
            <a:pPr algn="just">
              <a:spcBef>
                <a:spcPts val="0"/>
              </a:spcBef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занятия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Групповые занятия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Занятия в малых группах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реализации проектов (с привлечением обучающихся КГБОУ «Дивногорская школа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D0101"/>
              </a:buClr>
              <a:buNone/>
            </a:pPr>
            <a:endParaRPr lang="ru-RU" sz="2000" dirty="0">
              <a:solidFill>
                <a:srgbClr val="AD0101">
                  <a:lumMod val="75000"/>
                </a:srgbClr>
              </a:solidFill>
            </a:endParaRPr>
          </a:p>
          <a:p>
            <a:pPr marL="0" indent="0" algn="just">
              <a:buNone/>
            </a:pP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341496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7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Динамика количества детей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ОВЗ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449346"/>
              </p:ext>
            </p:extLst>
          </p:nvPr>
        </p:nvGraphicFramePr>
        <p:xfrm>
          <a:off x="609600" y="1410327"/>
          <a:ext cx="10972800" cy="544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9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Кол-во детей с ОВЗ на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30.05.2020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разрезе нозологий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9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0441729"/>
              </p:ext>
            </p:extLst>
          </p:nvPr>
        </p:nvGraphicFramePr>
        <p:xfrm>
          <a:off x="1270000" y="1719263"/>
          <a:ext cx="10027265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Нозологии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Кол-во детей на индивидуальном обучении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нарушением 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нарушением слуха (глухие, слабослышащие, позднооглохшие)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нарушением поведения и общения (РАС)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</a:t>
                      </a:r>
                    </a:p>
                    <a:p>
                      <a:pPr algn="ctr"/>
                      <a:r>
                        <a:rPr lang="ru-RU" dirty="0" smtClean="0"/>
                        <a:t>(3</a:t>
                      </a:r>
                      <a:r>
                        <a:rPr lang="ru-RU" baseline="0" dirty="0" smtClean="0"/>
                        <a:t> программы)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 (1 программа)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задержкой психического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(3</a:t>
                      </a:r>
                      <a:r>
                        <a:rPr lang="ru-RU" baseline="0" dirty="0" smtClean="0"/>
                        <a:t> программы)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комплексными нарушениями психофизического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</a:t>
                      </a:r>
                    </a:p>
                    <a:p>
                      <a:pPr algn="ctr"/>
                      <a:r>
                        <a:rPr lang="ru-RU" dirty="0" smtClean="0"/>
                        <a:t>(1 программа)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 </a:t>
                      </a:r>
                      <a:r>
                        <a:rPr lang="ru-RU" sz="1400" dirty="0" smtClean="0"/>
                        <a:t>(</a:t>
                      </a:r>
                      <a:r>
                        <a:rPr lang="ru-RU" sz="1400" dirty="0" err="1" smtClean="0"/>
                        <a:t>соматич.расстройства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4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Кол-во детей с ОВЗ на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разрезе объединений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3013287"/>
              </p:ext>
            </p:extLst>
          </p:nvPr>
        </p:nvGraphicFramePr>
        <p:xfrm>
          <a:off x="1270000" y="1719263"/>
          <a:ext cx="10120312" cy="450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Объединение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r>
                        <a:rPr lang="ru-RU" baseline="0" dirty="0" smtClean="0"/>
                        <a:t> руководителя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Кол-во детей на индивидуальном обучении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3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Атр</a:t>
                      </a:r>
                      <a:r>
                        <a:rPr lang="ru-RU" dirty="0" smtClean="0"/>
                        <a:t>-студия «Акварель»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Шевцова Д.А.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80">
                <a:tc>
                  <a:txBody>
                    <a:bodyPr/>
                    <a:lstStyle/>
                    <a:p>
                      <a:r>
                        <a:rPr lang="ru-RU" dirty="0" smtClean="0"/>
                        <a:t>«Добрый оркестр»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Землянская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Джей-данс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Жильцова</a:t>
                      </a:r>
                      <a:r>
                        <a:rPr lang="ru-RU" dirty="0" smtClean="0"/>
                        <a:t>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72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Студия «Веселые нотки»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Литвиненко М.Г.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Полховская</a:t>
                      </a:r>
                      <a:r>
                        <a:rPr lang="ru-RU" dirty="0" smtClean="0"/>
                        <a:t> А.Г.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29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Студия моды «Чародейка»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Бледных Ю.В.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общественных инициатив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Артишевская</a:t>
                      </a:r>
                      <a:r>
                        <a:rPr lang="ru-RU" dirty="0" smtClean="0"/>
                        <a:t>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0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Создание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социально-психологических условий для развития личности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учащихся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 их успешного обучения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064525" y="1512827"/>
            <a:ext cx="10549720" cy="5160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u="sng" dirty="0" smtClean="0"/>
              <a:t>Кадровое обеспечение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sz="1800" dirty="0" smtClean="0"/>
              <a:t>- </a:t>
            </a:r>
            <a:r>
              <a:rPr lang="ru-RU" sz="1600" dirty="0" smtClean="0"/>
              <a:t>кол-во педагогов, работающих с детьми с ОВЗ – 7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кол-во педагогов, прошедших подготовку (курсы ПК) – </a:t>
            </a:r>
            <a:r>
              <a:rPr lang="ru-RU" sz="1600" dirty="0" smtClean="0"/>
              <a:t>3</a:t>
            </a:r>
            <a:endParaRPr lang="ru-RU" sz="1600" u="sng" dirty="0" smtClean="0"/>
          </a:p>
          <a:p>
            <a:pPr marL="0" indent="0" algn="just">
              <a:buNone/>
            </a:pPr>
            <a:r>
              <a:rPr lang="ru-RU" u="sng" dirty="0" smtClean="0"/>
              <a:t>Образовательная среда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разработка АОП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индивидуальное обучение</a:t>
            </a:r>
          </a:p>
          <a:p>
            <a:pPr marL="0" indent="0" algn="just">
              <a:buNone/>
            </a:pPr>
            <a:r>
              <a:rPr lang="ru-RU" u="sng" dirty="0"/>
              <a:t>Методическая среда</a:t>
            </a:r>
            <a:r>
              <a:rPr lang="ru-RU" dirty="0"/>
              <a:t>:</a:t>
            </a:r>
          </a:p>
          <a:p>
            <a:pPr algn="just">
              <a:buFontTx/>
              <a:buChar char="-"/>
            </a:pPr>
            <a:r>
              <a:rPr lang="ru-RU" sz="1600" dirty="0"/>
              <a:t>разработаны общие принципы и подходы в работе с детьми с ОВЗ</a:t>
            </a:r>
          </a:p>
          <a:p>
            <a:pPr algn="just">
              <a:buFontTx/>
              <a:buChar char="-"/>
            </a:pPr>
            <a:r>
              <a:rPr lang="ru-RU" sz="1600" dirty="0"/>
              <a:t>разработаны методики мониторинга результатов и компетенций обучающихся с ОВЗ (в рамках проекта)</a:t>
            </a:r>
          </a:p>
          <a:p>
            <a:pPr algn="just">
              <a:buFontTx/>
              <a:buChar char="-"/>
            </a:pPr>
            <a:r>
              <a:rPr lang="ru-RU" sz="1600" dirty="0"/>
              <a:t>ведется работа по унифицированию формы АОП </a:t>
            </a:r>
            <a:r>
              <a:rPr lang="ru-RU" sz="1600" dirty="0" smtClean="0"/>
              <a:t>в дополнительном образовании</a:t>
            </a:r>
            <a:endParaRPr lang="ru-RU" sz="1600" dirty="0"/>
          </a:p>
          <a:p>
            <a:pPr marL="0" indent="0" algn="just">
              <a:buNone/>
            </a:pPr>
            <a:r>
              <a:rPr lang="ru-RU" u="sng" dirty="0"/>
              <a:t>МТБ</a:t>
            </a:r>
            <a:r>
              <a:rPr lang="ru-RU" dirty="0"/>
              <a:t>:</a:t>
            </a:r>
          </a:p>
          <a:p>
            <a:pPr algn="just">
              <a:buFontTx/>
              <a:buChar char="-"/>
            </a:pPr>
            <a:r>
              <a:rPr lang="ru-RU" sz="1600" dirty="0"/>
              <a:t>оборудован </a:t>
            </a:r>
            <a:r>
              <a:rPr lang="ru-RU" sz="1600" dirty="0" smtClean="0"/>
              <a:t>бассейн</a:t>
            </a:r>
            <a:endParaRPr lang="ru-RU" sz="1600" dirty="0"/>
          </a:p>
          <a:p>
            <a:pPr algn="just">
              <a:buFontTx/>
              <a:buChar char="-"/>
            </a:pPr>
            <a:r>
              <a:rPr lang="ru-RU" sz="1600" dirty="0"/>
              <a:t>организовано индивидуальное пространство для конкретных детей (дети </a:t>
            </a:r>
            <a:r>
              <a:rPr lang="ru-RU" sz="1600" dirty="0" smtClean="0"/>
              <a:t>РАС)</a:t>
            </a:r>
            <a:endParaRPr lang="ru-RU" sz="1600" dirty="0"/>
          </a:p>
          <a:p>
            <a:pPr algn="just">
              <a:buFontTx/>
              <a:buChar char="-"/>
            </a:pPr>
            <a:r>
              <a:rPr lang="ru-RU" sz="1600" dirty="0"/>
              <a:t>участие в проекте «Доступная среда»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341496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4563</TotalTime>
  <Words>770</Words>
  <Application>Microsoft Office PowerPoint</Application>
  <PresentationFormat>Широкоэкранный</PresentationFormat>
  <Paragraphs>185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 3</vt:lpstr>
      <vt:lpstr>Ясность</vt:lpstr>
      <vt:lpstr>Acrobat Document</vt:lpstr>
      <vt:lpstr>Презентация PowerPoint</vt:lpstr>
      <vt:lpstr>Нормативная база</vt:lpstr>
      <vt:lpstr>Основные цели</vt:lpstr>
      <vt:lpstr>Инструменты достижения целей</vt:lpstr>
      <vt:lpstr>Принципы  и формы работы</vt:lpstr>
      <vt:lpstr>Динамика количества детей с ОВЗ</vt:lpstr>
      <vt:lpstr>Кол-во детей с ОВЗ на 30.05.2020 в разрезе нозологий</vt:lpstr>
      <vt:lpstr>Кол-во детей с ОВЗ на  в разрезе объединений</vt:lpstr>
      <vt:lpstr>Создание социально-психологических условий для развития личности учащихся и их успешного обучения</vt:lpstr>
      <vt:lpstr>Результаты работы</vt:lpstr>
      <vt:lpstr>Результаты обучающихся по программам инклюзивного образования</vt:lpstr>
      <vt:lpstr>Результаты работы</vt:lpstr>
      <vt:lpstr> Работы детей с ОВЗ, педагог  Шевцова Д.А. </vt:lpstr>
      <vt:lpstr> Выступление детей с ОВЗ, педагог Землянская Т.В.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Ирина</cp:lastModifiedBy>
  <cp:revision>250</cp:revision>
  <cp:lastPrinted>2020-08-27T07:41:59Z</cp:lastPrinted>
  <dcterms:created xsi:type="dcterms:W3CDTF">2016-08-22T05:19:59Z</dcterms:created>
  <dcterms:modified xsi:type="dcterms:W3CDTF">2020-08-27T07:42:10Z</dcterms:modified>
</cp:coreProperties>
</file>