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908" r:id="rId1"/>
  </p:sldMasterIdLst>
  <p:handoutMasterIdLst>
    <p:handoutMasterId r:id="rId16"/>
  </p:handoutMasterIdLst>
  <p:sldIdLst>
    <p:sldId id="256" r:id="rId2"/>
    <p:sldId id="280" r:id="rId3"/>
    <p:sldId id="292" r:id="rId4"/>
    <p:sldId id="301" r:id="rId5"/>
    <p:sldId id="311" r:id="rId6"/>
    <p:sldId id="298" r:id="rId7"/>
    <p:sldId id="302" r:id="rId8"/>
    <p:sldId id="313" r:id="rId9"/>
    <p:sldId id="304" r:id="rId10"/>
    <p:sldId id="303" r:id="rId11"/>
    <p:sldId id="300" r:id="rId12"/>
    <p:sldId id="305" r:id="rId13"/>
    <p:sldId id="306" r:id="rId14"/>
    <p:sldId id="278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A3F0-E638-47EC-81F3-4808142C44F0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C73E8-817D-43B6-B9C5-BEF237B6E6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6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7175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413043" y="5999931"/>
            <a:ext cx="2770231" cy="541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lvl="1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Дивногорск, 2020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07" y="442741"/>
            <a:ext cx="2378482" cy="159596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83889" y="1405719"/>
            <a:ext cx="7797591" cy="19851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ерсонифицированное финансирование дополнительного образования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пфдод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): 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рганизация работы в системе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. 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етодика, теория, практика</a:t>
            </a: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3890" y="3819098"/>
            <a:ext cx="8534400" cy="17526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Панфилова А.А. – Зам. директора по УВР МБОУ ДО ДДТ, </a:t>
            </a:r>
          </a:p>
          <a:p>
            <a:pPr algn="r"/>
            <a:r>
              <a:rPr lang="ru-RU" sz="1600" dirty="0" smtClean="0"/>
              <a:t>руководитель Муниципального опорного центра </a:t>
            </a:r>
          </a:p>
          <a:p>
            <a:pPr algn="r"/>
            <a:r>
              <a:rPr lang="ru-RU" sz="1600" dirty="0" smtClean="0"/>
              <a:t>дополнительного образования детей г. Дивногорска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8" y="3819098"/>
            <a:ext cx="2356800" cy="22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1" y="533400"/>
            <a:ext cx="9391958" cy="790433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43321" y="1429326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38313"/>
            <a:ext cx="1468945" cy="985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045" t="3384" r="9605" b="4677"/>
          <a:stretch/>
        </p:blipFill>
        <p:spPr>
          <a:xfrm>
            <a:off x="163566" y="438313"/>
            <a:ext cx="10284027" cy="63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244935" y="37433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Аттестация в 2018-2019 учебном году: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243321" y="1429326"/>
            <a:ext cx="8758237" cy="71437"/>
            <a:chOff x="280" y="601"/>
            <a:chExt cx="5426" cy="21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9" t="3699" r="444" b="4044"/>
          <a:stretch/>
        </p:blipFill>
        <p:spPr>
          <a:xfrm>
            <a:off x="129214" y="424665"/>
            <a:ext cx="11870687" cy="620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384" r="1156" b="4677"/>
          <a:stretch/>
        </p:blipFill>
        <p:spPr>
          <a:xfrm>
            <a:off x="0" y="409433"/>
            <a:ext cx="12050973" cy="63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743" y="1379825"/>
            <a:ext cx="8864352" cy="195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109" y="495828"/>
            <a:ext cx="1469263" cy="98154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90199" y="582917"/>
            <a:ext cx="7498080" cy="7969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Прием в учреждения на программы ДО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Объект 9"/>
          <p:cNvSpPr txBox="1">
            <a:spLocks/>
          </p:cNvSpPr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Заявление о включении в систему персонифицированного финансирования;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Заявление об определении номинала сертификата;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Заявление о зачислении;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Договор об образовании</a:t>
            </a:r>
          </a:p>
          <a:p>
            <a:endParaRPr lang="ru-RU" dirty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136" y="3928280"/>
            <a:ext cx="2356800" cy="22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366150" y="3039762"/>
            <a:ext cx="8758237" cy="71437"/>
            <a:chOff x="280" y="601"/>
            <a:chExt cx="5426" cy="21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66150" y="864342"/>
            <a:ext cx="772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9984" y="3809453"/>
            <a:ext cx="5099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Спасибо за внимание! 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532910" y="2243597"/>
            <a:ext cx="8758237" cy="71437"/>
            <a:chOff x="280" y="601"/>
            <a:chExt cx="5426" cy="21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959880" y="2243597"/>
            <a:ext cx="10602492" cy="1202406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914400"/>
            <a:endParaRPr lang="ru-RU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40108" y="471232"/>
            <a:ext cx="696492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Реализация приоритетного проекта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«Доступное дополнительное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образование детей»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0807" r="20056"/>
          <a:stretch/>
        </p:blipFill>
        <p:spPr>
          <a:xfrm>
            <a:off x="4148919" y="3033892"/>
            <a:ext cx="3944203" cy="3328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43" y="518066"/>
            <a:ext cx="141228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462903" y="527166"/>
            <a:ext cx="749808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Цель проекта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1587501" y="1338890"/>
            <a:ext cx="8758237" cy="71437"/>
            <a:chOff x="280" y="601"/>
            <a:chExt cx="5426" cy="21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обеспечение </a:t>
            </a:r>
            <a:r>
              <a:rPr lang="ru-RU" i="1" dirty="0">
                <a:solidFill>
                  <a:srgbClr val="002060"/>
                </a:solidFill>
              </a:rPr>
              <a:t>к 2020 </a:t>
            </a:r>
            <a:r>
              <a:rPr lang="ru-RU" dirty="0"/>
              <a:t>году увеличения числа детей в возрасте от 5 до 18 лет, обучающихся по качественным современным дополнительным общеобразовательным программам, в общей численности детей этого возраста </a:t>
            </a:r>
            <a:r>
              <a:rPr lang="ru-RU" i="1" dirty="0">
                <a:solidFill>
                  <a:srgbClr val="002060"/>
                </a:solidFill>
              </a:rPr>
              <a:t>до 70 – 75% </a:t>
            </a:r>
          </a:p>
          <a:p>
            <a:pPr>
              <a:buFont typeface="Wingdings 2" pitchFamily="18" charset="2"/>
              <a:buNone/>
            </a:pPr>
            <a:r>
              <a:rPr lang="ru-RU" sz="2000" i="1" dirty="0"/>
              <a:t>   (Указ Президента Российской Федерации </a:t>
            </a:r>
            <a:br>
              <a:rPr lang="ru-RU" sz="2000" i="1" dirty="0"/>
            </a:br>
            <a:r>
              <a:rPr lang="ru-RU" sz="2000" i="1" dirty="0"/>
              <a:t>от 07 мая 2012 года № 599 «О мерах по реализации государственной политики в области образования и науки»)</a:t>
            </a:r>
            <a:endParaRPr lang="ru-RU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0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462903" y="527166"/>
            <a:ext cx="749808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Цитата: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Содержимое 2"/>
          <p:cNvSpPr>
            <a:spLocks noGrp="1"/>
          </p:cNvSpPr>
          <p:nvPr>
            <p:ph sz="quarter" idx="1"/>
          </p:nvPr>
        </p:nvSpPr>
        <p:spPr>
          <a:xfrm>
            <a:off x="853411" y="1444391"/>
            <a:ext cx="9202762" cy="4314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В каждом субъекте Федерации будет работать модельный центр дополнительного образования детей, а на федеральном уровне будет </a:t>
            </a:r>
            <a:r>
              <a:rPr lang="ru-RU" sz="2800" b="1" dirty="0">
                <a:solidFill>
                  <a:schemeClr val="accent2"/>
                </a:solidFill>
              </a:rPr>
              <a:t>создан общедоступный навигатор по дополнительным общеобразовательным программам</a:t>
            </a:r>
            <a:r>
              <a:rPr lang="ru-RU" sz="2800" dirty="0"/>
              <a:t>. С его помощью родители смогут выбрать образовательные программы сообразно стремлениям, уровню подготовки и способностям детей; в том числе и те, кто оказался в трудной жизненной ситуации…»</a:t>
            </a:r>
          </a:p>
          <a:p>
            <a:endParaRPr lang="ru-RU" sz="2800" dirty="0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1587501" y="1338890"/>
            <a:ext cx="8758237" cy="71437"/>
            <a:chOff x="280" y="601"/>
            <a:chExt cx="5426" cy="21"/>
          </a:xfrm>
        </p:grpSpPr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396" y="533400"/>
            <a:ext cx="8661789" cy="9906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Материалы по внедрению ПФДОД: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1963506"/>
            <a:ext cx="10981899" cy="4513494"/>
          </a:xfrm>
        </p:spPr>
        <p:txBody>
          <a:bodyPr/>
          <a:lstStyle/>
          <a:p>
            <a:r>
              <a:rPr lang="ru-RU" dirty="0" smtClean="0"/>
              <a:t>Приказ министерства РФ «Об утверждении Целевой модели региональных систем дополнительного образования детей» от 03.09.2019 №467</a:t>
            </a:r>
          </a:p>
          <a:p>
            <a:r>
              <a:rPr lang="ru-RU" dirty="0" smtClean="0"/>
              <a:t>Распоряжение правительства Красноярского края «О механизме перехода на ПФДОД» от 04.07.2019 №453-р</a:t>
            </a:r>
          </a:p>
          <a:p>
            <a:r>
              <a:rPr lang="ru-RU" dirty="0" smtClean="0"/>
              <a:t>Письмо министерства образования Красноярского края от 25.12.2019 № 75-15249 «Об организации работы навигатора»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en-US" dirty="0"/>
              <a:t>https://dvpion.ru/article.asp?id_text=435</a:t>
            </a:r>
            <a:endParaRPr lang="ru-RU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792396" y="1523767"/>
            <a:ext cx="8758237" cy="71437"/>
            <a:chOff x="280" y="601"/>
            <a:chExt cx="5426" cy="21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24665"/>
            <a:ext cx="1468945" cy="9856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3" y="518066"/>
            <a:ext cx="141228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88609" y="422952"/>
            <a:ext cx="4495944" cy="79043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ГИС АИ «Навигатор»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2321490" y="1213385"/>
            <a:ext cx="7163701" cy="74113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38313"/>
            <a:ext cx="1468945" cy="985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456" t="6796" r="17685" b="4251"/>
          <a:stretch/>
        </p:blipFill>
        <p:spPr>
          <a:xfrm>
            <a:off x="2298353" y="1423975"/>
            <a:ext cx="6648170" cy="529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43" y="518066"/>
            <a:ext cx="1412281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170005" cy="7904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Осуществление контроля образовательного процесса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43321" y="1429326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873" y="438313"/>
            <a:ext cx="1468945" cy="985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776" t="6767" r="6641" b="26368"/>
          <a:stretch/>
        </p:blipFill>
        <p:spPr>
          <a:xfrm>
            <a:off x="110533" y="438313"/>
            <a:ext cx="1052828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BD8DCF9-2B14-4067-B86E-5008660B56DF}"/>
              </a:ext>
            </a:extLst>
          </p:cNvPr>
          <p:cNvSpPr/>
          <p:nvPr/>
        </p:nvSpPr>
        <p:spPr>
          <a:xfrm>
            <a:off x="3000266" y="294127"/>
            <a:ext cx="74208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latin typeface="+mj-lt"/>
                <a:ea typeface="PT_Russia Text" panose="02000503000000020004" pitchFamily="2" charset="0"/>
                <a:cs typeface="Open Sans" panose="020B0606030504020204" pitchFamily="34" charset="0"/>
              </a:rPr>
              <a:t>СЕРТИФИКАТ – ИНСТРУМЕНТ СТАТИСТИКИ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83F72A-5D81-4739-891D-AD7262A09367}"/>
              </a:ext>
            </a:extLst>
          </p:cNvPr>
          <p:cNvSpPr/>
          <p:nvPr/>
        </p:nvSpPr>
        <p:spPr>
          <a:xfrm>
            <a:off x="3140801" y="1732239"/>
            <a:ext cx="223264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85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Должен покрывать определенный объем услуг </a:t>
            </a:r>
          </a:p>
          <a:p>
            <a:r>
              <a:rPr lang="ru-RU" sz="1485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(программу ДО целиком)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DA54007-5855-43DE-BACF-781AE0091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8370" y="1695069"/>
            <a:ext cx="1306836" cy="130683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4EE80BD-4784-AF47-9900-B8D935F7E1EE}"/>
              </a:ext>
            </a:extLst>
          </p:cNvPr>
          <p:cNvGrpSpPr/>
          <p:nvPr/>
        </p:nvGrpSpPr>
        <p:grpSpPr>
          <a:xfrm>
            <a:off x="5566163" y="1648487"/>
            <a:ext cx="2189612" cy="1518214"/>
            <a:chOff x="6826015" y="2521984"/>
            <a:chExt cx="5745031" cy="3983438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1C9DEF48-4C91-4DC4-A232-1279CBDFD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938920" y="2521984"/>
              <a:ext cx="5519221" cy="398343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D43E5CC3-AEB8-4F4E-BCCA-6F14736AE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826015" y="4640264"/>
              <a:ext cx="2032976" cy="155733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6484500-7C3A-4F88-A5C1-327D5AE5E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538070" y="3861596"/>
              <a:ext cx="2032976" cy="1557336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3F68B63-F3CD-4E50-BAC6-6DAD790923F9}"/>
              </a:ext>
            </a:extLst>
          </p:cNvPr>
          <p:cNvSpPr/>
          <p:nvPr/>
        </p:nvSpPr>
        <p:spPr>
          <a:xfrm>
            <a:off x="7991525" y="1906394"/>
            <a:ext cx="2103549" cy="777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85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Может отличаться в зависимости от муниципалитета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800D7D-55FE-BB47-A65B-6999FCD8A66A}"/>
              </a:ext>
            </a:extLst>
          </p:cNvPr>
          <p:cNvSpPr txBox="1"/>
          <p:nvPr/>
        </p:nvSpPr>
        <p:spPr>
          <a:xfrm>
            <a:off x="1745781" y="917663"/>
            <a:ext cx="8779345" cy="6347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1828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Электронная реестровая запись, устанавливающая возможность ребенка получать образовательные услуги в определенном объеме (в рублях)</a:t>
            </a:r>
            <a:endParaRPr lang="ru-RU" sz="1828" dirty="0">
              <a:solidFill>
                <a:srgbClr val="00000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25A9A98-2B41-FA49-B176-1739DDD33B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368359" y="5209514"/>
            <a:ext cx="1496130" cy="19361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C153F6E-E5C0-1941-A3D2-DD4F66632124}"/>
              </a:ext>
            </a:extLst>
          </p:cNvPr>
          <p:cNvSpPr txBox="1"/>
          <p:nvPr/>
        </p:nvSpPr>
        <p:spPr>
          <a:xfrm>
            <a:off x="4384979" y="3397577"/>
            <a:ext cx="3422043" cy="353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1828" dirty="0">
                <a:solidFill>
                  <a:srgbClr val="963F90"/>
                </a:solidFill>
                <a:latin typeface="PT_Russia Text Medium" panose="02000503000000020004" pitchFamily="2" charset="0"/>
                <a:ea typeface="PT_Russia Text Medium" panose="02000503000000020004" pitchFamily="2" charset="0"/>
                <a:cs typeface="Open Sans" panose="020B0606030504020204" pitchFamily="34" charset="0"/>
              </a:rPr>
              <a:t>2 статуса сертификата</a:t>
            </a:r>
            <a:endParaRPr lang="ru-RU" sz="1828" dirty="0">
              <a:solidFill>
                <a:srgbClr val="000000"/>
              </a:solidFill>
              <a:latin typeface="PT_Russia Text Medium" panose="02000503000000020004" pitchFamily="2" charset="0"/>
              <a:ea typeface="PT_Russia Text Medium" panose="02000503000000020004" pitchFamily="2" charset="0"/>
              <a:sym typeface="Helvetica Neue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0753FD8-A0E5-0D43-A933-F86554826496}"/>
              </a:ext>
            </a:extLst>
          </p:cNvPr>
          <p:cNvSpPr/>
          <p:nvPr/>
        </p:nvSpPr>
        <p:spPr>
          <a:xfrm>
            <a:off x="1747175" y="3792038"/>
            <a:ext cx="4350220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85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 учета: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ru-RU" sz="1485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Позволяет записываться на любые программы ДО за счет муниципального задания или платные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ru-RU" sz="1485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Ведется персонифицированный учет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8E24CB4-C173-2B4E-B7D2-8117A2E8CD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89109" y="5353198"/>
            <a:ext cx="1516649" cy="1516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B1AEB0C-5921-BF4D-B420-B3C0F6828B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545703" y="5518952"/>
            <a:ext cx="1100597" cy="11005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BFE8AD3-0719-5E46-8B49-CFB3DC18BFF0}"/>
              </a:ext>
            </a:extLst>
          </p:cNvPr>
          <p:cNvSpPr txBox="1"/>
          <p:nvPr/>
        </p:nvSpPr>
        <p:spPr>
          <a:xfrm>
            <a:off x="5138468" y="5633993"/>
            <a:ext cx="338234" cy="851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5062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  <a:sym typeface="Helvetica Neue"/>
              </a:rPr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96A69C0-0BB2-3F44-A61D-BF0910AAAFD4}"/>
              </a:ext>
            </a:extLst>
          </p:cNvPr>
          <p:cNvSpPr txBox="1"/>
          <p:nvPr/>
        </p:nvSpPr>
        <p:spPr>
          <a:xfrm>
            <a:off x="6746925" y="5633993"/>
            <a:ext cx="359073" cy="851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ru-RU" sz="5062" dirty="0">
                <a:solidFill>
                  <a:srgbClr val="92278F"/>
                </a:solidFill>
                <a:latin typeface="PT_Russia Text" panose="02000503000000020004" pitchFamily="2" charset="0"/>
                <a:ea typeface="PT_Russia Text" panose="02000503000000020004" pitchFamily="2" charset="0"/>
              </a:rPr>
              <a:t>=</a:t>
            </a:r>
            <a:endParaRPr lang="ru-RU" sz="5062" dirty="0">
              <a:solidFill>
                <a:srgbClr val="92278F"/>
              </a:solidFill>
              <a:latin typeface="PT_Russia Text" panose="02000503000000020004" pitchFamily="2" charset="0"/>
              <a:ea typeface="PT_Russia Text" panose="02000503000000020004" pitchFamily="2" charset="0"/>
              <a:sym typeface="Helvetica Neue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9243A38D-DA7A-7F42-A47A-F08912AC7B21}"/>
              </a:ext>
            </a:extLst>
          </p:cNvPr>
          <p:cNvSpPr/>
          <p:nvPr/>
        </p:nvSpPr>
        <p:spPr>
          <a:xfrm>
            <a:off x="6174905" y="3872459"/>
            <a:ext cx="4350220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85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Сертификат финансирования: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ru-RU" sz="1485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Дополнительно можно записываться на программы, переведенные на ПФ</a:t>
            </a:r>
          </a:p>
          <a:p>
            <a:pPr marL="241093" indent="-241093">
              <a:buFont typeface="Arial" panose="020B0604020202020204" pitchFamily="34" charset="0"/>
              <a:buChar char="•"/>
            </a:pPr>
            <a:r>
              <a:rPr lang="ru-RU" sz="1485" dirty="0">
                <a:solidFill>
                  <a:srgbClr val="963F90"/>
                </a:solidFill>
                <a:latin typeface="PT_Russia Text" panose="02000503000000020004" pitchFamily="2" charset="0"/>
                <a:ea typeface="PT_Russia Text" panose="02000503000000020004" pitchFamily="2" charset="0"/>
                <a:cs typeface="Open Sans" panose="020B0606030504020204" pitchFamily="34" charset="0"/>
              </a:rPr>
              <a:t>Основное ограничение – объем средств на сертификате</a:t>
            </a:r>
          </a:p>
        </p:txBody>
      </p:sp>
    </p:spTree>
    <p:extLst>
      <p:ext uri="{BB962C8B-B14F-4D97-AF65-F5344CB8AC3E}">
        <p14:creationId xmlns:p14="http://schemas.microsoft.com/office/powerpoint/2010/main" val="2552280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1696" y="533400"/>
            <a:ext cx="9837909" cy="79043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Сроки подачи документов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43321" y="1429326"/>
            <a:ext cx="8758237" cy="71437"/>
            <a:chOff x="280" y="601"/>
            <a:chExt cx="5426" cy="21"/>
          </a:xfrm>
        </p:grpSpPr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81" y="622"/>
              <a:ext cx="299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0" y="601"/>
              <a:ext cx="5426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633" y="438313"/>
            <a:ext cx="1468945" cy="985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567" t="3582" r="8769" b="5075"/>
          <a:stretch/>
        </p:blipFill>
        <p:spPr>
          <a:xfrm>
            <a:off x="156510" y="438313"/>
            <a:ext cx="10931857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1701</TotalTime>
  <Words>338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Helvetica Neue</vt:lpstr>
      <vt:lpstr>Open Sans</vt:lpstr>
      <vt:lpstr>PT_Russia Text</vt:lpstr>
      <vt:lpstr>PT_Russia Text Medium</vt:lpstr>
      <vt:lpstr>Times New Roman</vt:lpstr>
      <vt:lpstr>Wingdings 2</vt:lpstr>
      <vt:lpstr>Wingdings 3</vt:lpstr>
      <vt:lpstr>Ясность</vt:lpstr>
      <vt:lpstr>Презентация PowerPoint</vt:lpstr>
      <vt:lpstr>Презентация PowerPoint</vt:lpstr>
      <vt:lpstr>Цель проекта</vt:lpstr>
      <vt:lpstr>Цитата:</vt:lpstr>
      <vt:lpstr>Материалы по внедрению ПФДОД:</vt:lpstr>
      <vt:lpstr>ГИС АИ «Навигатор»</vt:lpstr>
      <vt:lpstr>Осуществление контроля образовательного процесса:</vt:lpstr>
      <vt:lpstr>Презентация PowerPoint</vt:lpstr>
      <vt:lpstr>Сроки подачи документов: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158</cp:revision>
  <cp:lastPrinted>2019-09-17T03:53:33Z</cp:lastPrinted>
  <dcterms:created xsi:type="dcterms:W3CDTF">2016-08-22T05:19:59Z</dcterms:created>
  <dcterms:modified xsi:type="dcterms:W3CDTF">2020-08-28T03:41:00Z</dcterms:modified>
</cp:coreProperties>
</file>