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0"/>
  </p:notesMasterIdLst>
  <p:handoutMasterIdLst>
    <p:handoutMasterId r:id="rId21"/>
  </p:handoutMasterIdLst>
  <p:sldIdLst>
    <p:sldId id="256" r:id="rId2"/>
    <p:sldId id="363" r:id="rId3"/>
    <p:sldId id="387" r:id="rId4"/>
    <p:sldId id="382" r:id="rId5"/>
    <p:sldId id="388" r:id="rId6"/>
    <p:sldId id="379" r:id="rId7"/>
    <p:sldId id="385" r:id="rId8"/>
    <p:sldId id="381" r:id="rId9"/>
    <p:sldId id="383" r:id="rId10"/>
    <p:sldId id="378" r:id="rId11"/>
    <p:sldId id="354" r:id="rId12"/>
    <p:sldId id="389" r:id="rId13"/>
    <p:sldId id="384" r:id="rId14"/>
    <p:sldId id="386" r:id="rId15"/>
    <p:sldId id="320" r:id="rId16"/>
    <p:sldId id="376" r:id="rId17"/>
    <p:sldId id="377" r:id="rId18"/>
    <p:sldId id="30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410E"/>
    <a:srgbClr val="06947C"/>
    <a:srgbClr val="32456C"/>
    <a:srgbClr val="0E8C6B"/>
    <a:srgbClr val="99D5E3"/>
    <a:srgbClr val="0F2741"/>
    <a:srgbClr val="F85810"/>
    <a:srgbClr val="09914A"/>
    <a:srgbClr val="009900"/>
    <a:srgbClr val="C6FEC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245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66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лия Медведева" userId="1b34f1fd5bd9279c" providerId="Windows Live" clId="Web-{843CD307-23D0-4D0F-B50B-587018526EBD}"/>
    <pc:docChg chg="modSld">
      <pc:chgData name="Юлия Медведева" userId="1b34f1fd5bd9279c" providerId="Windows Live" clId="Web-{843CD307-23D0-4D0F-B50B-587018526EBD}" dt="2019-04-21T17:15:24.447" v="33" actId="20577"/>
      <pc:docMkLst>
        <pc:docMk/>
      </pc:docMkLst>
      <pc:sldChg chg="modSp">
        <pc:chgData name="Юлия Медведева" userId="1b34f1fd5bd9279c" providerId="Windows Live" clId="Web-{843CD307-23D0-4D0F-B50B-587018526EBD}" dt="2019-04-21T17:15:07.369" v="14" actId="20577"/>
        <pc:sldMkLst>
          <pc:docMk/>
          <pc:sldMk cId="0" sldId="286"/>
        </pc:sldMkLst>
        <pc:spChg chg="mod">
          <ac:chgData name="Юлия Медведева" userId="1b34f1fd5bd9279c" providerId="Windows Live" clId="Web-{843CD307-23D0-4D0F-B50B-587018526EBD}" dt="2019-04-21T17:15:07.369" v="14" actId="20577"/>
          <ac:spMkLst>
            <pc:docMk/>
            <pc:sldMk cId="0" sldId="286"/>
            <ac:spMk id="11" creationId="{00000000-0000-0000-0000-000000000000}"/>
          </ac:spMkLst>
        </pc:spChg>
      </pc:sldChg>
      <pc:sldChg chg="modSp">
        <pc:chgData name="Юлия Медведева" userId="1b34f1fd5bd9279c" providerId="Windows Live" clId="Web-{843CD307-23D0-4D0F-B50B-587018526EBD}" dt="2019-04-21T17:15:24.447" v="32" actId="20577"/>
        <pc:sldMkLst>
          <pc:docMk/>
          <pc:sldMk cId="0" sldId="292"/>
        </pc:sldMkLst>
        <pc:spChg chg="mod">
          <ac:chgData name="Юлия Медведева" userId="1b34f1fd5bd9279c" providerId="Windows Live" clId="Web-{843CD307-23D0-4D0F-B50B-587018526EBD}" dt="2019-04-21T17:15:24.447" v="32" actId="20577"/>
          <ac:spMkLst>
            <pc:docMk/>
            <pc:sldMk cId="0" sldId="292"/>
            <ac:spMk id="11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B220E-6E47-4537-B632-5D8B59C6215B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208253-80B6-4AE6-BF89-A96CBB64F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F41B6D-794E-42B5-8813-1F3292FFB450}" type="slidenum">
              <a:rPr lang="ru-RU"/>
              <a:pPr/>
              <a:t>3</a:t>
            </a:fld>
            <a:endParaRPr lang="ru-RU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ru-RU" sz="160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school5.divedu.ru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26739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Oval 7"/>
          <p:cNvSpPr/>
          <p:nvPr/>
        </p:nvSpPr>
        <p:spPr>
          <a:xfrm>
            <a:off x="2169580" y="1835210"/>
            <a:ext cx="4804843" cy="3187581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420234" y="2001496"/>
            <a:ext cx="4303533" cy="2855007"/>
          </a:xfrm>
          <a:prstGeom prst="rect">
            <a:avLst/>
          </a:prstGeom>
          <a:solidFill>
            <a:schemeClr val="bg1">
              <a:alpha val="81000"/>
            </a:schemeClr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Google Shape;111;p19"/>
          <p:cNvSpPr txBox="1">
            <a:spLocks noGrp="1"/>
          </p:cNvSpPr>
          <p:nvPr>
            <p:ph type="ctrTitle"/>
          </p:nvPr>
        </p:nvSpPr>
        <p:spPr>
          <a:xfrm>
            <a:off x="0" y="1491259"/>
            <a:ext cx="8957883" cy="19650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4000" b="1" dirty="0" smtClean="0">
                <a:solidFill>
                  <a:srgbClr val="06947C"/>
                </a:solidFill>
                <a:latin typeface="Arial" pitchFamily="34" charset="0"/>
                <a:cs typeface="Arial" pitchFamily="34" charset="0"/>
              </a:rPr>
              <a:t>ФУНКЦИОНАЛЬНАЯ ГРАМОТНОСТЬ   ОБУЧАЮЩИХСЯ </a:t>
            </a:r>
            <a:endParaRPr sz="4000" b="1" dirty="0">
              <a:solidFill>
                <a:srgbClr val="06947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Google Shape;111;p19"/>
          <p:cNvSpPr txBox="1">
            <a:spLocks/>
          </p:cNvSpPr>
          <p:nvPr/>
        </p:nvSpPr>
        <p:spPr>
          <a:xfrm>
            <a:off x="1018903" y="4402184"/>
            <a:ext cx="7236823" cy="113542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947C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МБОУ СОШ № 5             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947C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город Дивногорск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6947C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rgbClr val="06947C"/>
                </a:solidFill>
                <a:latin typeface="Arial" pitchFamily="34" charset="0"/>
                <a:ea typeface="+mj-ea"/>
                <a:cs typeface="Arial" pitchFamily="34" charset="0"/>
              </a:rPr>
              <a:t>2020-2021 </a:t>
            </a:r>
            <a:r>
              <a:rPr lang="ru-RU" sz="2000" b="1" dirty="0" smtClean="0">
                <a:solidFill>
                  <a:srgbClr val="06947C"/>
                </a:solidFill>
                <a:latin typeface="Arial" pitchFamily="34" charset="0"/>
                <a:ea typeface="+mj-ea"/>
                <a:cs typeface="Arial" pitchFamily="34" charset="0"/>
              </a:rPr>
              <a:t>учебный год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6947C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2523"/>
          </a:xfrm>
        </p:spPr>
        <p:txBody>
          <a:bodyPr/>
          <a:lstStyle/>
          <a:p>
            <a:r>
              <a:rPr lang="ru-RU" b="1" dirty="0" smtClean="0">
                <a:solidFill>
                  <a:srgbClr val="FA410E"/>
                </a:solidFill>
              </a:rPr>
              <a:t>Откуда задача про ФГ?</a:t>
            </a:r>
            <a:endParaRPr lang="ru-RU" b="1" dirty="0">
              <a:solidFill>
                <a:srgbClr val="FA410E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3" y="1100517"/>
            <a:ext cx="8860315" cy="492077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1) Результаты </a:t>
            </a:r>
            <a:r>
              <a:rPr lang="ru-RU" dirty="0" smtClean="0"/>
              <a:t>российских школьников в исследовании </a:t>
            </a:r>
            <a:r>
              <a:rPr lang="en-US" dirty="0" smtClean="0"/>
              <a:t>PISA</a:t>
            </a:r>
            <a:r>
              <a:rPr lang="ru-RU" dirty="0" smtClean="0"/>
              <a:t>: </a:t>
            </a:r>
          </a:p>
          <a:p>
            <a:pPr marL="0" indent="0">
              <a:buNone/>
            </a:pPr>
            <a:r>
              <a:rPr lang="ru-RU" i="1" dirty="0" smtClean="0"/>
              <a:t>     </a:t>
            </a:r>
            <a:r>
              <a:rPr lang="ru-RU" b="1" i="1" dirty="0" smtClean="0">
                <a:solidFill>
                  <a:srgbClr val="FA410E"/>
                </a:solidFill>
              </a:rPr>
              <a:t>28</a:t>
            </a:r>
            <a:r>
              <a:rPr lang="ru-RU" b="1" i="1" dirty="0">
                <a:solidFill>
                  <a:srgbClr val="FA410E"/>
                </a:solidFill>
              </a:rPr>
              <a:t>%   </a:t>
            </a:r>
            <a:r>
              <a:rPr lang="ru-RU" i="1" dirty="0"/>
              <a:t>школьников не </a:t>
            </a:r>
            <a:r>
              <a:rPr lang="ru-RU" i="1" dirty="0" smtClean="0"/>
              <a:t>достигают </a:t>
            </a:r>
            <a:r>
              <a:rPr lang="ru-RU" i="1" dirty="0"/>
              <a:t>минимального </a:t>
            </a:r>
            <a:r>
              <a:rPr lang="ru-RU" i="1" dirty="0" smtClean="0"/>
              <a:t>   порога </a:t>
            </a:r>
            <a:r>
              <a:rPr lang="ru-RU" i="1" dirty="0"/>
              <a:t>умения использовать знания для успешной деятельности в современном мире </a:t>
            </a:r>
          </a:p>
          <a:p>
            <a:pPr>
              <a:buNone/>
            </a:pPr>
            <a:r>
              <a:rPr lang="ru-RU" dirty="0" smtClean="0"/>
              <a:t>2) 12 </a:t>
            </a:r>
            <a:r>
              <a:rPr lang="ru-RU" dirty="0" smtClean="0"/>
              <a:t>решений для нового образования: </a:t>
            </a:r>
            <a:r>
              <a:rPr lang="ru-RU" i="1" dirty="0"/>
              <a:t>Доклад </a:t>
            </a:r>
            <a:r>
              <a:rPr lang="ru-RU" i="1" dirty="0" smtClean="0"/>
              <a:t>центра стратегических разработок и ВШЭ</a:t>
            </a:r>
          </a:p>
          <a:p>
            <a:pPr>
              <a:buNone/>
            </a:pPr>
            <a:r>
              <a:rPr lang="ru-RU" dirty="0" smtClean="0"/>
              <a:t>3) Указ </a:t>
            </a:r>
            <a:r>
              <a:rPr lang="ru-RU" dirty="0" smtClean="0"/>
              <a:t>Президента РФ:</a:t>
            </a:r>
            <a:r>
              <a:rPr lang="en-US" dirty="0" smtClean="0"/>
              <a:t> </a:t>
            </a:r>
            <a:r>
              <a:rPr lang="ru-RU" i="1" dirty="0" smtClean="0"/>
              <a:t>вхождение России в ТОП-10 мировых систем общего образования к 2024 г. </a:t>
            </a:r>
            <a:endParaRPr lang="ru-RU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20843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9006"/>
            <a:ext cx="8921931" cy="836023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  <a:defRPr/>
            </a:pPr>
            <a:r>
              <a:rPr lang="ru-RU" sz="3200" b="1" dirty="0" smtClean="0">
                <a:solidFill>
                  <a:srgbClr val="FA410E"/>
                </a:solidFill>
                <a:latin typeface="Arial" pitchFamily="34" charset="0"/>
                <a:cs typeface="Arial" pitchFamily="34" charset="0"/>
              </a:rPr>
              <a:t>УРОВНИ ФУНКЦИОНАЛЬНОЙ </a:t>
            </a:r>
            <a:br>
              <a:rPr lang="ru-RU" sz="3200" b="1" dirty="0" smtClean="0">
                <a:solidFill>
                  <a:srgbClr val="FA410E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FA410E"/>
                </a:solidFill>
                <a:latin typeface="Arial" pitchFamily="34" charset="0"/>
                <a:cs typeface="Arial" pitchFamily="34" charset="0"/>
              </a:rPr>
              <a:t>ГРАМОТНОСТИ         </a:t>
            </a:r>
            <a:r>
              <a:rPr lang="en-US" sz="3200" b="1" dirty="0" smtClean="0">
                <a:solidFill>
                  <a:srgbClr val="FA410E"/>
                </a:solidFill>
                <a:latin typeface="Arial" pitchFamily="34" charset="0"/>
                <a:cs typeface="Arial" pitchFamily="34" charset="0"/>
              </a:rPr>
              <a:t>PISA</a:t>
            </a:r>
            <a:endParaRPr lang="ru-RU" sz="3200" b="1" dirty="0">
              <a:solidFill>
                <a:srgbClr val="FA410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779" name="Text Box 366"/>
          <p:cNvSpPr txBox="1">
            <a:spLocks noChangeArrowheads="1"/>
          </p:cNvSpPr>
          <p:nvPr/>
        </p:nvSpPr>
        <p:spPr bwMode="auto">
          <a:xfrm>
            <a:off x="4356100" y="2204864"/>
            <a:ext cx="47879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sz="1800" b="0" dirty="0">
                <a:solidFill>
                  <a:schemeClr val="tx1"/>
                </a:solidFill>
              </a:rPr>
              <a:t>Самостоятельно мыслящие и способные функционировать в сложных условиях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75780" name="Text Box 367"/>
          <p:cNvSpPr txBox="1">
            <a:spLocks noChangeArrowheads="1"/>
          </p:cNvSpPr>
          <p:nvPr/>
        </p:nvSpPr>
        <p:spPr bwMode="auto">
          <a:xfrm>
            <a:off x="4356100" y="3357563"/>
            <a:ext cx="47879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sz="1800" i="1" dirty="0">
                <a:solidFill>
                  <a:schemeClr val="tx1"/>
                </a:solidFill>
              </a:rPr>
              <a:t>4 уровень</a:t>
            </a:r>
            <a:r>
              <a:rPr lang="ru-RU" sz="1800" b="0" dirty="0">
                <a:solidFill>
                  <a:schemeClr val="tx1"/>
                </a:solidFill>
              </a:rPr>
              <a:t> – проявляется способность использовать имеющиеся знания и умения для получения новой информации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75781" name="Text Box 368"/>
          <p:cNvSpPr txBox="1">
            <a:spLocks noChangeArrowheads="1"/>
          </p:cNvSpPr>
          <p:nvPr/>
        </p:nvSpPr>
        <p:spPr bwMode="auto">
          <a:xfrm>
            <a:off x="4356100" y="4797425"/>
            <a:ext cx="47879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sz="1800" i="1" dirty="0">
                <a:solidFill>
                  <a:schemeClr val="tx1"/>
                </a:solidFill>
              </a:rPr>
              <a:t>2 уровень</a:t>
            </a:r>
            <a:r>
              <a:rPr lang="ru-RU" sz="1800" b="0" dirty="0">
                <a:solidFill>
                  <a:schemeClr val="tx1"/>
                </a:solidFill>
              </a:rPr>
              <a:t> – пороговый, при достижении которого учащиеся начинают демонстрировать применение знаний и умений в простейших не учебных ситуациях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75782" name="Правая фигурная скобка 368"/>
          <p:cNvSpPr>
            <a:spLocks/>
          </p:cNvSpPr>
          <p:nvPr/>
        </p:nvSpPr>
        <p:spPr bwMode="auto">
          <a:xfrm>
            <a:off x="4140200" y="1989138"/>
            <a:ext cx="215900" cy="1368425"/>
          </a:xfrm>
          <a:prstGeom prst="rightBrace">
            <a:avLst>
              <a:gd name="adj1" fmla="val 68341"/>
              <a:gd name="adj2" fmla="val 50000"/>
            </a:avLst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pic>
        <p:nvPicPr>
          <p:cNvPr id="75783" name="Picture 3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268413"/>
            <a:ext cx="2808287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4575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6190" y="1084217"/>
            <a:ext cx="8786813" cy="4323806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  <a:defRPr/>
            </a:pPr>
            <a:r>
              <a:rPr lang="ru-RU" altLang="ru-RU" sz="6000" b="1" dirty="0" smtClean="0">
                <a:solidFill>
                  <a:srgbClr val="FA410E"/>
                </a:solidFill>
                <a:latin typeface="Arial" pitchFamily="34" charset="0"/>
                <a:cs typeface="Arial" pitchFamily="34" charset="0"/>
              </a:rPr>
              <a:t>ФУНКЦИОНАЛЬНАЯ                  </a:t>
            </a:r>
            <a:endParaRPr lang="ru-RU" altLang="ru-RU" sz="6000" b="1" dirty="0" smtClean="0">
              <a:solidFill>
                <a:srgbClr val="FA410E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  <a:defRPr/>
            </a:pPr>
            <a:r>
              <a:rPr lang="ru-RU" altLang="ru-RU" sz="6000" b="1" dirty="0" smtClean="0">
                <a:solidFill>
                  <a:srgbClr val="FA410E"/>
                </a:solidFill>
                <a:latin typeface="Arial" pitchFamily="34" charset="0"/>
                <a:cs typeface="Arial" pitchFamily="34" charset="0"/>
              </a:rPr>
              <a:t>        ГРАМОТНОСТЬ-?</a:t>
            </a:r>
            <a:endParaRPr lang="ru-RU" sz="5500" b="1" dirty="0" smtClean="0">
              <a:solidFill>
                <a:srgbClr val="FA410E"/>
              </a:solidFill>
            </a:endParaRPr>
          </a:p>
          <a:p>
            <a:pPr>
              <a:buFontTx/>
              <a:buChar char="-"/>
              <a:defRPr/>
            </a:pPr>
            <a:endParaRPr lang="ru-RU" sz="5500" b="1" dirty="0" smtClean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01478" y="290119"/>
            <a:ext cx="8729847" cy="689017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A410E"/>
                </a:solidFill>
              </a:rPr>
              <a:t>Навыки </a:t>
            </a:r>
            <a:r>
              <a:rPr lang="en-US" sz="4000" b="1" dirty="0" smtClean="0">
                <a:solidFill>
                  <a:srgbClr val="FA410E"/>
                </a:solidFill>
              </a:rPr>
              <a:t>XXI</a:t>
            </a:r>
            <a:r>
              <a:rPr lang="ru-RU" sz="4000" b="1" dirty="0" smtClean="0">
                <a:solidFill>
                  <a:srgbClr val="FA410E"/>
                </a:solidFill>
              </a:rPr>
              <a:t> века</a:t>
            </a:r>
            <a:endParaRPr lang="en-GB" sz="4000" b="1" dirty="0">
              <a:solidFill>
                <a:srgbClr val="FA410E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846055" y="1019596"/>
            <a:ext cx="7409887" cy="4733841"/>
          </a:xfrm>
          <a:prstGeom prst="roundRect">
            <a:avLst/>
          </a:prstGeom>
          <a:noFill/>
          <a:ln w="177800">
            <a:solidFill>
              <a:srgbClr val="D4EE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20787" y="1173396"/>
            <a:ext cx="7324826" cy="3498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b="1" dirty="0">
                <a:solidFill>
                  <a:srgbClr val="185797"/>
                </a:solidFill>
              </a:rPr>
              <a:t>Навыки </a:t>
            </a:r>
            <a:r>
              <a:rPr lang="en-US" sz="2400" b="1" dirty="0">
                <a:solidFill>
                  <a:srgbClr val="185797"/>
                </a:solidFill>
              </a:rPr>
              <a:t>XXI</a:t>
            </a:r>
            <a:r>
              <a:rPr lang="ru-RU" sz="2400" b="1" dirty="0">
                <a:solidFill>
                  <a:srgbClr val="185797"/>
                </a:solidFill>
              </a:rPr>
              <a:t> века</a:t>
            </a:r>
            <a:endParaRPr lang="en-GB" sz="2400" b="1" dirty="0">
              <a:solidFill>
                <a:srgbClr val="185797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76" t="15345" r="15904" b="65305"/>
          <a:stretch/>
        </p:blipFill>
        <p:spPr>
          <a:xfrm>
            <a:off x="1275663" y="1742171"/>
            <a:ext cx="6563795" cy="111653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885524" y="2802292"/>
            <a:ext cx="2634432" cy="3498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500" b="1" dirty="0">
                <a:solidFill>
                  <a:srgbClr val="185797"/>
                </a:solidFill>
              </a:rPr>
              <a:t>Фундаментальные знания</a:t>
            </a:r>
            <a:endParaRPr lang="en-GB" sz="1500" b="1" dirty="0">
              <a:solidFill>
                <a:srgbClr val="185797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200" dirty="0">
                <a:solidFill>
                  <a:srgbClr val="185797"/>
                </a:solidFill>
              </a:rPr>
              <a:t>Как ученики применяют ключевые навыки  в повседневной жизни</a:t>
            </a:r>
            <a:r>
              <a:rPr lang="en-SG" sz="1200" dirty="0">
                <a:solidFill>
                  <a:srgbClr val="185797"/>
                </a:solidFill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GB" sz="1600" dirty="0">
                <a:solidFill>
                  <a:srgbClr val="185797"/>
                </a:solidFill>
              </a:rPr>
              <a:t>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69903" y="2802291"/>
            <a:ext cx="2244292" cy="3498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500" b="1" dirty="0">
                <a:solidFill>
                  <a:srgbClr val="185797"/>
                </a:solidFill>
              </a:rPr>
              <a:t>Компетенции</a:t>
            </a:r>
            <a:endParaRPr lang="en-GB" sz="1500" b="1" dirty="0">
              <a:solidFill>
                <a:srgbClr val="185797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200" dirty="0">
                <a:solidFill>
                  <a:srgbClr val="185797"/>
                </a:solidFill>
              </a:rPr>
              <a:t>Как ученики решают сложные задачи</a:t>
            </a:r>
            <a:endParaRPr lang="en-GB" sz="1600" dirty="0">
              <a:solidFill>
                <a:srgbClr val="185797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714195" y="2802290"/>
            <a:ext cx="2244292" cy="349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500" b="1" dirty="0">
                <a:solidFill>
                  <a:srgbClr val="185797"/>
                </a:solidFill>
              </a:rPr>
              <a:t>Черты характера</a:t>
            </a:r>
            <a:endParaRPr lang="en-GB" sz="1500" b="1" dirty="0">
              <a:solidFill>
                <a:srgbClr val="185797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200" dirty="0">
                <a:solidFill>
                  <a:srgbClr val="185797"/>
                </a:solidFill>
              </a:rPr>
              <a:t>Как ученики решают задачи в изменяющихся условиях</a:t>
            </a:r>
            <a:endParaRPr lang="en-GB" sz="1600" dirty="0">
              <a:solidFill>
                <a:srgbClr val="185797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295144" y="5547687"/>
            <a:ext cx="2608727" cy="3498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500" b="1" dirty="0">
                <a:solidFill>
                  <a:srgbClr val="185797"/>
                </a:solidFill>
              </a:rPr>
              <a:t>Непрерывное образование</a:t>
            </a:r>
            <a:endParaRPr lang="en-GB" sz="1600" dirty="0">
              <a:solidFill>
                <a:srgbClr val="185797"/>
              </a:solidFill>
            </a:endParaRPr>
          </a:p>
        </p:txBody>
      </p:sp>
      <p:grpSp>
        <p:nvGrpSpPr>
          <p:cNvPr id="3" name="Group 23"/>
          <p:cNvGrpSpPr/>
          <p:nvPr/>
        </p:nvGrpSpPr>
        <p:grpSpPr>
          <a:xfrm>
            <a:off x="1251288" y="3426594"/>
            <a:ext cx="2150556" cy="2414269"/>
            <a:chOff x="1337913" y="3426594"/>
            <a:chExt cx="2150556" cy="2414269"/>
          </a:xfrm>
        </p:grpSpPr>
        <p:sp>
          <p:nvSpPr>
            <p:cNvPr id="4" name="Rounded Rectangle 3"/>
            <p:cNvSpPr/>
            <p:nvPr/>
          </p:nvSpPr>
          <p:spPr>
            <a:xfrm>
              <a:off x="1337913" y="3426594"/>
              <a:ext cx="2143542" cy="2414269"/>
            </a:xfrm>
            <a:prstGeom prst="roundRect">
              <a:avLst>
                <a:gd name="adj" fmla="val 4992"/>
              </a:avLst>
            </a:prstGeom>
            <a:solidFill>
              <a:srgbClr val="A442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Content Placeholder 2"/>
            <p:cNvSpPr txBox="1">
              <a:spLocks/>
            </p:cNvSpPr>
            <p:nvPr/>
          </p:nvSpPr>
          <p:spPr>
            <a:xfrm>
              <a:off x="1742432" y="3532431"/>
              <a:ext cx="1738701" cy="3498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en-SG" sz="1200" dirty="0">
                  <a:solidFill>
                    <a:schemeClr val="bg1"/>
                  </a:solidFill>
                </a:rPr>
                <a:t>1. </a:t>
              </a:r>
              <a:r>
                <a:rPr lang="ru-RU" sz="1200" dirty="0">
                  <a:solidFill>
                    <a:schemeClr val="bg1"/>
                  </a:solidFill>
                </a:rPr>
                <a:t>Языковая грамотность</a:t>
              </a:r>
              <a:endParaRPr lang="en-SG" sz="1200" dirty="0">
                <a:solidFill>
                  <a:schemeClr val="bg1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84716" y="3531002"/>
              <a:ext cx="414528" cy="2188464"/>
            </a:xfrm>
            <a:prstGeom prst="rect">
              <a:avLst/>
            </a:prstGeom>
          </p:spPr>
        </p:pic>
        <p:sp>
          <p:nvSpPr>
            <p:cNvPr id="18" name="Content Placeholder 2"/>
            <p:cNvSpPr txBox="1">
              <a:spLocks/>
            </p:cNvSpPr>
            <p:nvPr/>
          </p:nvSpPr>
          <p:spPr>
            <a:xfrm>
              <a:off x="1742432" y="3924371"/>
              <a:ext cx="1664108" cy="3498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en-SG" sz="1200" dirty="0">
                  <a:solidFill>
                    <a:schemeClr val="bg1"/>
                  </a:solidFill>
                </a:rPr>
                <a:t>2. </a:t>
              </a:r>
              <a:r>
                <a:rPr lang="ru-RU" sz="1200" dirty="0">
                  <a:solidFill>
                    <a:schemeClr val="bg1"/>
                  </a:solidFill>
                </a:rPr>
                <a:t>Математическая грамотность</a:t>
              </a:r>
              <a:endParaRPr lang="en-SG" sz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1742432" y="4282956"/>
              <a:ext cx="1723944" cy="3498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en-SG" sz="1200" dirty="0">
                  <a:solidFill>
                    <a:schemeClr val="bg1"/>
                  </a:solidFill>
                </a:rPr>
                <a:t>3. </a:t>
              </a:r>
              <a:r>
                <a:rPr lang="ru-RU" sz="1200" dirty="0">
                  <a:solidFill>
                    <a:schemeClr val="bg1"/>
                  </a:solidFill>
                </a:rPr>
                <a:t>Естественно-научная грамотность</a:t>
              </a:r>
              <a:endParaRPr lang="en-SG" sz="1200" dirty="0">
                <a:solidFill>
                  <a:schemeClr val="bg1"/>
                </a:solidFill>
              </a:endParaRPr>
            </a:p>
          </p:txBody>
        </p:sp>
        <p:sp>
          <p:nvSpPr>
            <p:cNvPr id="20" name="Content Placeholder 2"/>
            <p:cNvSpPr txBox="1">
              <a:spLocks/>
            </p:cNvSpPr>
            <p:nvPr/>
          </p:nvSpPr>
          <p:spPr>
            <a:xfrm>
              <a:off x="1742431" y="4637825"/>
              <a:ext cx="1679832" cy="34413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en-SG" sz="1200" dirty="0">
                  <a:solidFill>
                    <a:schemeClr val="bg1"/>
                  </a:solidFill>
                </a:rPr>
                <a:t>4. </a:t>
              </a:r>
              <a:r>
                <a:rPr lang="ru-RU" sz="1200" dirty="0">
                  <a:solidFill>
                    <a:schemeClr val="bg1"/>
                  </a:solidFill>
                </a:rPr>
                <a:t>ИКТ-грамотность</a:t>
              </a:r>
              <a:endParaRPr lang="en-SG" sz="1200" dirty="0">
                <a:solidFill>
                  <a:schemeClr val="bg1"/>
                </a:solidFill>
              </a:endParaRPr>
            </a:p>
          </p:txBody>
        </p:sp>
        <p:sp>
          <p:nvSpPr>
            <p:cNvPr id="21" name="Content Placeholder 2"/>
            <p:cNvSpPr txBox="1">
              <a:spLocks/>
            </p:cNvSpPr>
            <p:nvPr/>
          </p:nvSpPr>
          <p:spPr>
            <a:xfrm>
              <a:off x="1742433" y="5020510"/>
              <a:ext cx="1746036" cy="27380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en-SG" sz="1200" dirty="0">
                  <a:solidFill>
                    <a:schemeClr val="bg1"/>
                  </a:solidFill>
                </a:rPr>
                <a:t>5. </a:t>
              </a:r>
              <a:r>
                <a:rPr lang="ru-RU" sz="1200" dirty="0">
                  <a:solidFill>
                    <a:schemeClr val="bg1"/>
                  </a:solidFill>
                </a:rPr>
                <a:t>Финансовая  грамотность</a:t>
              </a:r>
              <a:endParaRPr lang="en-SG" sz="1200" dirty="0">
                <a:solidFill>
                  <a:schemeClr val="bg1"/>
                </a:solidFill>
              </a:endParaRPr>
            </a:p>
          </p:txBody>
        </p:sp>
        <p:sp>
          <p:nvSpPr>
            <p:cNvPr id="22" name="Content Placeholder 2"/>
            <p:cNvSpPr txBox="1">
              <a:spLocks/>
            </p:cNvSpPr>
            <p:nvPr/>
          </p:nvSpPr>
          <p:spPr>
            <a:xfrm>
              <a:off x="1742432" y="5511762"/>
              <a:ext cx="1701924" cy="10385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en-SG" sz="1200" dirty="0">
                  <a:solidFill>
                    <a:schemeClr val="bg1"/>
                  </a:solidFill>
                </a:rPr>
                <a:t>6. </a:t>
              </a:r>
              <a:r>
                <a:rPr lang="ru-RU" sz="1200" dirty="0">
                  <a:solidFill>
                    <a:schemeClr val="bg1"/>
                  </a:solidFill>
                </a:rPr>
                <a:t>Культурная и гражданская  грамотность</a:t>
              </a:r>
              <a:endParaRPr lang="en-SG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3"/>
          <p:cNvGrpSpPr/>
          <p:nvPr/>
        </p:nvGrpSpPr>
        <p:grpSpPr>
          <a:xfrm>
            <a:off x="3501037" y="3425685"/>
            <a:ext cx="2143542" cy="1771958"/>
            <a:chOff x="3664664" y="3425685"/>
            <a:chExt cx="2143542" cy="1771958"/>
          </a:xfrm>
        </p:grpSpPr>
        <p:sp>
          <p:nvSpPr>
            <p:cNvPr id="35" name="Rounded Rectangle 34"/>
            <p:cNvSpPr/>
            <p:nvPr/>
          </p:nvSpPr>
          <p:spPr>
            <a:xfrm>
              <a:off x="3664664" y="3425685"/>
              <a:ext cx="2143542" cy="1771958"/>
            </a:xfrm>
            <a:prstGeom prst="roundRect">
              <a:avLst>
                <a:gd name="adj" fmla="val 4992"/>
              </a:avLst>
            </a:prstGeom>
            <a:solidFill>
              <a:srgbClr val="F78F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Content Placeholder 2"/>
            <p:cNvSpPr txBox="1">
              <a:spLocks/>
            </p:cNvSpPr>
            <p:nvPr/>
          </p:nvSpPr>
          <p:spPr>
            <a:xfrm>
              <a:off x="4184021" y="3568592"/>
              <a:ext cx="1623863" cy="3498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en-SG" sz="1200" dirty="0">
                  <a:solidFill>
                    <a:schemeClr val="bg1"/>
                  </a:solidFill>
                </a:rPr>
                <a:t>7. </a:t>
              </a:r>
              <a:r>
                <a:rPr lang="ru-RU" sz="1200" dirty="0">
                  <a:solidFill>
                    <a:schemeClr val="bg1"/>
                  </a:solidFill>
                </a:rPr>
                <a:t>Критическое мышление</a:t>
              </a:r>
              <a:r>
                <a:rPr lang="en-SG" sz="1200" dirty="0">
                  <a:solidFill>
                    <a:schemeClr val="bg1"/>
                  </a:solidFill>
                </a:rPr>
                <a:t>/ </a:t>
              </a:r>
              <a:endParaRPr lang="ru-RU" sz="1200" dirty="0">
                <a:solidFill>
                  <a:schemeClr val="bg1"/>
                </a:solidFill>
              </a:endParaRPr>
            </a:p>
            <a:p>
              <a:pPr marL="0" indent="0">
                <a:spcBef>
                  <a:spcPts val="0"/>
                </a:spcBef>
                <a:buNone/>
              </a:pPr>
              <a:r>
                <a:rPr lang="ru-RU" sz="1200" dirty="0">
                  <a:solidFill>
                    <a:schemeClr val="bg1"/>
                  </a:solidFill>
                </a:rPr>
                <a:t>решение проблем</a:t>
              </a:r>
              <a:endParaRPr lang="en-SG" sz="1200" dirty="0">
                <a:solidFill>
                  <a:schemeClr val="bg1"/>
                </a:solidFill>
              </a:endParaRPr>
            </a:p>
          </p:txBody>
        </p:sp>
        <p:sp>
          <p:nvSpPr>
            <p:cNvPr id="38" name="Content Placeholder 2"/>
            <p:cNvSpPr txBox="1">
              <a:spLocks/>
            </p:cNvSpPr>
            <p:nvPr/>
          </p:nvSpPr>
          <p:spPr>
            <a:xfrm>
              <a:off x="4169263" y="3923461"/>
              <a:ext cx="1564027" cy="3498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en-SG" sz="1200" dirty="0">
                  <a:solidFill>
                    <a:schemeClr val="bg1"/>
                  </a:solidFill>
                </a:rPr>
                <a:t>8. </a:t>
              </a:r>
              <a:r>
                <a:rPr lang="ru-RU" sz="1200" dirty="0">
                  <a:solidFill>
                    <a:schemeClr val="bg1"/>
                  </a:solidFill>
                </a:rPr>
                <a:t>Креативность</a:t>
              </a:r>
              <a:endParaRPr lang="en-SG" sz="1200" dirty="0">
                <a:solidFill>
                  <a:schemeClr val="bg1"/>
                </a:solidFill>
              </a:endParaRPr>
            </a:p>
          </p:txBody>
        </p:sp>
        <p:sp>
          <p:nvSpPr>
            <p:cNvPr id="39" name="Content Placeholder 2"/>
            <p:cNvSpPr txBox="1">
              <a:spLocks/>
            </p:cNvSpPr>
            <p:nvPr/>
          </p:nvSpPr>
          <p:spPr>
            <a:xfrm>
              <a:off x="4169263" y="4282046"/>
              <a:ext cx="1623863" cy="3498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en-SG" sz="1200" dirty="0">
                  <a:solidFill>
                    <a:schemeClr val="bg1"/>
                  </a:solidFill>
                </a:rPr>
                <a:t>9. </a:t>
              </a:r>
              <a:r>
                <a:rPr lang="ru-RU" sz="1200" dirty="0">
                  <a:solidFill>
                    <a:schemeClr val="bg1"/>
                  </a:solidFill>
                </a:rPr>
                <a:t>Коммуникация</a:t>
              </a:r>
              <a:endParaRPr lang="en-SG" sz="1200" dirty="0">
                <a:solidFill>
                  <a:schemeClr val="bg1"/>
                </a:solidFill>
              </a:endParaRPr>
            </a:p>
          </p:txBody>
        </p:sp>
        <p:sp>
          <p:nvSpPr>
            <p:cNvPr id="40" name="Content Placeholder 2"/>
            <p:cNvSpPr txBox="1">
              <a:spLocks/>
            </p:cNvSpPr>
            <p:nvPr/>
          </p:nvSpPr>
          <p:spPr>
            <a:xfrm>
              <a:off x="4135826" y="4636915"/>
              <a:ext cx="1564027" cy="3498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en-SG" sz="1200" dirty="0">
                  <a:solidFill>
                    <a:schemeClr val="bg1"/>
                  </a:solidFill>
                </a:rPr>
                <a:t>10. </a:t>
              </a:r>
              <a:r>
                <a:rPr lang="ru-RU" sz="1200" dirty="0">
                  <a:solidFill>
                    <a:schemeClr val="bg1"/>
                  </a:solidFill>
                </a:rPr>
                <a:t>Сотрудничество</a:t>
              </a:r>
              <a:endParaRPr lang="en-SG" sz="1200" dirty="0">
                <a:solidFill>
                  <a:schemeClr val="bg1"/>
                </a:solidFill>
              </a:endParaRP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776228" y="3470062"/>
              <a:ext cx="414528" cy="1520952"/>
            </a:xfrm>
            <a:prstGeom prst="rect">
              <a:avLst/>
            </a:prstGeom>
          </p:spPr>
        </p:pic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4326" y="3529182"/>
            <a:ext cx="414528" cy="2188464"/>
          </a:xfrm>
          <a:prstGeom prst="rect">
            <a:avLst/>
          </a:prstGeom>
        </p:spPr>
      </p:pic>
      <p:grpSp>
        <p:nvGrpSpPr>
          <p:cNvPr id="12" name="Group 55"/>
          <p:cNvGrpSpPr/>
          <p:nvPr/>
        </p:nvGrpSpPr>
        <p:grpSpPr>
          <a:xfrm>
            <a:off x="5754281" y="3426594"/>
            <a:ext cx="2517844" cy="2414269"/>
            <a:chOff x="5705545" y="3426594"/>
            <a:chExt cx="2315292" cy="2414269"/>
          </a:xfrm>
        </p:grpSpPr>
        <p:sp>
          <p:nvSpPr>
            <p:cNvPr id="46" name="Rounded Rectangle 45"/>
            <p:cNvSpPr/>
            <p:nvPr/>
          </p:nvSpPr>
          <p:spPr>
            <a:xfrm>
              <a:off x="5705545" y="3426594"/>
              <a:ext cx="2143542" cy="2414269"/>
            </a:xfrm>
            <a:prstGeom prst="roundRect">
              <a:avLst>
                <a:gd name="adj" fmla="val 4992"/>
              </a:avLst>
            </a:prstGeom>
            <a:solidFill>
              <a:srgbClr val="0193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Content Placeholder 2"/>
            <p:cNvSpPr txBox="1">
              <a:spLocks/>
            </p:cNvSpPr>
            <p:nvPr/>
          </p:nvSpPr>
          <p:spPr>
            <a:xfrm>
              <a:off x="6217888" y="3567682"/>
              <a:ext cx="1802949" cy="3498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en-SG" sz="1200" dirty="0">
                  <a:solidFill>
                    <a:schemeClr val="bg1"/>
                  </a:solidFill>
                </a:rPr>
                <a:t>11. </a:t>
              </a:r>
              <a:r>
                <a:rPr lang="ru-RU" sz="1200" dirty="0">
                  <a:solidFill>
                    <a:schemeClr val="bg1"/>
                  </a:solidFill>
                </a:rPr>
                <a:t>Любознательность</a:t>
              </a:r>
              <a:endParaRPr lang="en-SG" sz="1200" dirty="0">
                <a:solidFill>
                  <a:schemeClr val="bg1"/>
                </a:solidFill>
              </a:endParaRPr>
            </a:p>
          </p:txBody>
        </p:sp>
        <p:sp>
          <p:nvSpPr>
            <p:cNvPr id="49" name="Content Placeholder 2"/>
            <p:cNvSpPr txBox="1">
              <a:spLocks/>
            </p:cNvSpPr>
            <p:nvPr/>
          </p:nvSpPr>
          <p:spPr>
            <a:xfrm>
              <a:off x="6203130" y="3922551"/>
              <a:ext cx="1564027" cy="3498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en-SG" sz="1200" dirty="0">
                  <a:solidFill>
                    <a:schemeClr val="bg1"/>
                  </a:solidFill>
                </a:rPr>
                <a:t>12. </a:t>
              </a:r>
              <a:r>
                <a:rPr lang="ru-RU" sz="1200" dirty="0">
                  <a:solidFill>
                    <a:schemeClr val="bg1"/>
                  </a:solidFill>
                </a:rPr>
                <a:t>Инициативность</a:t>
              </a:r>
              <a:endParaRPr lang="en-SG" sz="1200" dirty="0">
                <a:solidFill>
                  <a:schemeClr val="bg1"/>
                </a:solidFill>
              </a:endParaRPr>
            </a:p>
          </p:txBody>
        </p:sp>
        <p:sp>
          <p:nvSpPr>
            <p:cNvPr id="50" name="Content Placeholder 2"/>
            <p:cNvSpPr txBox="1">
              <a:spLocks/>
            </p:cNvSpPr>
            <p:nvPr/>
          </p:nvSpPr>
          <p:spPr>
            <a:xfrm>
              <a:off x="6203130" y="4281136"/>
              <a:ext cx="1623863" cy="3498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en-SG" sz="1200" dirty="0">
                  <a:solidFill>
                    <a:schemeClr val="bg1"/>
                  </a:solidFill>
                </a:rPr>
                <a:t>13. </a:t>
              </a:r>
              <a:r>
                <a:rPr lang="ru-RU" sz="1200" dirty="0">
                  <a:solidFill>
                    <a:schemeClr val="bg1"/>
                  </a:solidFill>
                </a:rPr>
                <a:t>Упорство/</a:t>
              </a:r>
            </a:p>
            <a:p>
              <a:pPr marL="0" indent="0">
                <a:spcBef>
                  <a:spcPts val="0"/>
                </a:spcBef>
                <a:buNone/>
              </a:pPr>
              <a:r>
                <a:rPr lang="ru-RU" sz="1200" dirty="0">
                  <a:solidFill>
                    <a:schemeClr val="bg1"/>
                  </a:solidFill>
                </a:rPr>
                <a:t>настойчивость</a:t>
              </a:r>
              <a:endParaRPr lang="en-SG" sz="1200" dirty="0">
                <a:solidFill>
                  <a:schemeClr val="bg1"/>
                </a:solidFill>
              </a:endParaRPr>
            </a:p>
          </p:txBody>
        </p:sp>
        <p:sp>
          <p:nvSpPr>
            <p:cNvPr id="51" name="Content Placeholder 2"/>
            <p:cNvSpPr txBox="1">
              <a:spLocks/>
            </p:cNvSpPr>
            <p:nvPr/>
          </p:nvSpPr>
          <p:spPr>
            <a:xfrm>
              <a:off x="6218853" y="4636005"/>
              <a:ext cx="1630233" cy="3498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en-SG" sz="1200" dirty="0">
                  <a:solidFill>
                    <a:schemeClr val="bg1"/>
                  </a:solidFill>
                </a:rPr>
                <a:t>14.</a:t>
              </a:r>
              <a:r>
                <a:rPr lang="ru-RU" sz="1200" dirty="0">
                  <a:solidFill>
                    <a:schemeClr val="bg1"/>
                  </a:solidFill>
                </a:rPr>
                <a:t> Приспособляемость</a:t>
              </a:r>
              <a:endParaRPr lang="en-SG" sz="1200" dirty="0">
                <a:solidFill>
                  <a:schemeClr val="bg1"/>
                </a:solidFill>
              </a:endParaRPr>
            </a:p>
          </p:txBody>
        </p:sp>
        <p:sp>
          <p:nvSpPr>
            <p:cNvPr id="52" name="Content Placeholder 2"/>
            <p:cNvSpPr txBox="1">
              <a:spLocks/>
            </p:cNvSpPr>
            <p:nvPr/>
          </p:nvSpPr>
          <p:spPr>
            <a:xfrm>
              <a:off x="6225223" y="4981962"/>
              <a:ext cx="1623863" cy="3498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en-SG" sz="1200" dirty="0">
                  <a:solidFill>
                    <a:schemeClr val="bg1"/>
                  </a:solidFill>
                </a:rPr>
                <a:t>15. </a:t>
              </a:r>
              <a:r>
                <a:rPr lang="ru-RU" sz="1200" dirty="0">
                  <a:solidFill>
                    <a:schemeClr val="bg1"/>
                  </a:solidFill>
                </a:rPr>
                <a:t>Лидерство</a:t>
              </a:r>
              <a:endParaRPr lang="en-SG" sz="1200" dirty="0">
                <a:solidFill>
                  <a:schemeClr val="bg1"/>
                </a:solidFill>
              </a:endParaRPr>
            </a:p>
          </p:txBody>
        </p:sp>
        <p:sp>
          <p:nvSpPr>
            <p:cNvPr id="53" name="Content Placeholder 2"/>
            <p:cNvSpPr txBox="1">
              <a:spLocks/>
            </p:cNvSpPr>
            <p:nvPr/>
          </p:nvSpPr>
          <p:spPr>
            <a:xfrm>
              <a:off x="6229305" y="5388223"/>
              <a:ext cx="1564027" cy="3498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en-SG" sz="1200" dirty="0">
                  <a:solidFill>
                    <a:schemeClr val="bg1"/>
                  </a:solidFill>
                </a:rPr>
                <a:t>16. </a:t>
              </a:r>
              <a:r>
                <a:rPr lang="ru-RU" sz="1200" dirty="0">
                  <a:solidFill>
                    <a:schemeClr val="bg1"/>
                  </a:solidFill>
                </a:rPr>
                <a:t>Социо-культурная осведомленность</a:t>
              </a:r>
              <a:endParaRPr lang="en-SG" sz="1200" dirty="0">
                <a:solidFill>
                  <a:schemeClr val="bg1"/>
                </a:solidFill>
              </a:endParaRPr>
            </a:p>
          </p:txBody>
        </p: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799102" y="3497095"/>
              <a:ext cx="432816" cy="22829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50819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 txBox="1">
            <a:spLocks/>
          </p:cNvSpPr>
          <p:nvPr/>
        </p:nvSpPr>
        <p:spPr bwMode="auto">
          <a:xfrm>
            <a:off x="304631" y="87558"/>
            <a:ext cx="8534400" cy="1066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433" tIns="45716" rIns="91433" bIns="45716" anchor="b"/>
          <a:lstStyle/>
          <a:p>
            <a:pPr algn="ctr">
              <a:defRPr/>
            </a:pPr>
            <a:r>
              <a:rPr lang="ru-RU" altLang="ru-RU" sz="3000" b="1" kern="0" dirty="0">
                <a:solidFill>
                  <a:srgbClr val="3B5A79"/>
                </a:solidFill>
                <a:ea typeface="ＭＳ Ｐゴシック" charset="-128"/>
                <a:cs typeface="ＭＳ Ｐゴシック" charset="-128"/>
              </a:rPr>
              <a:t>Модель оценки функциональной грамотности: </a:t>
            </a:r>
            <a:endParaRPr lang="ru-RU" altLang="ru-RU" sz="3000" b="1" kern="0" dirty="0" smtClean="0">
              <a:solidFill>
                <a:srgbClr val="3B5A79"/>
              </a:solidFill>
              <a:ea typeface="ＭＳ Ｐゴシック" charset="-128"/>
              <a:cs typeface="ＭＳ Ｐゴシック" charset="-128"/>
            </a:endParaRPr>
          </a:p>
          <a:p>
            <a:pPr algn="ctr">
              <a:defRPr/>
            </a:pPr>
            <a:r>
              <a:rPr lang="en-US" altLang="ru-RU" sz="3000" b="1" kern="0" dirty="0" smtClean="0">
                <a:solidFill>
                  <a:srgbClr val="3B5A79"/>
                </a:solidFill>
                <a:ea typeface="ＭＳ Ｐゴシック" charset="-128"/>
                <a:cs typeface="ＭＳ Ｐゴシック" charset="-128"/>
              </a:rPr>
              <a:t>PISA</a:t>
            </a:r>
            <a:r>
              <a:rPr lang="ru-RU" altLang="ru-RU" sz="3000" b="1" kern="0" dirty="0">
                <a:solidFill>
                  <a:srgbClr val="3B5A79"/>
                </a:solidFill>
                <a:ea typeface="ＭＳ Ｐゴシック" charset="-128"/>
                <a:cs typeface="ＭＳ Ｐゴシック" charset="-128"/>
              </a:rPr>
              <a:t>-2015 </a:t>
            </a:r>
            <a:endParaRPr lang="ru-RU" sz="3000" b="1" kern="0" dirty="0">
              <a:solidFill>
                <a:srgbClr val="3B5A7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483" name="Овал 4"/>
          <p:cNvSpPr>
            <a:spLocks noChangeArrowheads="1"/>
          </p:cNvSpPr>
          <p:nvPr/>
        </p:nvSpPr>
        <p:spPr bwMode="auto">
          <a:xfrm>
            <a:off x="611189" y="1484314"/>
            <a:ext cx="3024187" cy="936625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1433" tIns="45716" rIns="91433" bIns="45716" anchor="ctr"/>
          <a:lstStyle/>
          <a:p>
            <a:pPr algn="ctr"/>
            <a:r>
              <a:rPr lang="ru-RU" sz="2000" dirty="0"/>
              <a:t>Математическая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</a:rPr>
              <a:t>грамотность</a:t>
            </a:r>
          </a:p>
        </p:txBody>
      </p:sp>
      <p:sp>
        <p:nvSpPr>
          <p:cNvPr id="20484" name="Овал 6"/>
          <p:cNvSpPr>
            <a:spLocks noChangeArrowheads="1"/>
          </p:cNvSpPr>
          <p:nvPr/>
        </p:nvSpPr>
        <p:spPr bwMode="auto">
          <a:xfrm>
            <a:off x="5508626" y="1484314"/>
            <a:ext cx="3635375" cy="936625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1433" tIns="45716" rIns="91433" bIns="45716" anchor="ctr"/>
          <a:lstStyle/>
          <a:p>
            <a:pPr algn="ctr"/>
            <a:r>
              <a:rPr lang="ru-RU" sz="2000" dirty="0"/>
              <a:t>Читательская</a:t>
            </a:r>
          </a:p>
          <a:p>
            <a:pPr algn="ctr"/>
            <a:r>
              <a:rPr lang="ru-RU" sz="2000" dirty="0"/>
              <a:t>грамотность</a:t>
            </a:r>
          </a:p>
        </p:txBody>
      </p:sp>
      <p:sp>
        <p:nvSpPr>
          <p:cNvPr id="20485" name="Овал 7"/>
          <p:cNvSpPr>
            <a:spLocks noChangeArrowheads="1"/>
          </p:cNvSpPr>
          <p:nvPr/>
        </p:nvSpPr>
        <p:spPr bwMode="auto">
          <a:xfrm>
            <a:off x="3132138" y="5157789"/>
            <a:ext cx="3384550" cy="935037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1433" tIns="45716" rIns="91433" bIns="45716" anchor="ctr"/>
          <a:lstStyle/>
          <a:p>
            <a:pPr algn="ctr"/>
            <a:r>
              <a:rPr lang="ru-RU" sz="2000" dirty="0"/>
              <a:t>Решение проблем в </a:t>
            </a:r>
          </a:p>
          <a:p>
            <a:pPr algn="ctr"/>
            <a:r>
              <a:rPr lang="ru-RU" sz="2000" dirty="0"/>
              <a:t>сотрудничестве</a:t>
            </a:r>
          </a:p>
        </p:txBody>
      </p:sp>
      <p:sp>
        <p:nvSpPr>
          <p:cNvPr id="9" name="Овал 8"/>
          <p:cNvSpPr/>
          <p:nvPr/>
        </p:nvSpPr>
        <p:spPr bwMode="auto">
          <a:xfrm>
            <a:off x="3132138" y="3068639"/>
            <a:ext cx="3384550" cy="1296987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33" tIns="45716" rIns="91433" bIns="45716" anchor="ctr"/>
          <a:lstStyle/>
          <a:p>
            <a:pPr algn="ctr">
              <a:defRPr/>
            </a:pPr>
            <a:r>
              <a:rPr lang="ru-RU" sz="2400" dirty="0"/>
              <a:t>Естественнонаучная</a:t>
            </a:r>
          </a:p>
          <a:p>
            <a:pPr algn="ctr">
              <a:defRPr/>
            </a:pPr>
            <a:r>
              <a:rPr lang="ru-RU" sz="2400" dirty="0"/>
              <a:t>грамотность</a:t>
            </a:r>
          </a:p>
        </p:txBody>
      </p:sp>
      <p:cxnSp>
        <p:nvCxnSpPr>
          <p:cNvPr id="11" name="Прямая соединительная линия 10"/>
          <p:cNvCxnSpPr>
            <a:endCxn id="20485" idx="6"/>
          </p:cNvCxnSpPr>
          <p:nvPr/>
        </p:nvCxnSpPr>
        <p:spPr bwMode="auto">
          <a:xfrm flipH="1">
            <a:off x="6516689" y="2349501"/>
            <a:ext cx="1655762" cy="3275013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3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Прямая соединительная линия 14"/>
          <p:cNvCxnSpPr/>
          <p:nvPr/>
        </p:nvCxnSpPr>
        <p:spPr bwMode="auto">
          <a:xfrm>
            <a:off x="1403350" y="2349501"/>
            <a:ext cx="1800225" cy="3167063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3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Прямая соединительная линия 17"/>
          <p:cNvCxnSpPr>
            <a:stCxn id="20483" idx="6"/>
            <a:endCxn id="20484" idx="2"/>
          </p:cNvCxnSpPr>
          <p:nvPr/>
        </p:nvCxnSpPr>
        <p:spPr bwMode="auto">
          <a:xfrm>
            <a:off x="3635375" y="1952625"/>
            <a:ext cx="187325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3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Прямая соединительная линия 20"/>
          <p:cNvCxnSpPr/>
          <p:nvPr/>
        </p:nvCxnSpPr>
        <p:spPr bwMode="auto">
          <a:xfrm>
            <a:off x="4716463" y="1989138"/>
            <a:ext cx="0" cy="10795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3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Прямая соединительная линия 31"/>
          <p:cNvCxnSpPr/>
          <p:nvPr/>
        </p:nvCxnSpPr>
        <p:spPr bwMode="auto">
          <a:xfrm flipH="1" flipV="1">
            <a:off x="6516688" y="3716339"/>
            <a:ext cx="647700" cy="504825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3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Прямая соединительная линия 35"/>
          <p:cNvCxnSpPr>
            <a:stCxn id="9" idx="2"/>
          </p:cNvCxnSpPr>
          <p:nvPr/>
        </p:nvCxnSpPr>
        <p:spPr bwMode="auto">
          <a:xfrm flipH="1">
            <a:off x="2484438" y="3716339"/>
            <a:ext cx="647700" cy="43338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3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Прямая соединительная линия 41"/>
          <p:cNvCxnSpPr>
            <a:endCxn id="9" idx="1"/>
          </p:cNvCxnSpPr>
          <p:nvPr/>
        </p:nvCxnSpPr>
        <p:spPr bwMode="auto">
          <a:xfrm>
            <a:off x="2627313" y="2349500"/>
            <a:ext cx="1000125" cy="90963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Прямая соединительная линия 45"/>
          <p:cNvCxnSpPr>
            <a:endCxn id="9" idx="7"/>
          </p:cNvCxnSpPr>
          <p:nvPr/>
        </p:nvCxnSpPr>
        <p:spPr bwMode="auto">
          <a:xfrm flipH="1">
            <a:off x="6019800" y="2420938"/>
            <a:ext cx="1063625" cy="8382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Прямая соединительная линия 48"/>
          <p:cNvCxnSpPr>
            <a:stCxn id="9" idx="4"/>
            <a:endCxn id="20485" idx="0"/>
          </p:cNvCxnSpPr>
          <p:nvPr/>
        </p:nvCxnSpPr>
        <p:spPr bwMode="auto">
          <a:xfrm>
            <a:off x="4824413" y="4365625"/>
            <a:ext cx="0" cy="792163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496" name="TextBox 55"/>
          <p:cNvSpPr txBox="1">
            <a:spLocks noChangeArrowheads="1"/>
          </p:cNvSpPr>
          <p:nvPr/>
        </p:nvSpPr>
        <p:spPr bwMode="auto">
          <a:xfrm>
            <a:off x="1979614" y="3933825"/>
            <a:ext cx="720725" cy="400101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lIns="91433" tIns="45716" rIns="91433" bIns="45716">
            <a:spAutoFit/>
          </a:bodyPr>
          <a:lstStyle/>
          <a:p>
            <a:pPr algn="ctr"/>
            <a:r>
              <a:rPr lang="ru-RU" sz="2000" dirty="0"/>
              <a:t>4%</a:t>
            </a:r>
          </a:p>
        </p:txBody>
      </p:sp>
      <p:sp>
        <p:nvSpPr>
          <p:cNvPr id="20497" name="TextBox 56"/>
          <p:cNvSpPr txBox="1">
            <a:spLocks noChangeArrowheads="1"/>
          </p:cNvSpPr>
          <p:nvPr/>
        </p:nvSpPr>
        <p:spPr bwMode="auto">
          <a:xfrm>
            <a:off x="4356101" y="1773238"/>
            <a:ext cx="720725" cy="400101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lIns="91433" tIns="45716" rIns="91433" bIns="45716">
            <a:spAutoFit/>
          </a:bodyPr>
          <a:lstStyle/>
          <a:p>
            <a:pPr algn="ctr"/>
            <a:r>
              <a:rPr lang="ru-RU" sz="2000" dirty="0"/>
              <a:t>4%</a:t>
            </a:r>
          </a:p>
        </p:txBody>
      </p:sp>
      <p:sp>
        <p:nvSpPr>
          <p:cNvPr id="20498" name="TextBox 57"/>
          <p:cNvSpPr txBox="1">
            <a:spLocks noChangeArrowheads="1"/>
          </p:cNvSpPr>
          <p:nvPr/>
        </p:nvSpPr>
        <p:spPr bwMode="auto">
          <a:xfrm>
            <a:off x="6804025" y="4076700"/>
            <a:ext cx="720725" cy="400101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lIns="91433" tIns="45716" rIns="91433" bIns="45716">
            <a:spAutoFit/>
          </a:bodyPr>
          <a:lstStyle/>
          <a:p>
            <a:pPr algn="ctr"/>
            <a:r>
              <a:rPr lang="ru-RU" sz="2000" dirty="0"/>
              <a:t>4%</a:t>
            </a:r>
          </a:p>
        </p:txBody>
      </p:sp>
      <p:sp>
        <p:nvSpPr>
          <p:cNvPr id="20499" name="TextBox 58"/>
          <p:cNvSpPr txBox="1">
            <a:spLocks noChangeArrowheads="1"/>
          </p:cNvSpPr>
          <p:nvPr/>
        </p:nvSpPr>
        <p:spPr bwMode="auto">
          <a:xfrm>
            <a:off x="2771775" y="2565401"/>
            <a:ext cx="936625" cy="400101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lIns="91433" tIns="45716" rIns="91433" bIns="45716">
            <a:spAutoFit/>
          </a:bodyPr>
          <a:lstStyle/>
          <a:p>
            <a:pPr algn="ctr"/>
            <a:r>
              <a:rPr lang="ru-RU" sz="2000" dirty="0"/>
              <a:t>33%</a:t>
            </a:r>
          </a:p>
        </p:txBody>
      </p:sp>
      <p:sp>
        <p:nvSpPr>
          <p:cNvPr id="20500" name="TextBox 59"/>
          <p:cNvSpPr txBox="1">
            <a:spLocks noChangeArrowheads="1"/>
          </p:cNvSpPr>
          <p:nvPr/>
        </p:nvSpPr>
        <p:spPr bwMode="auto">
          <a:xfrm>
            <a:off x="6084889" y="2636838"/>
            <a:ext cx="935037" cy="400101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lIns="91433" tIns="45716" rIns="91433" bIns="45716">
            <a:spAutoFit/>
          </a:bodyPr>
          <a:lstStyle/>
          <a:p>
            <a:pPr algn="ctr"/>
            <a:r>
              <a:rPr lang="ru-RU" sz="2000" dirty="0"/>
              <a:t>33%</a:t>
            </a:r>
          </a:p>
        </p:txBody>
      </p:sp>
      <p:sp>
        <p:nvSpPr>
          <p:cNvPr id="20501" name="TextBox 60"/>
          <p:cNvSpPr txBox="1">
            <a:spLocks noChangeArrowheads="1"/>
          </p:cNvSpPr>
          <p:nvPr/>
        </p:nvSpPr>
        <p:spPr bwMode="auto">
          <a:xfrm>
            <a:off x="4356101" y="4581525"/>
            <a:ext cx="936625" cy="400101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lIns="91433" tIns="45716" rIns="91433" bIns="45716">
            <a:spAutoFit/>
          </a:bodyPr>
          <a:lstStyle/>
          <a:p>
            <a:pPr algn="ctr"/>
            <a:r>
              <a:rPr lang="ru-RU" sz="2000" dirty="0"/>
              <a:t>22%</a:t>
            </a:r>
          </a:p>
        </p:txBody>
      </p:sp>
      <p:sp>
        <p:nvSpPr>
          <p:cNvPr id="20502" name="Овал 21"/>
          <p:cNvSpPr>
            <a:spLocks noChangeArrowheads="1"/>
          </p:cNvSpPr>
          <p:nvPr/>
        </p:nvSpPr>
        <p:spPr bwMode="auto">
          <a:xfrm>
            <a:off x="609600" y="5105400"/>
            <a:ext cx="2133600" cy="838200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1433" tIns="45716" rIns="91433" bIns="45716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" pitchFamily="18" charset="0"/>
              </a:rPr>
              <a:t>Финансовая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" pitchFamily="18" charset="0"/>
              </a:rPr>
              <a:t> грамотность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 txBox="1">
            <a:spLocks/>
          </p:cNvSpPr>
          <p:nvPr/>
        </p:nvSpPr>
        <p:spPr bwMode="auto">
          <a:xfrm>
            <a:off x="-2" y="481306"/>
            <a:ext cx="9144002" cy="97804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433" tIns="45716" rIns="91433" bIns="45716" anchor="b"/>
          <a:lstStyle/>
          <a:p>
            <a:pPr algn="ctr">
              <a:defRPr/>
            </a:pPr>
            <a:r>
              <a:rPr lang="ru-RU" altLang="ru-RU" sz="3000" kern="0" dirty="0">
                <a:solidFill>
                  <a:srgbClr val="3B5A79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ru-RU" altLang="ru-RU" sz="2800" b="1" kern="0" dirty="0">
                <a:solidFill>
                  <a:srgbClr val="3B5A79"/>
                </a:solidFill>
                <a:ea typeface="ＭＳ Ｐゴシック" charset="-128"/>
                <a:cs typeface="ＭＳ Ｐゴシック" charset="-128"/>
              </a:rPr>
              <a:t>Модель оценки функциональной </a:t>
            </a:r>
            <a:r>
              <a:rPr lang="ru-RU" altLang="ru-RU" sz="2800" b="1" kern="0" dirty="0" smtClean="0">
                <a:solidFill>
                  <a:srgbClr val="3B5A79"/>
                </a:solidFill>
                <a:ea typeface="ＭＳ Ｐゴシック" charset="-128"/>
                <a:cs typeface="ＭＳ Ｐゴシック" charset="-128"/>
              </a:rPr>
              <a:t>грамотности </a:t>
            </a:r>
          </a:p>
          <a:p>
            <a:pPr algn="ctr">
              <a:defRPr/>
            </a:pPr>
            <a:r>
              <a:rPr lang="en-US" altLang="ru-RU" sz="2800" b="1" kern="0" dirty="0" smtClean="0">
                <a:solidFill>
                  <a:srgbClr val="3B5A79"/>
                </a:solidFill>
                <a:ea typeface="ＭＳ Ｐゴシック" charset="-128"/>
                <a:cs typeface="ＭＳ Ｐゴシック" charset="-128"/>
              </a:rPr>
              <a:t>PISA</a:t>
            </a:r>
            <a:r>
              <a:rPr lang="ru-RU" altLang="ru-RU" sz="2800" b="1" kern="0" dirty="0">
                <a:solidFill>
                  <a:srgbClr val="3B5A79"/>
                </a:solidFill>
                <a:ea typeface="ＭＳ Ｐゴシック" charset="-128"/>
                <a:cs typeface="ＭＳ Ｐゴシック" charset="-128"/>
              </a:rPr>
              <a:t>-201</a:t>
            </a:r>
            <a:r>
              <a:rPr lang="en-US" altLang="ru-RU" sz="2800" b="1" kern="0" dirty="0">
                <a:solidFill>
                  <a:srgbClr val="3B5A79"/>
                </a:solidFill>
                <a:ea typeface="ＭＳ Ｐゴシック" charset="-128"/>
                <a:cs typeface="ＭＳ Ｐゴシック" charset="-128"/>
              </a:rPr>
              <a:t>8</a:t>
            </a:r>
            <a:endParaRPr lang="ru-RU" sz="2800" b="1" kern="0" dirty="0">
              <a:solidFill>
                <a:srgbClr val="3B5A7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507" name="Овал 4"/>
          <p:cNvSpPr>
            <a:spLocks noChangeArrowheads="1"/>
          </p:cNvSpPr>
          <p:nvPr/>
        </p:nvSpPr>
        <p:spPr bwMode="auto">
          <a:xfrm>
            <a:off x="611189" y="1484314"/>
            <a:ext cx="3024187" cy="936625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1433" tIns="45716" rIns="91433" bIns="45716" anchor="ctr"/>
          <a:lstStyle/>
          <a:p>
            <a:pPr algn="ctr"/>
            <a:r>
              <a:rPr lang="ru-RU" sz="2000" dirty="0"/>
              <a:t>Математическая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</a:rPr>
              <a:t>грамотность</a:t>
            </a:r>
          </a:p>
        </p:txBody>
      </p:sp>
      <p:sp>
        <p:nvSpPr>
          <p:cNvPr id="21508" name="Овал 6"/>
          <p:cNvSpPr>
            <a:spLocks noChangeArrowheads="1"/>
          </p:cNvSpPr>
          <p:nvPr/>
        </p:nvSpPr>
        <p:spPr bwMode="auto">
          <a:xfrm>
            <a:off x="5508626" y="1484314"/>
            <a:ext cx="3635375" cy="936625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1433" tIns="45716" rIns="91433" bIns="45716" anchor="ctr"/>
          <a:lstStyle/>
          <a:p>
            <a:pPr algn="ctr"/>
            <a:r>
              <a:rPr lang="ru-RU" sz="2000" dirty="0"/>
              <a:t>Естественнонаучная </a:t>
            </a:r>
          </a:p>
          <a:p>
            <a:pPr algn="ctr"/>
            <a:r>
              <a:rPr lang="ru-RU" sz="2000" dirty="0"/>
              <a:t>грамотность</a:t>
            </a:r>
          </a:p>
        </p:txBody>
      </p:sp>
      <p:sp>
        <p:nvSpPr>
          <p:cNvPr id="21509" name="Овал 7"/>
          <p:cNvSpPr>
            <a:spLocks noChangeArrowheads="1"/>
          </p:cNvSpPr>
          <p:nvPr/>
        </p:nvSpPr>
        <p:spPr bwMode="auto">
          <a:xfrm>
            <a:off x="3132138" y="5157789"/>
            <a:ext cx="3384550" cy="935037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1433" tIns="45716" rIns="91433" bIns="45716" anchor="ctr"/>
          <a:lstStyle/>
          <a:p>
            <a:pPr algn="ctr"/>
            <a:r>
              <a:rPr lang="ru-RU" sz="2000" dirty="0"/>
              <a:t>Глобальные </a:t>
            </a:r>
          </a:p>
          <a:p>
            <a:pPr algn="ctr"/>
            <a:r>
              <a:rPr lang="ru-RU" sz="2000" dirty="0"/>
              <a:t>компетенции</a:t>
            </a:r>
          </a:p>
        </p:txBody>
      </p:sp>
      <p:sp>
        <p:nvSpPr>
          <p:cNvPr id="9" name="Овал 8"/>
          <p:cNvSpPr/>
          <p:nvPr/>
        </p:nvSpPr>
        <p:spPr bwMode="auto">
          <a:xfrm>
            <a:off x="3132138" y="3068639"/>
            <a:ext cx="3384550" cy="1296987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33" tIns="45716" rIns="91433" bIns="45716" anchor="ctr"/>
          <a:lstStyle/>
          <a:p>
            <a:pPr algn="ctr">
              <a:defRPr/>
            </a:pPr>
            <a:r>
              <a:rPr lang="ru-RU" sz="2800" dirty="0"/>
              <a:t>Читательская</a:t>
            </a:r>
          </a:p>
          <a:p>
            <a:pPr algn="ctr">
              <a:defRPr/>
            </a:pPr>
            <a:r>
              <a:rPr lang="ru-RU" sz="2800" dirty="0"/>
              <a:t>грамотность</a:t>
            </a:r>
          </a:p>
        </p:txBody>
      </p:sp>
      <p:cxnSp>
        <p:nvCxnSpPr>
          <p:cNvPr id="11" name="Прямая соединительная линия 10"/>
          <p:cNvCxnSpPr>
            <a:endCxn id="21509" idx="6"/>
          </p:cNvCxnSpPr>
          <p:nvPr/>
        </p:nvCxnSpPr>
        <p:spPr bwMode="auto">
          <a:xfrm flipH="1">
            <a:off x="6516689" y="2349501"/>
            <a:ext cx="1655762" cy="3275013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3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Прямая соединительная линия 14"/>
          <p:cNvCxnSpPr/>
          <p:nvPr/>
        </p:nvCxnSpPr>
        <p:spPr bwMode="auto">
          <a:xfrm>
            <a:off x="1403350" y="2349501"/>
            <a:ext cx="1800225" cy="3167063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3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Прямая соединительная линия 17"/>
          <p:cNvCxnSpPr>
            <a:stCxn id="21507" idx="6"/>
            <a:endCxn id="21508" idx="2"/>
          </p:cNvCxnSpPr>
          <p:nvPr/>
        </p:nvCxnSpPr>
        <p:spPr bwMode="auto">
          <a:xfrm>
            <a:off x="3635375" y="1952625"/>
            <a:ext cx="187325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3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Прямая соединительная линия 20"/>
          <p:cNvCxnSpPr/>
          <p:nvPr/>
        </p:nvCxnSpPr>
        <p:spPr bwMode="auto">
          <a:xfrm>
            <a:off x="4716463" y="1989138"/>
            <a:ext cx="0" cy="10795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3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Прямая соединительная линия 31"/>
          <p:cNvCxnSpPr/>
          <p:nvPr/>
        </p:nvCxnSpPr>
        <p:spPr bwMode="auto">
          <a:xfrm flipH="1" flipV="1">
            <a:off x="6516688" y="3716339"/>
            <a:ext cx="647700" cy="504825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3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Прямая соединительная линия 35"/>
          <p:cNvCxnSpPr>
            <a:stCxn id="9" idx="2"/>
          </p:cNvCxnSpPr>
          <p:nvPr/>
        </p:nvCxnSpPr>
        <p:spPr bwMode="auto">
          <a:xfrm flipH="1">
            <a:off x="2484438" y="3716339"/>
            <a:ext cx="647700" cy="43338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3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Прямая соединительная линия 41"/>
          <p:cNvCxnSpPr>
            <a:endCxn id="9" idx="1"/>
          </p:cNvCxnSpPr>
          <p:nvPr/>
        </p:nvCxnSpPr>
        <p:spPr bwMode="auto">
          <a:xfrm>
            <a:off x="2627313" y="2349500"/>
            <a:ext cx="1000125" cy="90963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Прямая соединительная линия 45"/>
          <p:cNvCxnSpPr>
            <a:endCxn id="9" idx="7"/>
          </p:cNvCxnSpPr>
          <p:nvPr/>
        </p:nvCxnSpPr>
        <p:spPr bwMode="auto">
          <a:xfrm flipH="1">
            <a:off x="6019800" y="2420938"/>
            <a:ext cx="1063625" cy="8382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Прямая соединительная линия 48"/>
          <p:cNvCxnSpPr>
            <a:stCxn id="9" idx="4"/>
            <a:endCxn id="21509" idx="0"/>
          </p:cNvCxnSpPr>
          <p:nvPr/>
        </p:nvCxnSpPr>
        <p:spPr bwMode="auto">
          <a:xfrm>
            <a:off x="4824413" y="4365625"/>
            <a:ext cx="0" cy="792163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520" name="TextBox 55"/>
          <p:cNvSpPr txBox="1">
            <a:spLocks noChangeArrowheads="1"/>
          </p:cNvSpPr>
          <p:nvPr/>
        </p:nvSpPr>
        <p:spPr bwMode="auto">
          <a:xfrm>
            <a:off x="1979614" y="3933825"/>
            <a:ext cx="720725" cy="400101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lIns="91433" tIns="45716" rIns="91433" bIns="45716">
            <a:spAutoFit/>
          </a:bodyPr>
          <a:lstStyle/>
          <a:p>
            <a:pPr algn="ctr"/>
            <a:r>
              <a:rPr lang="ru-RU" sz="2000" dirty="0"/>
              <a:t>4%</a:t>
            </a:r>
          </a:p>
        </p:txBody>
      </p:sp>
      <p:sp>
        <p:nvSpPr>
          <p:cNvPr id="21521" name="TextBox 56"/>
          <p:cNvSpPr txBox="1">
            <a:spLocks noChangeArrowheads="1"/>
          </p:cNvSpPr>
          <p:nvPr/>
        </p:nvSpPr>
        <p:spPr bwMode="auto">
          <a:xfrm>
            <a:off x="4356101" y="1773238"/>
            <a:ext cx="720725" cy="400101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lIns="91433" tIns="45716" rIns="91433" bIns="45716">
            <a:spAutoFit/>
          </a:bodyPr>
          <a:lstStyle/>
          <a:p>
            <a:pPr algn="ctr"/>
            <a:r>
              <a:rPr lang="ru-RU" sz="2000" dirty="0"/>
              <a:t>4%</a:t>
            </a:r>
          </a:p>
        </p:txBody>
      </p:sp>
      <p:sp>
        <p:nvSpPr>
          <p:cNvPr id="21522" name="TextBox 57"/>
          <p:cNvSpPr txBox="1">
            <a:spLocks noChangeArrowheads="1"/>
          </p:cNvSpPr>
          <p:nvPr/>
        </p:nvSpPr>
        <p:spPr bwMode="auto">
          <a:xfrm>
            <a:off x="6804025" y="4076700"/>
            <a:ext cx="720725" cy="400101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lIns="91433" tIns="45716" rIns="91433" bIns="45716">
            <a:spAutoFit/>
          </a:bodyPr>
          <a:lstStyle/>
          <a:p>
            <a:pPr algn="ctr"/>
            <a:r>
              <a:rPr lang="ru-RU" sz="2000" dirty="0"/>
              <a:t>4%</a:t>
            </a:r>
          </a:p>
        </p:txBody>
      </p:sp>
      <p:sp>
        <p:nvSpPr>
          <p:cNvPr id="21523" name="TextBox 58"/>
          <p:cNvSpPr txBox="1">
            <a:spLocks noChangeArrowheads="1"/>
          </p:cNvSpPr>
          <p:nvPr/>
        </p:nvSpPr>
        <p:spPr bwMode="auto">
          <a:xfrm>
            <a:off x="2771775" y="2565401"/>
            <a:ext cx="936625" cy="400101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lIns="91433" tIns="45716" rIns="91433" bIns="45716">
            <a:spAutoFit/>
          </a:bodyPr>
          <a:lstStyle/>
          <a:p>
            <a:pPr algn="ctr"/>
            <a:r>
              <a:rPr lang="ru-RU" sz="2000" dirty="0"/>
              <a:t>33%</a:t>
            </a:r>
          </a:p>
        </p:txBody>
      </p:sp>
      <p:sp>
        <p:nvSpPr>
          <p:cNvPr id="21524" name="TextBox 59"/>
          <p:cNvSpPr txBox="1">
            <a:spLocks noChangeArrowheads="1"/>
          </p:cNvSpPr>
          <p:nvPr/>
        </p:nvSpPr>
        <p:spPr bwMode="auto">
          <a:xfrm>
            <a:off x="6084889" y="2636838"/>
            <a:ext cx="935037" cy="400101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lIns="91433" tIns="45716" rIns="91433" bIns="45716">
            <a:spAutoFit/>
          </a:bodyPr>
          <a:lstStyle/>
          <a:p>
            <a:pPr algn="ctr"/>
            <a:r>
              <a:rPr lang="ru-RU" sz="2000" dirty="0"/>
              <a:t>33%</a:t>
            </a:r>
          </a:p>
        </p:txBody>
      </p:sp>
      <p:sp>
        <p:nvSpPr>
          <p:cNvPr id="21525" name="TextBox 60"/>
          <p:cNvSpPr txBox="1">
            <a:spLocks noChangeArrowheads="1"/>
          </p:cNvSpPr>
          <p:nvPr/>
        </p:nvSpPr>
        <p:spPr bwMode="auto">
          <a:xfrm>
            <a:off x="4356101" y="4581525"/>
            <a:ext cx="936625" cy="400101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lIns="91433" tIns="45716" rIns="91433" bIns="45716">
            <a:spAutoFit/>
          </a:bodyPr>
          <a:lstStyle/>
          <a:p>
            <a:pPr algn="ctr"/>
            <a:r>
              <a:rPr lang="ru-RU" sz="2000" dirty="0"/>
              <a:t>22%</a:t>
            </a:r>
          </a:p>
        </p:txBody>
      </p:sp>
      <p:sp>
        <p:nvSpPr>
          <p:cNvPr id="21526" name="Овал 21"/>
          <p:cNvSpPr>
            <a:spLocks noChangeArrowheads="1"/>
          </p:cNvSpPr>
          <p:nvPr/>
        </p:nvSpPr>
        <p:spPr bwMode="auto">
          <a:xfrm>
            <a:off x="609600" y="5105400"/>
            <a:ext cx="2133600" cy="838200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1433" tIns="45716" rIns="91433" bIns="45716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" pitchFamily="18" charset="0"/>
              </a:rPr>
              <a:t>Финансовая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" pitchFamily="18" charset="0"/>
              </a:rPr>
              <a:t> грамотность</a:t>
            </a: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49210" y="77957"/>
            <a:ext cx="1514478" cy="516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 descr="PISA_WebBanner6-0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308305" y="0"/>
            <a:ext cx="1844484" cy="54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967321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6947C"/>
                </a:solidFill>
              </a:rPr>
              <a:t>РЕСУРСЫ  ДЛЯ  РАБОТЫ</a:t>
            </a:r>
            <a:endParaRPr lang="ru-RU" b="1" dirty="0">
              <a:solidFill>
                <a:srgbClr val="06947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b="1" dirty="0" smtClean="0"/>
          </a:p>
          <a:p>
            <a:r>
              <a:rPr lang="ru-RU" sz="3600" b="1" dirty="0" smtClean="0"/>
              <a:t>http</a:t>
            </a:r>
            <a:r>
              <a:rPr lang="ru-RU" sz="3600" b="1" dirty="0" smtClean="0"/>
              <a:t>://www.centeroko.ru </a:t>
            </a:r>
            <a:endParaRPr lang="ru-RU" sz="3600" dirty="0" smtClean="0"/>
          </a:p>
          <a:p>
            <a:r>
              <a:rPr lang="ru-RU" sz="3600" b="1" dirty="0" smtClean="0"/>
              <a:t>https://fioco.ru</a:t>
            </a:r>
            <a:endParaRPr lang="ru-RU" sz="3600" dirty="0" smtClean="0"/>
          </a:p>
          <a:p>
            <a:r>
              <a:rPr lang="ru-RU" sz="3600" b="1" dirty="0" err="1" smtClean="0"/>
              <a:t>www.eduniko.ru</a:t>
            </a:r>
            <a:endParaRPr lang="ru-RU" sz="36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6947C"/>
                </a:solidFill>
              </a:rPr>
              <a:t>КОНТАКТЫ</a:t>
            </a:r>
            <a:endParaRPr lang="ru-RU" b="1" dirty="0">
              <a:solidFill>
                <a:srgbClr val="06947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Красноярский край</a:t>
            </a:r>
            <a:r>
              <a:rPr lang="ru-RU" b="1" dirty="0" smtClean="0"/>
              <a:t>, г.Дивногорск</a:t>
            </a:r>
            <a:r>
              <a:rPr lang="ru-RU" b="1" dirty="0" smtClean="0"/>
              <a:t>, ул. Чкалова, 48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           Тел</a:t>
            </a:r>
            <a:r>
              <a:rPr lang="ru-RU" b="1" dirty="0" smtClean="0"/>
              <a:t>. (39144)37917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Эл. почта sсhool-005@ya.ru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Сайт  </a:t>
            </a:r>
            <a:r>
              <a:rPr lang="ru-RU" b="1" dirty="0" smtClean="0">
                <a:hlinkClick r:id="rId2"/>
              </a:rPr>
              <a:t>http://</a:t>
            </a:r>
            <a:r>
              <a:rPr lang="ru-RU" b="1" dirty="0" smtClean="0">
                <a:hlinkClick r:id="rId2"/>
              </a:rPr>
              <a:t>school5.divedu.ru</a:t>
            </a:r>
            <a:r>
              <a:rPr lang="ru-RU" b="1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Директор школы: </a:t>
            </a:r>
            <a:r>
              <a:rPr lang="ru-RU" b="1" dirty="0" smtClean="0">
                <a:solidFill>
                  <a:srgbClr val="06947C"/>
                </a:solidFill>
              </a:rPr>
              <a:t>Шиверновская   Лариса </a:t>
            </a:r>
            <a:r>
              <a:rPr lang="ru-RU" b="1" dirty="0" smtClean="0">
                <a:solidFill>
                  <a:srgbClr val="06947C"/>
                </a:solidFill>
              </a:rPr>
              <a:t>Валерьевна   </a:t>
            </a:r>
            <a:endParaRPr lang="ru-RU" dirty="0" smtClean="0">
              <a:solidFill>
                <a:srgbClr val="06947C"/>
              </a:solidFill>
            </a:endParaRP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Заместитель директора по методической работе: 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                                         </a:t>
            </a:r>
            <a:r>
              <a:rPr lang="ru-RU" b="1" dirty="0" smtClean="0">
                <a:solidFill>
                  <a:srgbClr val="06947C"/>
                </a:solidFill>
              </a:rPr>
              <a:t>Сморгон </a:t>
            </a:r>
            <a:r>
              <a:rPr lang="ru-RU" b="1" dirty="0" smtClean="0">
                <a:solidFill>
                  <a:srgbClr val="06947C"/>
                </a:solidFill>
              </a:rPr>
              <a:t>Светлана Борисовна</a:t>
            </a:r>
            <a:endParaRPr lang="ru-RU" dirty="0" smtClean="0">
              <a:solidFill>
                <a:srgbClr val="06947C"/>
              </a:solidFill>
            </a:endParaRPr>
          </a:p>
          <a:p>
            <a:pPr>
              <a:buNone/>
            </a:pPr>
            <a:r>
              <a:rPr lang="ru-RU" dirty="0" smtClean="0"/>
              <a:t>        </a:t>
            </a: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625" y="5286375"/>
            <a:ext cx="8358188" cy="1000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1A1C64"/>
                </a:solidFill>
              </a:rPr>
              <a:t/>
            </a:r>
            <a:br>
              <a:rPr lang="ru-RU" b="1" dirty="0" smtClean="0">
                <a:solidFill>
                  <a:srgbClr val="1A1C64"/>
                </a:solidFill>
              </a:rPr>
            </a:br>
            <a:r>
              <a:rPr lang="ru-RU" sz="4800" b="1" dirty="0" smtClean="0">
                <a:solidFill>
                  <a:srgbClr val="006600"/>
                </a:solidFill>
              </a:rPr>
              <a:t>СПАСИБО   ЗА   ВНИМАНИЕ!</a:t>
            </a:r>
            <a:br>
              <a:rPr lang="ru-RU" sz="4800" b="1" dirty="0" smtClean="0">
                <a:solidFill>
                  <a:srgbClr val="006600"/>
                </a:solidFill>
              </a:rPr>
            </a:br>
            <a:endParaRPr lang="ru-RU" sz="4800" b="1" dirty="0" smtClean="0">
              <a:solidFill>
                <a:srgbClr val="006600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85813" y="5286375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36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14313"/>
            <a:ext cx="8088313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6190" y="1084217"/>
            <a:ext cx="8786813" cy="4323806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  <a:defRPr/>
            </a:pPr>
            <a:r>
              <a:rPr lang="ru-RU" altLang="ru-RU" sz="6000" b="1" dirty="0" smtClean="0">
                <a:solidFill>
                  <a:srgbClr val="FA410E"/>
                </a:solidFill>
                <a:latin typeface="Arial" pitchFamily="34" charset="0"/>
                <a:cs typeface="Arial" pitchFamily="34" charset="0"/>
              </a:rPr>
              <a:t>ФУНКЦИОНАЛЬНАЯ                  </a:t>
            </a:r>
            <a:endParaRPr lang="ru-RU" altLang="ru-RU" sz="6000" b="1" dirty="0" smtClean="0">
              <a:solidFill>
                <a:srgbClr val="FA410E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  <a:defRPr/>
            </a:pPr>
            <a:r>
              <a:rPr lang="ru-RU" altLang="ru-RU" sz="6000" b="1" dirty="0" smtClean="0">
                <a:solidFill>
                  <a:srgbClr val="FA410E"/>
                </a:solidFill>
                <a:latin typeface="Arial" pitchFamily="34" charset="0"/>
                <a:cs typeface="Arial" pitchFamily="34" charset="0"/>
              </a:rPr>
              <a:t>        ГРАМОТНОСТЬ-?</a:t>
            </a:r>
            <a:endParaRPr lang="ru-RU" sz="5500" b="1" dirty="0" smtClean="0">
              <a:solidFill>
                <a:srgbClr val="FA410E"/>
              </a:solidFill>
            </a:endParaRPr>
          </a:p>
          <a:p>
            <a:pPr>
              <a:buFontTx/>
              <a:buChar char="-"/>
              <a:defRPr/>
            </a:pPr>
            <a:endParaRPr lang="ru-RU" sz="5500" b="1" dirty="0" smtClean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8252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FA410E"/>
                </a:solidFill>
              </a:rPr>
              <a:t>ПАРАДОКС   КОМПЕТЕНТНОСТИ</a:t>
            </a:r>
            <a:endParaRPr lang="ru-RU" sz="3200" b="1" i="1" dirty="0" smtClean="0">
              <a:solidFill>
                <a:srgbClr val="FA410E"/>
              </a:solidFill>
            </a:endParaRPr>
          </a:p>
        </p:txBody>
      </p:sp>
      <p:sp>
        <p:nvSpPr>
          <p:cNvPr id="47108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582628" y="1529395"/>
            <a:ext cx="8237692" cy="4642805"/>
          </a:xfrm>
        </p:spPr>
        <p:txBody>
          <a:bodyPr/>
          <a:lstStyle/>
          <a:p>
            <a:pPr marL="439704" indent="-355573">
              <a:buNone/>
            </a:pPr>
            <a:r>
              <a:rPr lang="ru-RU" b="1" dirty="0" smtClean="0">
                <a:solidFill>
                  <a:srgbClr val="FA410E"/>
                </a:solidFill>
              </a:rPr>
              <a:t>Компетентность </a:t>
            </a:r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</a:rPr>
              <a:t>    (</a:t>
            </a:r>
            <a:r>
              <a:rPr lang="ru-RU" b="1" i="1" dirty="0" smtClean="0">
                <a:solidFill>
                  <a:schemeClr val="accent4">
                    <a:lumMod val="25000"/>
                  </a:schemeClr>
                </a:solidFill>
              </a:rPr>
              <a:t>действенные знания, умения, способы</a:t>
            </a:r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</a:rPr>
              <a:t>) обнаруживает </a:t>
            </a:r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</a:rPr>
              <a:t>себя:</a:t>
            </a:r>
          </a:p>
          <a:p>
            <a:pPr marL="439704" indent="-355573">
              <a:buNone/>
            </a:pPr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endParaRPr lang="ru-RU" b="1" dirty="0" smtClean="0">
              <a:solidFill>
                <a:schemeClr val="accent4">
                  <a:lumMod val="25000"/>
                </a:schemeClr>
              </a:solidFill>
            </a:endParaRPr>
          </a:p>
          <a:p>
            <a:pPr marL="439704" indent="-355573"/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</a:rPr>
              <a:t>за пределами учебных </a:t>
            </a:r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</a:rPr>
              <a:t>ситуаций</a:t>
            </a:r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</a:rPr>
              <a:t>;</a:t>
            </a:r>
          </a:p>
          <a:p>
            <a:pPr marL="439704" indent="-355573"/>
            <a:endParaRPr lang="ru-RU" b="1" dirty="0" smtClean="0">
              <a:solidFill>
                <a:schemeClr val="accent4">
                  <a:lumMod val="25000"/>
                </a:schemeClr>
              </a:solidFill>
            </a:endParaRPr>
          </a:p>
          <a:p>
            <a:pPr marL="439704" indent="-355573"/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</a:rPr>
              <a:t>в задачах, не похожих на те, </a:t>
            </a:r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</a:rPr>
              <a:t>   </a:t>
            </a:r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</a:rPr>
              <a:t>где эти знания, умения, способы приобретались.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188914"/>
            <a:ext cx="14097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8232776" y="153988"/>
            <a:ext cx="876300" cy="1037567"/>
            <a:chOff x="10299" y="278"/>
            <a:chExt cx="1643" cy="1996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10299" y="1682"/>
              <a:ext cx="1643" cy="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000" rIns="18000"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ru-RU" sz="700" dirty="0">
                  <a:solidFill>
                    <a:srgbClr val="365F91"/>
                  </a:solidFill>
                  <a:latin typeface="Arial Narrow" pitchFamily="34" charset="0"/>
                  <a:cs typeface="Arial" charset="0"/>
                </a:rPr>
                <a:t>Российская академия образования</a:t>
              </a:r>
              <a:endParaRPr lang="ru-RU" dirty="0">
                <a:cs typeface="Arial" charset="0"/>
              </a:endParaRPr>
            </a:p>
          </p:txBody>
        </p:sp>
        <p:pic>
          <p:nvPicPr>
            <p:cNvPr id="7" name="Picture 5" descr="m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479" y="278"/>
              <a:ext cx="1257" cy="1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464" y="2273371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A410E"/>
                </a:solidFill>
              </a:rPr>
              <a:t>Откуда задача про ФГ?</a:t>
            </a:r>
            <a:endParaRPr lang="ru-RU" sz="4800" b="1" dirty="0">
              <a:solidFill>
                <a:srgbClr val="FA41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0843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475" y="209902"/>
            <a:ext cx="8411671" cy="102008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A410E"/>
                </a:solidFill>
              </a:rPr>
              <a:t>ОЦЕНКА  </a:t>
            </a:r>
            <a:r>
              <a:rPr lang="ru-RU" sz="4900" b="1" dirty="0" smtClean="0">
                <a:solidFill>
                  <a:srgbClr val="FA410E"/>
                </a:solidFill>
              </a:rPr>
              <a:t>КАЧЕСТВА</a:t>
            </a:r>
            <a:r>
              <a:rPr lang="ru-RU" b="1" dirty="0" smtClean="0">
                <a:solidFill>
                  <a:srgbClr val="FA410E"/>
                </a:solidFill>
              </a:rPr>
              <a:t>  ОБРАЗОВАНИЯ</a:t>
            </a:r>
            <a:endParaRPr lang="ru-RU" b="1" dirty="0">
              <a:solidFill>
                <a:srgbClr val="FA410E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4669" y="1537487"/>
            <a:ext cx="8634202" cy="385990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6947C"/>
                </a:solidFill>
                <a:cs typeface="Arial" panose="020B0604020202020204" pitchFamily="34" charset="0"/>
              </a:rPr>
              <a:t>       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6947C"/>
                </a:solidFill>
                <a:cs typeface="Arial" panose="020B0604020202020204" pitchFamily="34" charset="0"/>
              </a:rPr>
              <a:t>      </a:t>
            </a:r>
            <a:r>
              <a:rPr lang="ru-RU" sz="3600" b="1" i="1" dirty="0" smtClean="0">
                <a:solidFill>
                  <a:srgbClr val="06947C"/>
                </a:solidFill>
                <a:cs typeface="Arial" panose="020B0604020202020204" pitchFamily="34" charset="0"/>
              </a:rPr>
              <a:t>Через </a:t>
            </a:r>
            <a:r>
              <a:rPr lang="ru-RU" sz="3600" b="1" i="1" dirty="0" smtClean="0">
                <a:solidFill>
                  <a:srgbClr val="06947C"/>
                </a:solidFill>
                <a:cs typeface="Arial" panose="020B0604020202020204" pitchFamily="34" charset="0"/>
              </a:rPr>
              <a:t>оценку качества образования </a:t>
            </a:r>
            <a:endParaRPr lang="ru-RU" sz="3600" b="1" i="1" dirty="0" smtClean="0">
              <a:solidFill>
                <a:srgbClr val="06947C"/>
              </a:solidFill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sz="3600" b="1" i="1" dirty="0" smtClean="0">
                <a:solidFill>
                  <a:srgbClr val="06947C"/>
                </a:solidFill>
                <a:cs typeface="Arial" panose="020B0604020202020204" pitchFamily="34" charset="0"/>
              </a:rPr>
              <a:t> </a:t>
            </a:r>
            <a:r>
              <a:rPr lang="ru-RU" sz="3600" b="1" i="1" dirty="0" smtClean="0">
                <a:solidFill>
                  <a:srgbClr val="06947C"/>
                </a:solidFill>
                <a:cs typeface="Arial" panose="020B0604020202020204" pitchFamily="34" charset="0"/>
              </a:rPr>
              <a:t>     система </a:t>
            </a:r>
            <a:r>
              <a:rPr lang="ru-RU" sz="3600" b="1" i="1" dirty="0" smtClean="0">
                <a:solidFill>
                  <a:srgbClr val="06947C"/>
                </a:solidFill>
                <a:cs typeface="Arial" panose="020B0604020202020204" pitchFamily="34" charset="0"/>
              </a:rPr>
              <a:t>образования настраивается </a:t>
            </a:r>
            <a:endParaRPr lang="ru-RU" sz="3600" b="1" i="1" dirty="0" smtClean="0">
              <a:solidFill>
                <a:srgbClr val="06947C"/>
              </a:solidFill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sz="3600" b="1" i="1" dirty="0" smtClean="0">
                <a:solidFill>
                  <a:srgbClr val="06947C"/>
                </a:solidFill>
                <a:cs typeface="Arial" panose="020B0604020202020204" pitchFamily="34" charset="0"/>
              </a:rPr>
              <a:t> </a:t>
            </a:r>
            <a:r>
              <a:rPr lang="ru-RU" sz="3600" b="1" i="1" dirty="0" smtClean="0">
                <a:solidFill>
                  <a:srgbClr val="06947C"/>
                </a:solidFill>
                <a:cs typeface="Arial" panose="020B0604020202020204" pitchFamily="34" charset="0"/>
              </a:rPr>
              <a:t>      </a:t>
            </a:r>
            <a:r>
              <a:rPr lang="ru-RU" sz="3600" b="1" i="1" dirty="0" smtClean="0">
                <a:solidFill>
                  <a:srgbClr val="FA410E"/>
                </a:solidFill>
                <a:cs typeface="Arial" panose="020B0604020202020204" pitchFamily="34" charset="0"/>
              </a:rPr>
              <a:t>на </a:t>
            </a:r>
            <a:r>
              <a:rPr lang="ru-RU" sz="3600" b="1" i="1" dirty="0" smtClean="0">
                <a:solidFill>
                  <a:srgbClr val="FA410E"/>
                </a:solidFill>
                <a:cs typeface="Arial" panose="020B0604020202020204" pitchFamily="34" charset="0"/>
              </a:rPr>
              <a:t>новые результаты !!!</a:t>
            </a:r>
            <a:endParaRPr lang="ru-RU" sz="3600" dirty="0">
              <a:solidFill>
                <a:srgbClr val="FA410E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511" y="209902"/>
            <a:ext cx="8561372" cy="102008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A410E"/>
                </a:solidFill>
              </a:rPr>
              <a:t>ОЦЕНКА КАЧЕСТВА ОБРАЗОВАНИЯ</a:t>
            </a:r>
            <a:endParaRPr lang="ru-RU" b="1" dirty="0">
              <a:solidFill>
                <a:srgbClr val="FA410E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19002"/>
            <a:ext cx="8229600" cy="4807161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6947C"/>
                </a:solidFill>
              </a:rPr>
              <a:t>НАЦИОНАЛЬНЫЕ       ИССЛЕДОВАНИЯ:     </a:t>
            </a:r>
            <a:r>
              <a:rPr lang="ru-RU" b="1" dirty="0" smtClean="0">
                <a:solidFill>
                  <a:srgbClr val="FA410E"/>
                </a:solidFill>
              </a:rPr>
              <a:t>НИКО</a:t>
            </a:r>
          </a:p>
          <a:p>
            <a:pPr algn="ctr">
              <a:buNone/>
            </a:pPr>
            <a:endParaRPr lang="ru-RU" dirty="0" smtClean="0">
              <a:solidFill>
                <a:srgbClr val="FA410E"/>
              </a:solidFill>
            </a:endParaRPr>
          </a:p>
          <a:p>
            <a:r>
              <a:rPr lang="ru-RU" dirty="0" smtClean="0"/>
              <a:t>С 2014 года по инициативе </a:t>
            </a:r>
            <a:r>
              <a:rPr lang="ru-RU" dirty="0" err="1" smtClean="0"/>
              <a:t>Рособрнадзора</a:t>
            </a:r>
            <a:r>
              <a:rPr lang="ru-RU" dirty="0" smtClean="0"/>
              <a:t> в Российской Федерации реализуется программа Национальных исследований качества образования </a:t>
            </a:r>
            <a:r>
              <a:rPr lang="ru-RU" dirty="0" smtClean="0">
                <a:solidFill>
                  <a:srgbClr val="FA410E"/>
                </a:solidFill>
              </a:rPr>
              <a:t>-</a:t>
            </a:r>
            <a:r>
              <a:rPr lang="ru-RU" b="1" dirty="0" smtClean="0">
                <a:solidFill>
                  <a:srgbClr val="FA410E"/>
                </a:solidFill>
              </a:rPr>
              <a:t>НИКО.</a:t>
            </a:r>
            <a:endParaRPr lang="ru-RU" dirty="0" smtClean="0">
              <a:solidFill>
                <a:srgbClr val="FA410E"/>
              </a:solidFill>
            </a:endParaRPr>
          </a:p>
          <a:p>
            <a:r>
              <a:rPr lang="ru-RU" dirty="0" smtClean="0"/>
              <a:t>Программа НИКО предусматривает проведение регулярных исследований качества образования по отдельным учебным предметам, на конкретных уровнях общего образования (не реже 2 раз в год), каждое из которых представляет собой отдельный проект в рамках общей программы. 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A9A1A3-31E0-4E22-8C87-25935D1845E4}" type="slidenum">
              <a:rPr lang="ru-RU" smtClean="0">
                <a:latin typeface="Arial" pitchFamily="34" charset="0"/>
              </a:rPr>
              <a:pPr/>
              <a:t>7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670" y="1707418"/>
            <a:ext cx="8796042" cy="3754705"/>
          </a:xfrm>
        </p:spPr>
        <p:txBody>
          <a:bodyPr>
            <a:normAutofit fontScale="92500" lnSpcReduction="10000"/>
          </a:bodyPr>
          <a:lstStyle/>
          <a:p>
            <a:pPr marL="57145" indent="-57145">
              <a:buNone/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   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57145" indent="-57145">
              <a:buNone/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smtClean="0"/>
              <a:t>Международные сравнительные исследования качества образования </a:t>
            </a:r>
            <a:r>
              <a:rPr lang="ru-RU" b="1" dirty="0" smtClean="0">
                <a:solidFill>
                  <a:srgbClr val="06947C"/>
                </a:solidFill>
              </a:rPr>
              <a:t>(</a:t>
            </a:r>
            <a:r>
              <a:rPr lang="en-US" b="1" dirty="0" smtClean="0">
                <a:solidFill>
                  <a:srgbClr val="06947C"/>
                </a:solidFill>
              </a:rPr>
              <a:t>OECD PISA </a:t>
            </a:r>
            <a:r>
              <a:rPr lang="ru-RU" b="1" dirty="0" smtClean="0">
                <a:solidFill>
                  <a:srgbClr val="06947C"/>
                </a:solidFill>
              </a:rPr>
              <a:t>и </a:t>
            </a:r>
            <a:r>
              <a:rPr lang="en-US" b="1" dirty="0" smtClean="0">
                <a:solidFill>
                  <a:srgbClr val="06947C"/>
                </a:solidFill>
              </a:rPr>
              <a:t>IEA TIMSS</a:t>
            </a:r>
            <a:r>
              <a:rPr lang="ru-RU" b="1" dirty="0" smtClean="0">
                <a:solidFill>
                  <a:srgbClr val="06947C"/>
                </a:solidFill>
              </a:rPr>
              <a:t>-</a:t>
            </a:r>
            <a:r>
              <a:rPr lang="en-US" b="1" dirty="0" smtClean="0">
                <a:solidFill>
                  <a:srgbClr val="06947C"/>
                </a:solidFill>
              </a:rPr>
              <a:t>PIRLS</a:t>
            </a:r>
            <a:r>
              <a:rPr lang="ru-RU" b="1" dirty="0" smtClean="0">
                <a:solidFill>
                  <a:srgbClr val="06947C"/>
                </a:solidFill>
              </a:rPr>
              <a:t>)</a:t>
            </a:r>
            <a:r>
              <a:rPr lang="ru-RU" b="1" dirty="0" smtClean="0">
                <a:solidFill>
                  <a:srgbClr val="FA410E"/>
                </a:solidFill>
              </a:rPr>
              <a:t> –операторы распространения новых идей в образовании. Оценка качества системы образования</a:t>
            </a:r>
            <a:r>
              <a:rPr lang="en-US" b="1" dirty="0" smtClean="0">
                <a:solidFill>
                  <a:srgbClr val="FA410E"/>
                </a:solidFill>
              </a:rPr>
              <a:t>.</a:t>
            </a:r>
          </a:p>
          <a:p>
            <a:pPr marL="57145" indent="-57145">
              <a:buNone/>
              <a:defRPr/>
            </a:pPr>
            <a:endParaRPr lang="ru-RU" i="1" dirty="0" smtClean="0">
              <a:cs typeface="Arial" panose="020B0604020202020204" pitchFamily="34" charset="0"/>
            </a:endParaRPr>
          </a:p>
          <a:p>
            <a:pPr marL="57145" indent="-57145">
              <a:buNone/>
              <a:defRPr/>
            </a:pPr>
            <a:r>
              <a:rPr lang="ru-RU" b="1" i="1" dirty="0" smtClean="0">
                <a:solidFill>
                  <a:srgbClr val="06947C"/>
                </a:solidFill>
                <a:cs typeface="Arial" panose="020B0604020202020204" pitchFamily="34" charset="0"/>
              </a:rPr>
              <a:t>             </a:t>
            </a:r>
            <a:endParaRPr lang="ru-RU" b="1" i="1" dirty="0" smtClean="0">
              <a:solidFill>
                <a:srgbClr val="06947C"/>
              </a:solidFill>
            </a:endParaRPr>
          </a:p>
          <a:p>
            <a:pPr marL="57145" indent="-57145">
              <a:buNone/>
              <a:defRPr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57145" indent="-57145">
              <a:buNone/>
              <a:defRPr/>
            </a:pPr>
            <a:endParaRPr lang="ru-RU" dirty="0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6511" y="209902"/>
            <a:ext cx="8561372" cy="102008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A410E"/>
                </a:solidFill>
              </a:rPr>
              <a:t>ОЦЕНКА КАЧЕСТВА ОБРАЗОВАНИЯ</a:t>
            </a:r>
            <a:endParaRPr lang="ru-RU" b="1" dirty="0">
              <a:solidFill>
                <a:srgbClr val="FA410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669" y="209903"/>
            <a:ext cx="8698937" cy="84206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A410E"/>
                </a:solidFill>
              </a:rPr>
              <a:t>ОЦЕНКА КАЧЕСТВА ОБРАЗОВАНИЯ</a:t>
            </a:r>
            <a:endParaRPr lang="ru-RU" b="1" dirty="0">
              <a:solidFill>
                <a:srgbClr val="FA410E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81437"/>
            <a:ext cx="8229600" cy="494472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6947C"/>
                </a:solidFill>
              </a:rPr>
              <a:t>МЕЖДУНАРОДНЫЕ </a:t>
            </a:r>
            <a:r>
              <a:rPr lang="ru-RU" b="1" dirty="0" smtClean="0">
                <a:solidFill>
                  <a:srgbClr val="06947C"/>
                </a:solidFill>
              </a:rPr>
              <a:t> ИССЛЕДОВАНИЯ</a:t>
            </a:r>
          </a:p>
          <a:p>
            <a:pPr algn="ctr">
              <a:buNone/>
            </a:pPr>
            <a:endParaRPr lang="ru-RU" dirty="0" smtClean="0">
              <a:solidFill>
                <a:srgbClr val="06947C"/>
              </a:solidFill>
            </a:endParaRPr>
          </a:p>
          <a:p>
            <a:r>
              <a:rPr lang="ru-RU" b="1" dirty="0" smtClean="0">
                <a:solidFill>
                  <a:srgbClr val="FA410E"/>
                </a:solidFill>
              </a:rPr>
              <a:t>PIRLS</a:t>
            </a:r>
            <a:r>
              <a:rPr lang="ru-RU" dirty="0" smtClean="0"/>
              <a:t> – </a:t>
            </a:r>
            <a:r>
              <a:rPr lang="ru-RU" b="1" dirty="0" smtClean="0"/>
              <a:t>исследование качества чтения и понимания текста </a:t>
            </a:r>
            <a:r>
              <a:rPr lang="ru-RU" dirty="0" smtClean="0"/>
              <a:t>(</a:t>
            </a:r>
            <a:r>
              <a:rPr lang="ru-RU" dirty="0" err="1" smtClean="0"/>
              <a:t>Progress</a:t>
            </a:r>
            <a:r>
              <a:rPr lang="ru-RU" dirty="0" smtClean="0"/>
              <a:t> </a:t>
            </a:r>
            <a:r>
              <a:rPr lang="ru-RU" dirty="0" err="1" smtClean="0"/>
              <a:t>in</a:t>
            </a:r>
            <a:r>
              <a:rPr lang="ru-RU" dirty="0" smtClean="0"/>
              <a:t> </a:t>
            </a:r>
            <a:r>
              <a:rPr lang="ru-RU" dirty="0" err="1" smtClean="0"/>
              <a:t>International</a:t>
            </a:r>
            <a:r>
              <a:rPr lang="ru-RU" dirty="0" smtClean="0"/>
              <a:t> </a:t>
            </a:r>
            <a:r>
              <a:rPr lang="ru-RU" dirty="0" err="1" smtClean="0"/>
              <a:t>Reading</a:t>
            </a:r>
            <a:r>
              <a:rPr lang="ru-RU" dirty="0" smtClean="0"/>
              <a:t> </a:t>
            </a:r>
            <a:r>
              <a:rPr lang="ru-RU" dirty="0" err="1" smtClean="0"/>
              <a:t>Literacy</a:t>
            </a:r>
            <a:r>
              <a:rPr lang="ru-RU" dirty="0" smtClean="0"/>
              <a:t> </a:t>
            </a:r>
            <a:r>
              <a:rPr lang="ru-RU" dirty="0" err="1" smtClean="0"/>
              <a:t>Study</a:t>
            </a:r>
            <a:r>
              <a:rPr lang="ru-RU" dirty="0" smtClean="0"/>
              <a:t>).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rgbClr val="FA410E"/>
                </a:solidFill>
              </a:rPr>
              <a:t>TIMSS</a:t>
            </a:r>
            <a:r>
              <a:rPr lang="ru-RU" dirty="0" smtClean="0"/>
              <a:t> – международное сравнительное исследование </a:t>
            </a:r>
            <a:r>
              <a:rPr lang="ru-RU" b="1" dirty="0" smtClean="0"/>
              <a:t>качества общего образования </a:t>
            </a:r>
            <a:r>
              <a:rPr lang="ru-RU" dirty="0" smtClean="0"/>
              <a:t>(</a:t>
            </a:r>
            <a:r>
              <a:rPr lang="ru-RU" dirty="0" err="1" smtClean="0"/>
              <a:t>Trends</a:t>
            </a:r>
            <a:r>
              <a:rPr lang="ru-RU" dirty="0" smtClean="0"/>
              <a:t> </a:t>
            </a:r>
            <a:r>
              <a:rPr lang="ru-RU" dirty="0" err="1" smtClean="0"/>
              <a:t>in</a:t>
            </a:r>
            <a:r>
              <a:rPr lang="ru-RU" dirty="0" smtClean="0"/>
              <a:t> </a:t>
            </a:r>
            <a:r>
              <a:rPr lang="ru-RU" dirty="0" err="1" smtClean="0"/>
              <a:t>Mathematics</a:t>
            </a:r>
            <a:r>
              <a:rPr lang="ru-RU" dirty="0" smtClean="0"/>
              <a:t> </a:t>
            </a:r>
            <a:r>
              <a:rPr lang="ru-RU" dirty="0" err="1" smtClean="0"/>
              <a:t>and</a:t>
            </a:r>
            <a:r>
              <a:rPr lang="ru-RU" dirty="0" smtClean="0"/>
              <a:t> </a:t>
            </a:r>
            <a:r>
              <a:rPr lang="ru-RU" dirty="0" err="1" smtClean="0"/>
              <a:t>Science</a:t>
            </a:r>
            <a:r>
              <a:rPr lang="ru-RU" dirty="0" smtClean="0"/>
              <a:t> </a:t>
            </a:r>
            <a:r>
              <a:rPr lang="ru-RU" dirty="0" err="1" smtClean="0"/>
              <a:t>Study</a:t>
            </a:r>
            <a:r>
              <a:rPr lang="ru-RU" dirty="0" smtClean="0"/>
              <a:t>). Основной целью исследования является сравнительная оценка </a:t>
            </a:r>
            <a:r>
              <a:rPr lang="ru-RU" b="1" dirty="0" smtClean="0"/>
              <a:t>качества математического и естественнонаучного </a:t>
            </a:r>
            <a:r>
              <a:rPr lang="ru-RU" dirty="0" smtClean="0"/>
              <a:t>образования в начальной и основной школе.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475" y="145167"/>
            <a:ext cx="8387395" cy="76923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A410E"/>
                </a:solidFill>
              </a:rPr>
              <a:t>ОЦЕНКА КАЧЕСТВА ОБРАЗОВАНИЯ</a:t>
            </a:r>
            <a:endParaRPr lang="ru-RU" b="1" dirty="0">
              <a:solidFill>
                <a:srgbClr val="FA410E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5129" y="1060057"/>
            <a:ext cx="8626109" cy="506610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6947C"/>
                </a:solidFill>
              </a:rPr>
              <a:t>МЕЖДУНАРОДНЫЕ </a:t>
            </a:r>
            <a:r>
              <a:rPr lang="ru-RU" b="1" dirty="0" smtClean="0">
                <a:solidFill>
                  <a:srgbClr val="06947C"/>
                </a:solidFill>
              </a:rPr>
              <a:t> ИССЛЕДОВАНИЯ</a:t>
            </a:r>
          </a:p>
          <a:p>
            <a:pPr>
              <a:buNone/>
            </a:pPr>
            <a:r>
              <a:rPr lang="ru-RU" sz="4100" b="1" dirty="0" smtClean="0"/>
              <a:t>      </a:t>
            </a:r>
            <a:r>
              <a:rPr lang="ru-RU" b="1" dirty="0" smtClean="0">
                <a:solidFill>
                  <a:srgbClr val="FA410E"/>
                </a:solidFill>
              </a:rPr>
              <a:t>PISA</a:t>
            </a:r>
            <a:r>
              <a:rPr lang="ru-RU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Programme</a:t>
            </a:r>
            <a:r>
              <a:rPr lang="ru-RU" dirty="0" smtClean="0"/>
              <a:t> </a:t>
            </a:r>
            <a:r>
              <a:rPr lang="ru-RU" dirty="0" err="1" smtClean="0"/>
              <a:t>for</a:t>
            </a:r>
            <a:r>
              <a:rPr lang="ru-RU" dirty="0" smtClean="0"/>
              <a:t> </a:t>
            </a:r>
            <a:r>
              <a:rPr lang="ru-RU" dirty="0" err="1" smtClean="0"/>
              <a:t>International</a:t>
            </a:r>
            <a:r>
              <a:rPr lang="ru-RU" dirty="0" smtClean="0"/>
              <a:t> </a:t>
            </a:r>
            <a:r>
              <a:rPr lang="ru-RU" dirty="0" err="1" smtClean="0"/>
              <a:t>Student</a:t>
            </a:r>
            <a:r>
              <a:rPr lang="ru-RU" dirty="0" smtClean="0"/>
              <a:t> </a:t>
            </a:r>
            <a:r>
              <a:rPr lang="ru-RU" dirty="0" err="1" smtClean="0"/>
              <a:t>Assessment</a:t>
            </a:r>
            <a:r>
              <a:rPr lang="ru-RU" dirty="0" smtClean="0"/>
              <a:t>) проводится раз в 3 года, начиная с 2000 г., и проходит под патронажем Организации экономического сотрудничества и развития.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Цель— </a:t>
            </a:r>
            <a:r>
              <a:rPr lang="ru-RU" dirty="0" smtClean="0"/>
              <a:t>провести </a:t>
            </a:r>
            <a:r>
              <a:rPr lang="ru-RU" b="1" dirty="0" smtClean="0"/>
              <a:t>оценку грамотности 15-летних школьников </a:t>
            </a:r>
            <a:r>
              <a:rPr lang="ru-RU" dirty="0" smtClean="0"/>
              <a:t>в </a:t>
            </a:r>
            <a:r>
              <a:rPr lang="ru-RU" dirty="0" smtClean="0"/>
              <a:t>видах </a:t>
            </a:r>
            <a:r>
              <a:rPr lang="ru-RU" dirty="0" smtClean="0"/>
              <a:t>учебной деятельности: </a:t>
            </a:r>
          </a:p>
          <a:p>
            <a:r>
              <a:rPr lang="ru-RU" b="1" dirty="0" smtClean="0">
                <a:solidFill>
                  <a:srgbClr val="FA410E"/>
                </a:solidFill>
              </a:rPr>
              <a:t>читательской;</a:t>
            </a:r>
          </a:p>
          <a:p>
            <a:r>
              <a:rPr lang="ru-RU" b="1" dirty="0" smtClean="0">
                <a:solidFill>
                  <a:srgbClr val="FA410E"/>
                </a:solidFill>
              </a:rPr>
              <a:t>математической;</a:t>
            </a:r>
          </a:p>
          <a:p>
            <a:r>
              <a:rPr lang="ru-RU" b="1" dirty="0" smtClean="0">
                <a:solidFill>
                  <a:srgbClr val="FA410E"/>
                </a:solidFill>
              </a:rPr>
              <a:t>естественнонаучной;</a:t>
            </a:r>
          </a:p>
          <a:p>
            <a:r>
              <a:rPr lang="ru-RU" b="1" dirty="0" smtClean="0">
                <a:solidFill>
                  <a:srgbClr val="FA410E"/>
                </a:solidFill>
              </a:rPr>
              <a:t>финансовой;</a:t>
            </a:r>
          </a:p>
          <a:p>
            <a:r>
              <a:rPr lang="ru-RU" b="1" dirty="0" smtClean="0">
                <a:solidFill>
                  <a:srgbClr val="FA410E"/>
                </a:solidFill>
              </a:rPr>
              <a:t>оценка глобальных компетенций (с 2018г.)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1247</TotalTime>
  <Words>543</Words>
  <Application>Microsoft Office PowerPoint</Application>
  <PresentationFormat>Экран (4:3)</PresentationFormat>
  <Paragraphs>149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ФУНКЦИОНАЛЬНАЯ ГРАМОТНОСТЬ   ОБУЧАЮЩИХСЯ </vt:lpstr>
      <vt:lpstr>Слайд 2</vt:lpstr>
      <vt:lpstr>ПАРАДОКС   КОМПЕТЕНТНОСТИ</vt:lpstr>
      <vt:lpstr>Откуда задача про ФГ?</vt:lpstr>
      <vt:lpstr>ОЦЕНКА  КАЧЕСТВА  ОБРАЗОВАНИЯ</vt:lpstr>
      <vt:lpstr>ОЦЕНКА КАЧЕСТВА ОБРАЗОВАНИЯ</vt:lpstr>
      <vt:lpstr>ОЦЕНКА КАЧЕСТВА ОБРАЗОВАНИЯ</vt:lpstr>
      <vt:lpstr>ОЦЕНКА КАЧЕСТВА ОБРАЗОВАНИЯ</vt:lpstr>
      <vt:lpstr>ОЦЕНКА КАЧЕСТВА ОБРАЗОВАНИЯ</vt:lpstr>
      <vt:lpstr>Откуда задача про ФГ?</vt:lpstr>
      <vt:lpstr>УРОВНИ ФУНКЦИОНАЛЬНОЙ  ГРАМОТНОСТИ         PISA</vt:lpstr>
      <vt:lpstr>Слайд 12</vt:lpstr>
      <vt:lpstr>Навыки XXI века</vt:lpstr>
      <vt:lpstr>Слайд 14</vt:lpstr>
      <vt:lpstr>Слайд 15</vt:lpstr>
      <vt:lpstr>РЕСУРСЫ  ДЛЯ  РАБОТЫ</vt:lpstr>
      <vt:lpstr>КОНТАКТЫ</vt:lpstr>
      <vt:lpstr> СПАСИБО   ЗА   ВНИМАНИЕ! 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Director</cp:lastModifiedBy>
  <cp:revision>173</cp:revision>
  <dcterms:created xsi:type="dcterms:W3CDTF">2016-11-18T14:12:19Z</dcterms:created>
  <dcterms:modified xsi:type="dcterms:W3CDTF">2020-08-27T14:07:33Z</dcterms:modified>
</cp:coreProperties>
</file>