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58" r:id="rId4"/>
    <p:sldId id="268" r:id="rId5"/>
    <p:sldId id="270" r:id="rId6"/>
    <p:sldId id="267" r:id="rId7"/>
    <p:sldId id="259" r:id="rId8"/>
    <p:sldId id="260" r:id="rId9"/>
    <p:sldId id="261" r:id="rId10"/>
    <p:sldId id="263" r:id="rId11"/>
    <p:sldId id="262" r:id="rId12"/>
    <p:sldId id="266" r:id="rId1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5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8B061-2FD9-48D3-AA0A-14AB718AE4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FC57F-BF3A-45E0-8564-CE5D762BE4BD}">
      <dgm:prSet phldrT="[Текст]" custT="1"/>
      <dgm:spPr>
        <a:xfrm rot="16200000">
          <a:off x="1292700" y="1740946"/>
          <a:ext cx="4298633" cy="816740"/>
        </a:xfrm>
        <a:solidFill>
          <a:srgbClr val="CCFF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Реальная</a:t>
          </a:r>
          <a:r>
            <a:rPr lang="ru-RU" sz="2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400" b="1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ситуация</a:t>
          </a:r>
          <a:r>
            <a:rPr lang="ru-RU" sz="240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.</a:t>
          </a:r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400" b="1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Проблема</a:t>
          </a:r>
          <a:endParaRPr lang="ru-RU" sz="2400" b="1" dirty="0">
            <a:solidFill>
              <a:srgbClr val="1F497D"/>
            </a:solidFill>
            <a:latin typeface="Calibri"/>
            <a:ea typeface="+mn-ea"/>
            <a:cs typeface="+mn-cs"/>
          </a:endParaRPr>
        </a:p>
      </dgm:t>
    </dgm:pt>
    <dgm:pt modelId="{D5080F0F-03EE-47AA-B070-28D44599CF2E}" type="parTrans" cxnId="{C6ABBD2E-79A4-48AD-9F16-CB3F8E39B9C4}">
      <dgm:prSet/>
      <dgm:spPr/>
      <dgm:t>
        <a:bodyPr/>
        <a:lstStyle/>
        <a:p>
          <a:endParaRPr lang="ru-RU"/>
        </a:p>
      </dgm:t>
    </dgm:pt>
    <dgm:pt modelId="{00BA8DB7-1366-43C8-8AAD-004FB595CE4B}" type="sibTrans" cxnId="{C6ABBD2E-79A4-48AD-9F16-CB3F8E39B9C4}">
      <dgm:prSet/>
      <dgm:spPr/>
      <dgm:t>
        <a:bodyPr/>
        <a:lstStyle/>
        <a:p>
          <a:endParaRPr lang="ru-RU"/>
        </a:p>
      </dgm:t>
    </dgm:pt>
    <dgm:pt modelId="{BFCC3673-52F7-4409-B3C5-C04ADA04E95A}">
      <dgm:prSet phldrT="[Текст]" custT="1"/>
      <dgm:spPr>
        <a:xfrm>
          <a:off x="4386168" y="720021"/>
          <a:ext cx="2678908" cy="816740"/>
        </a:xfrm>
        <a:solidFill>
          <a:srgbClr val="CCFF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Научно </a:t>
          </a:r>
          <a:r>
            <a:rPr lang="ru-RU" sz="24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объяснять</a:t>
          </a:r>
        </a:p>
        <a:p>
          <a:r>
            <a:rPr lang="ru-RU" sz="2400" b="1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явления </a:t>
          </a:r>
          <a:r>
            <a:rPr lang="ru-RU" sz="2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2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8395392-DB17-4190-95EC-E58A32526CCC}" type="parTrans" cxnId="{78657451-0C80-4082-A7F4-FB8FF2728A54}">
      <dgm:prSet/>
      <dgm:spPr>
        <a:xfrm>
          <a:off x="3850386" y="1128391"/>
          <a:ext cx="535781" cy="102092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33A592D-861F-409D-9FBA-DD43958F6FE4}" type="sibTrans" cxnId="{78657451-0C80-4082-A7F4-FB8FF2728A54}">
      <dgm:prSet/>
      <dgm:spPr/>
      <dgm:t>
        <a:bodyPr/>
        <a:lstStyle/>
        <a:p>
          <a:endParaRPr lang="ru-RU"/>
        </a:p>
      </dgm:t>
    </dgm:pt>
    <dgm:pt modelId="{D0C5AE70-DE41-457A-8304-3C2014E29F54}">
      <dgm:prSet phldrT="[Текст]" custT="1"/>
      <dgm:spPr>
        <a:xfrm>
          <a:off x="4386168" y="1740946"/>
          <a:ext cx="2678908" cy="816740"/>
        </a:xfrm>
        <a:solidFill>
          <a:srgbClr val="CCFF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Оценивать и планировать научные </a:t>
          </a:r>
          <a:r>
            <a:rPr lang="ru-RU" sz="2400" b="1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исследования</a:t>
          </a:r>
          <a:r>
            <a:rPr lang="ru-RU" sz="24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endParaRPr lang="ru-RU" sz="240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55581248-6A7B-466F-853A-6DCE89D371D2}" type="parTrans" cxnId="{0F62619B-EEB2-46BC-A7F4-50EA72A2C8C4}">
      <dgm:prSet/>
      <dgm:spPr>
        <a:xfrm>
          <a:off x="3850386" y="2103596"/>
          <a:ext cx="535781" cy="91440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EDB948-4BC4-4288-98AF-FFBCD431640E}" type="sibTrans" cxnId="{0F62619B-EEB2-46BC-A7F4-50EA72A2C8C4}">
      <dgm:prSet/>
      <dgm:spPr/>
      <dgm:t>
        <a:bodyPr/>
        <a:lstStyle/>
        <a:p>
          <a:endParaRPr lang="ru-RU"/>
        </a:p>
      </dgm:t>
    </dgm:pt>
    <dgm:pt modelId="{381BC8F6-DC5C-4292-BC15-7179FE251E4D}">
      <dgm:prSet phldrT="[Текст]" custT="1"/>
      <dgm:spPr>
        <a:xfrm>
          <a:off x="4386168" y="2761871"/>
          <a:ext cx="2678908" cy="816740"/>
        </a:xfrm>
        <a:solidFill>
          <a:srgbClr val="CCFF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sz="2400" b="1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Научно</a:t>
          </a:r>
          <a:r>
            <a:rPr lang="ru-RU" sz="2400" b="1" baseline="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 </a:t>
          </a:r>
          <a:r>
            <a:rPr lang="ru-RU" sz="2400" b="1" baseline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интерпретировать данные</a:t>
          </a:r>
          <a:r>
            <a:rPr lang="ru-RU" sz="2400" b="1" baseline="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 и </a:t>
          </a:r>
          <a:r>
            <a:rPr lang="ru-RU" sz="2400" b="1" baseline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доказательства</a:t>
          </a:r>
          <a:endParaRPr lang="ru-RU" sz="2400" b="1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48F99455-BA49-4217-AAB8-C3D2FE647598}" type="parTrans" cxnId="{4DC35D8E-FAA3-49A4-9E08-74A33C231472}">
      <dgm:prSet/>
      <dgm:spPr>
        <a:xfrm>
          <a:off x="3850386" y="2149316"/>
          <a:ext cx="535781" cy="102092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D8B2D52-3DC2-466B-83AC-B470CEB6377B}" type="sibTrans" cxnId="{4DC35D8E-FAA3-49A4-9E08-74A33C231472}">
      <dgm:prSet/>
      <dgm:spPr/>
      <dgm:t>
        <a:bodyPr/>
        <a:lstStyle/>
        <a:p>
          <a:endParaRPr lang="ru-RU"/>
        </a:p>
      </dgm:t>
    </dgm:pt>
    <dgm:pt modelId="{6DB3F4B3-94F0-486D-BAE7-5CAFAE0990D2}" type="pres">
      <dgm:prSet presAssocID="{93B8B061-2FD9-48D3-AA0A-14AB718AE4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566F0-1EAB-4025-8213-116BDEBBB7E7}" type="pres">
      <dgm:prSet presAssocID="{991FC57F-BF3A-45E0-8564-CE5D762BE4BD}" presName="root1" presStyleCnt="0"/>
      <dgm:spPr/>
    </dgm:pt>
    <dgm:pt modelId="{F765F740-7FCF-414E-BEEA-51953992D1DC}" type="pres">
      <dgm:prSet presAssocID="{991FC57F-BF3A-45E0-8564-CE5D762BE4BD}" presName="LevelOneTextNode" presStyleLbl="node0" presStyleIdx="0" presStyleCnt="1" custScaleX="21268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F880116-DA64-444E-BF08-2FEA0B1EEFBC}" type="pres">
      <dgm:prSet presAssocID="{991FC57F-BF3A-45E0-8564-CE5D762BE4BD}" presName="level2hierChild" presStyleCnt="0"/>
      <dgm:spPr/>
    </dgm:pt>
    <dgm:pt modelId="{F753903F-3905-459A-A23F-7176724B05F1}" type="pres">
      <dgm:prSet presAssocID="{58395392-DB17-4190-95EC-E58A32526CCC}" presName="conn2-1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020925"/>
              </a:moveTo>
              <a:lnTo>
                <a:pt x="267890" y="1020925"/>
              </a:lnTo>
              <a:lnTo>
                <a:pt x="267890" y="0"/>
              </a:lnTo>
              <a:lnTo>
                <a:pt x="535781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DC2751E-4513-4C47-B077-0385B422057D}" type="pres">
      <dgm:prSet presAssocID="{58395392-DB17-4190-95EC-E58A32526CC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B3D39D9-7C62-40DD-AF9F-069C5730D67A}" type="pres">
      <dgm:prSet presAssocID="{BFCC3673-52F7-4409-B3C5-C04ADA04E95A}" presName="root2" presStyleCnt="0"/>
      <dgm:spPr/>
    </dgm:pt>
    <dgm:pt modelId="{44F5B58D-C78A-4998-8E7B-DE31F4421FBE}" type="pres">
      <dgm:prSet presAssocID="{BFCC3673-52F7-4409-B3C5-C04ADA04E95A}" presName="LevelTwoTextNode" presStyleLbl="node2" presStyleIdx="0" presStyleCnt="3" custScaleX="133481" custScaleY="182402" custLinFactNeighborX="1368" custLinFactNeighborY="-2990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46B5146-42B2-4B3C-B23C-4DEF7CD93883}" type="pres">
      <dgm:prSet presAssocID="{BFCC3673-52F7-4409-B3C5-C04ADA04E95A}" presName="level3hierChild" presStyleCnt="0"/>
      <dgm:spPr/>
    </dgm:pt>
    <dgm:pt modelId="{28AF32DC-75DC-4C14-97AA-A596E7C32381}" type="pres">
      <dgm:prSet presAssocID="{55581248-6A7B-466F-853A-6DCE89D371D2}" presName="conn2-1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781" y="4572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0B79E25-3C54-4118-A9A7-8816B445515E}" type="pres">
      <dgm:prSet presAssocID="{55581248-6A7B-466F-853A-6DCE89D371D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03F0347-4FB0-4F41-A07B-33AE53FB1020}" type="pres">
      <dgm:prSet presAssocID="{D0C5AE70-DE41-457A-8304-3C2014E29F54}" presName="root2" presStyleCnt="0"/>
      <dgm:spPr/>
    </dgm:pt>
    <dgm:pt modelId="{9A92051E-3147-4504-AFBB-12842DDAEA75}" type="pres">
      <dgm:prSet presAssocID="{D0C5AE70-DE41-457A-8304-3C2014E29F54}" presName="LevelTwoTextNode" presStyleLbl="node2" presStyleIdx="1" presStyleCnt="3" custScaleX="134735" custScaleY="20358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3C33F43-32FD-48DC-A7EA-DB4A80BC69BC}" type="pres">
      <dgm:prSet presAssocID="{D0C5AE70-DE41-457A-8304-3C2014E29F54}" presName="level3hierChild" presStyleCnt="0"/>
      <dgm:spPr/>
    </dgm:pt>
    <dgm:pt modelId="{B9C273E6-C9DB-40AF-B913-F5660C91DD3C}" type="pres">
      <dgm:prSet presAssocID="{48F99455-BA49-4217-AAB8-C3D2FE647598}" presName="conn2-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890" y="0"/>
              </a:lnTo>
              <a:lnTo>
                <a:pt x="267890" y="1020925"/>
              </a:lnTo>
              <a:lnTo>
                <a:pt x="535781" y="102092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BEC6D5D-CF6E-4D4C-90BC-1DC31D315A8F}" type="pres">
      <dgm:prSet presAssocID="{48F99455-BA49-4217-AAB8-C3D2FE64759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11E1CD2-B593-48BD-8CFB-C9635FD1289A}" type="pres">
      <dgm:prSet presAssocID="{381BC8F6-DC5C-4292-BC15-7179FE251E4D}" presName="root2" presStyleCnt="0"/>
      <dgm:spPr/>
    </dgm:pt>
    <dgm:pt modelId="{8EB4DB38-610F-4029-9284-EA51814FCAD1}" type="pres">
      <dgm:prSet presAssocID="{381BC8F6-DC5C-4292-BC15-7179FE251E4D}" presName="LevelTwoTextNode" presStyleLbl="node2" presStyleIdx="2" presStyleCnt="3" custScaleX="134497" custScaleY="18922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C6235E1-4B3C-4B68-B077-D6FF0FF4A87D}" type="pres">
      <dgm:prSet presAssocID="{381BC8F6-DC5C-4292-BC15-7179FE251E4D}" presName="level3hierChild" presStyleCnt="0"/>
      <dgm:spPr/>
    </dgm:pt>
  </dgm:ptLst>
  <dgm:cxnLst>
    <dgm:cxn modelId="{91E5085B-BC99-406F-B9B9-075FB922DFEE}" type="presOf" srcId="{381BC8F6-DC5C-4292-BC15-7179FE251E4D}" destId="{8EB4DB38-610F-4029-9284-EA51814FCAD1}" srcOrd="0" destOrd="0" presId="urn:microsoft.com/office/officeart/2008/layout/HorizontalMultiLevelHierarchy"/>
    <dgm:cxn modelId="{F55A1710-CCE2-4D02-B259-6B830E25FC89}" type="presOf" srcId="{55581248-6A7B-466F-853A-6DCE89D371D2}" destId="{28AF32DC-75DC-4C14-97AA-A596E7C32381}" srcOrd="0" destOrd="0" presId="urn:microsoft.com/office/officeart/2008/layout/HorizontalMultiLevelHierarchy"/>
    <dgm:cxn modelId="{E0F7ACA3-444A-4501-91E0-C86031F7CFFF}" type="presOf" srcId="{58395392-DB17-4190-95EC-E58A32526CCC}" destId="{CDC2751E-4513-4C47-B077-0385B422057D}" srcOrd="1" destOrd="0" presId="urn:microsoft.com/office/officeart/2008/layout/HorizontalMultiLevelHierarchy"/>
    <dgm:cxn modelId="{2FD471EB-E2CD-4319-83BF-7CD717C68CF5}" type="presOf" srcId="{BFCC3673-52F7-4409-B3C5-C04ADA04E95A}" destId="{44F5B58D-C78A-4998-8E7B-DE31F4421FBE}" srcOrd="0" destOrd="0" presId="urn:microsoft.com/office/officeart/2008/layout/HorizontalMultiLevelHierarchy"/>
    <dgm:cxn modelId="{59381748-5DA5-4CDD-A7F1-25D4345988CA}" type="presOf" srcId="{58395392-DB17-4190-95EC-E58A32526CCC}" destId="{F753903F-3905-459A-A23F-7176724B05F1}" srcOrd="0" destOrd="0" presId="urn:microsoft.com/office/officeart/2008/layout/HorizontalMultiLevelHierarchy"/>
    <dgm:cxn modelId="{9AF68868-D594-4EE3-ACA6-F75DEF8116A0}" type="presOf" srcId="{55581248-6A7B-466F-853A-6DCE89D371D2}" destId="{50B79E25-3C54-4118-A9A7-8816B445515E}" srcOrd="1" destOrd="0" presId="urn:microsoft.com/office/officeart/2008/layout/HorizontalMultiLevelHierarchy"/>
    <dgm:cxn modelId="{C6ABBD2E-79A4-48AD-9F16-CB3F8E39B9C4}" srcId="{93B8B061-2FD9-48D3-AA0A-14AB718AE475}" destId="{991FC57F-BF3A-45E0-8564-CE5D762BE4BD}" srcOrd="0" destOrd="0" parTransId="{D5080F0F-03EE-47AA-B070-28D44599CF2E}" sibTransId="{00BA8DB7-1366-43C8-8AAD-004FB595CE4B}"/>
    <dgm:cxn modelId="{FFDEE11B-2844-4407-B86F-472AA1D97982}" type="presOf" srcId="{48F99455-BA49-4217-AAB8-C3D2FE647598}" destId="{FBEC6D5D-CF6E-4D4C-90BC-1DC31D315A8F}" srcOrd="1" destOrd="0" presId="urn:microsoft.com/office/officeart/2008/layout/HorizontalMultiLevelHierarchy"/>
    <dgm:cxn modelId="{0F62619B-EEB2-46BC-A7F4-50EA72A2C8C4}" srcId="{991FC57F-BF3A-45E0-8564-CE5D762BE4BD}" destId="{D0C5AE70-DE41-457A-8304-3C2014E29F54}" srcOrd="1" destOrd="0" parTransId="{55581248-6A7B-466F-853A-6DCE89D371D2}" sibTransId="{1AEDB948-4BC4-4288-98AF-FFBCD431640E}"/>
    <dgm:cxn modelId="{78657451-0C80-4082-A7F4-FB8FF2728A54}" srcId="{991FC57F-BF3A-45E0-8564-CE5D762BE4BD}" destId="{BFCC3673-52F7-4409-B3C5-C04ADA04E95A}" srcOrd="0" destOrd="0" parTransId="{58395392-DB17-4190-95EC-E58A32526CCC}" sibTransId="{933A592D-861F-409D-9FBA-DD43958F6FE4}"/>
    <dgm:cxn modelId="{053A63A4-E76D-4B66-BC4E-D57ED2E86BCC}" type="presOf" srcId="{D0C5AE70-DE41-457A-8304-3C2014E29F54}" destId="{9A92051E-3147-4504-AFBB-12842DDAEA75}" srcOrd="0" destOrd="0" presId="urn:microsoft.com/office/officeart/2008/layout/HorizontalMultiLevelHierarchy"/>
    <dgm:cxn modelId="{A059CA44-5A3F-4411-9A3A-3ADF78F18079}" type="presOf" srcId="{991FC57F-BF3A-45E0-8564-CE5D762BE4BD}" destId="{F765F740-7FCF-414E-BEEA-51953992D1DC}" srcOrd="0" destOrd="0" presId="urn:microsoft.com/office/officeart/2008/layout/HorizontalMultiLevelHierarchy"/>
    <dgm:cxn modelId="{4DC35D8E-FAA3-49A4-9E08-74A33C231472}" srcId="{991FC57F-BF3A-45E0-8564-CE5D762BE4BD}" destId="{381BC8F6-DC5C-4292-BC15-7179FE251E4D}" srcOrd="2" destOrd="0" parTransId="{48F99455-BA49-4217-AAB8-C3D2FE647598}" sibTransId="{DD8B2D52-3DC2-466B-83AC-B470CEB6377B}"/>
    <dgm:cxn modelId="{DAAE95DE-C79E-4AF3-8561-7873F6E979FD}" type="presOf" srcId="{93B8B061-2FD9-48D3-AA0A-14AB718AE475}" destId="{6DB3F4B3-94F0-486D-BAE7-5CAFAE0990D2}" srcOrd="0" destOrd="0" presId="urn:microsoft.com/office/officeart/2008/layout/HorizontalMultiLevelHierarchy"/>
    <dgm:cxn modelId="{8AF3CF73-FE63-475E-B65E-6BDAAFDED517}" type="presOf" srcId="{48F99455-BA49-4217-AAB8-C3D2FE647598}" destId="{B9C273E6-C9DB-40AF-B913-F5660C91DD3C}" srcOrd="0" destOrd="0" presId="urn:microsoft.com/office/officeart/2008/layout/HorizontalMultiLevelHierarchy"/>
    <dgm:cxn modelId="{16E42F04-3D69-4C7F-812E-F1D31307C69F}" type="presParOf" srcId="{6DB3F4B3-94F0-486D-BAE7-5CAFAE0990D2}" destId="{2AB566F0-1EAB-4025-8213-116BDEBBB7E7}" srcOrd="0" destOrd="0" presId="urn:microsoft.com/office/officeart/2008/layout/HorizontalMultiLevelHierarchy"/>
    <dgm:cxn modelId="{7E069E62-AEDB-4FA0-B2E5-644BE2BB8146}" type="presParOf" srcId="{2AB566F0-1EAB-4025-8213-116BDEBBB7E7}" destId="{F765F740-7FCF-414E-BEEA-51953992D1DC}" srcOrd="0" destOrd="0" presId="urn:microsoft.com/office/officeart/2008/layout/HorizontalMultiLevelHierarchy"/>
    <dgm:cxn modelId="{0DF0E08F-DC88-4452-864D-0A5AB6802C26}" type="presParOf" srcId="{2AB566F0-1EAB-4025-8213-116BDEBBB7E7}" destId="{0F880116-DA64-444E-BF08-2FEA0B1EEFBC}" srcOrd="1" destOrd="0" presId="urn:microsoft.com/office/officeart/2008/layout/HorizontalMultiLevelHierarchy"/>
    <dgm:cxn modelId="{3D4D6D46-C149-471F-9AE8-D70808EDC81E}" type="presParOf" srcId="{0F880116-DA64-444E-BF08-2FEA0B1EEFBC}" destId="{F753903F-3905-459A-A23F-7176724B05F1}" srcOrd="0" destOrd="0" presId="urn:microsoft.com/office/officeart/2008/layout/HorizontalMultiLevelHierarchy"/>
    <dgm:cxn modelId="{CE9D89C8-907E-4A8D-B1ED-0980FAD0409A}" type="presParOf" srcId="{F753903F-3905-459A-A23F-7176724B05F1}" destId="{CDC2751E-4513-4C47-B077-0385B422057D}" srcOrd="0" destOrd="0" presId="urn:microsoft.com/office/officeart/2008/layout/HorizontalMultiLevelHierarchy"/>
    <dgm:cxn modelId="{3C603E20-8768-4B66-A37D-4B60CCEF613B}" type="presParOf" srcId="{0F880116-DA64-444E-BF08-2FEA0B1EEFBC}" destId="{0B3D39D9-7C62-40DD-AF9F-069C5730D67A}" srcOrd="1" destOrd="0" presId="urn:microsoft.com/office/officeart/2008/layout/HorizontalMultiLevelHierarchy"/>
    <dgm:cxn modelId="{40D0CA40-21EC-42CB-A581-C2257C097909}" type="presParOf" srcId="{0B3D39D9-7C62-40DD-AF9F-069C5730D67A}" destId="{44F5B58D-C78A-4998-8E7B-DE31F4421FBE}" srcOrd="0" destOrd="0" presId="urn:microsoft.com/office/officeart/2008/layout/HorizontalMultiLevelHierarchy"/>
    <dgm:cxn modelId="{297849F5-F82E-435D-92C6-6E748FA06D52}" type="presParOf" srcId="{0B3D39D9-7C62-40DD-AF9F-069C5730D67A}" destId="{246B5146-42B2-4B3C-B23C-4DEF7CD93883}" srcOrd="1" destOrd="0" presId="urn:microsoft.com/office/officeart/2008/layout/HorizontalMultiLevelHierarchy"/>
    <dgm:cxn modelId="{BDBD1711-108B-49C7-96E9-C4C1F45D3E04}" type="presParOf" srcId="{0F880116-DA64-444E-BF08-2FEA0B1EEFBC}" destId="{28AF32DC-75DC-4C14-97AA-A596E7C32381}" srcOrd="2" destOrd="0" presId="urn:microsoft.com/office/officeart/2008/layout/HorizontalMultiLevelHierarchy"/>
    <dgm:cxn modelId="{6BD9D122-9146-4E67-A959-082A7C6B3407}" type="presParOf" srcId="{28AF32DC-75DC-4C14-97AA-A596E7C32381}" destId="{50B79E25-3C54-4118-A9A7-8816B445515E}" srcOrd="0" destOrd="0" presId="urn:microsoft.com/office/officeart/2008/layout/HorizontalMultiLevelHierarchy"/>
    <dgm:cxn modelId="{0D5D2B80-445E-4CEE-AFDF-2B2F9F288C97}" type="presParOf" srcId="{0F880116-DA64-444E-BF08-2FEA0B1EEFBC}" destId="{D03F0347-4FB0-4F41-A07B-33AE53FB1020}" srcOrd="3" destOrd="0" presId="urn:microsoft.com/office/officeart/2008/layout/HorizontalMultiLevelHierarchy"/>
    <dgm:cxn modelId="{606E9923-EB1D-4767-89F1-CB843F4BDAE1}" type="presParOf" srcId="{D03F0347-4FB0-4F41-A07B-33AE53FB1020}" destId="{9A92051E-3147-4504-AFBB-12842DDAEA75}" srcOrd="0" destOrd="0" presId="urn:microsoft.com/office/officeart/2008/layout/HorizontalMultiLevelHierarchy"/>
    <dgm:cxn modelId="{399E0B17-F0C9-47F3-AFDD-25E573DB3879}" type="presParOf" srcId="{D03F0347-4FB0-4F41-A07B-33AE53FB1020}" destId="{E3C33F43-32FD-48DC-A7EA-DB4A80BC69BC}" srcOrd="1" destOrd="0" presId="urn:microsoft.com/office/officeart/2008/layout/HorizontalMultiLevelHierarchy"/>
    <dgm:cxn modelId="{567BEA18-16FB-4819-AE6C-032B588F3E89}" type="presParOf" srcId="{0F880116-DA64-444E-BF08-2FEA0B1EEFBC}" destId="{B9C273E6-C9DB-40AF-B913-F5660C91DD3C}" srcOrd="4" destOrd="0" presId="urn:microsoft.com/office/officeart/2008/layout/HorizontalMultiLevelHierarchy"/>
    <dgm:cxn modelId="{593320EB-A6FE-4D54-9434-307FA0C23EE1}" type="presParOf" srcId="{B9C273E6-C9DB-40AF-B913-F5660C91DD3C}" destId="{FBEC6D5D-CF6E-4D4C-90BC-1DC31D315A8F}" srcOrd="0" destOrd="0" presId="urn:microsoft.com/office/officeart/2008/layout/HorizontalMultiLevelHierarchy"/>
    <dgm:cxn modelId="{E147319D-B8DE-4781-ADD7-B6315F171E13}" type="presParOf" srcId="{0F880116-DA64-444E-BF08-2FEA0B1EEFBC}" destId="{B11E1CD2-B593-48BD-8CFB-C9635FD1289A}" srcOrd="5" destOrd="0" presId="urn:microsoft.com/office/officeart/2008/layout/HorizontalMultiLevelHierarchy"/>
    <dgm:cxn modelId="{EF744596-3062-4ACD-9EBA-41E1F81D15F1}" type="presParOf" srcId="{B11E1CD2-B593-48BD-8CFB-C9635FD1289A}" destId="{8EB4DB38-610F-4029-9284-EA51814FCAD1}" srcOrd="0" destOrd="0" presId="urn:microsoft.com/office/officeart/2008/layout/HorizontalMultiLevelHierarchy"/>
    <dgm:cxn modelId="{924A2E7F-9A33-46CA-AB25-DDBE63FFA42C}" type="presParOf" srcId="{B11E1CD2-B593-48BD-8CFB-C9635FD1289A}" destId="{6C6235E1-4B3C-4B68-B077-D6FF0FF4A8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273E6-C9DB-40AF-B913-F5660C91DD3C}">
      <dsp:nvSpPr>
        <dsp:cNvPr id="0" name=""/>
        <dsp:cNvSpPr/>
      </dsp:nvSpPr>
      <dsp:spPr>
        <a:xfrm>
          <a:off x="3841120" y="2376171"/>
          <a:ext cx="498136" cy="16553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7890" y="0"/>
              </a:lnTo>
              <a:lnTo>
                <a:pt x="267890" y="1020925"/>
              </a:lnTo>
              <a:lnTo>
                <a:pt x="535781" y="102092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46972" y="3160620"/>
        <a:ext cx="86432" cy="86432"/>
      </dsp:txXfrm>
    </dsp:sp>
    <dsp:sp modelId="{28AF32DC-75DC-4C14-97AA-A596E7C32381}">
      <dsp:nvSpPr>
        <dsp:cNvPr id="0" name=""/>
        <dsp:cNvSpPr/>
      </dsp:nvSpPr>
      <dsp:spPr>
        <a:xfrm>
          <a:off x="3841120" y="2304538"/>
          <a:ext cx="4981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781" y="4572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77718" y="2337787"/>
        <a:ext cx="24940" cy="24940"/>
      </dsp:txXfrm>
    </dsp:sp>
    <dsp:sp modelId="{F753903F-3905-459A-A23F-7176724B05F1}">
      <dsp:nvSpPr>
        <dsp:cNvPr id="0" name=""/>
        <dsp:cNvSpPr/>
      </dsp:nvSpPr>
      <dsp:spPr>
        <a:xfrm>
          <a:off x="3841120" y="692538"/>
          <a:ext cx="532208" cy="1683632"/>
        </a:xfrm>
        <a:custGeom>
          <a:avLst/>
          <a:gdLst/>
          <a:ahLst/>
          <a:cxnLst/>
          <a:rect l="0" t="0" r="0" b="0"/>
          <a:pathLst>
            <a:path>
              <a:moveTo>
                <a:pt x="0" y="1020925"/>
              </a:moveTo>
              <a:lnTo>
                <a:pt x="267890" y="1020925"/>
              </a:lnTo>
              <a:lnTo>
                <a:pt x="267890" y="0"/>
              </a:lnTo>
              <a:lnTo>
                <a:pt x="535781" y="0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063081" y="1490211"/>
        <a:ext cx="88287" cy="88287"/>
      </dsp:txXfrm>
    </dsp:sp>
    <dsp:sp modelId="{F765F740-7FCF-414E-BEEA-51953992D1DC}">
      <dsp:nvSpPr>
        <dsp:cNvPr id="0" name=""/>
        <dsp:cNvSpPr/>
      </dsp:nvSpPr>
      <dsp:spPr>
        <a:xfrm rot="16200000">
          <a:off x="1035312" y="1568662"/>
          <a:ext cx="3996599" cy="1615016"/>
        </a:xfrm>
        <a:prstGeom prst="rect">
          <a:avLst/>
        </a:prstGeom>
        <a:solidFill>
          <a:srgbClr val="CCFF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Реальная</a:t>
          </a:r>
          <a:r>
            <a:rPr lang="ru-RU" sz="2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400" b="1" kern="120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ситуация</a:t>
          </a:r>
          <a:r>
            <a:rPr lang="ru-RU" sz="2400" kern="120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.</a:t>
          </a: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r>
            <a:rPr lang="ru-RU" sz="2400" b="1" kern="120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Проблема</a:t>
          </a:r>
          <a:endParaRPr lang="ru-RU" sz="2400" b="1" kern="1200" dirty="0">
            <a:solidFill>
              <a:srgbClr val="1F497D"/>
            </a:solidFill>
            <a:latin typeface="Calibri"/>
            <a:ea typeface="+mn-ea"/>
            <a:cs typeface="+mn-cs"/>
          </a:endParaRPr>
        </a:p>
      </dsp:txBody>
      <dsp:txXfrm>
        <a:off x="1035312" y="1568662"/>
        <a:ext cx="3996599" cy="1615016"/>
      </dsp:txXfrm>
    </dsp:sp>
    <dsp:sp modelId="{44F5B58D-C78A-4998-8E7B-DE31F4421FBE}">
      <dsp:nvSpPr>
        <dsp:cNvPr id="0" name=""/>
        <dsp:cNvSpPr/>
      </dsp:nvSpPr>
      <dsp:spPr>
        <a:xfrm>
          <a:off x="4373329" y="0"/>
          <a:ext cx="3324585" cy="1385076"/>
        </a:xfrm>
        <a:prstGeom prst="rect">
          <a:avLst/>
        </a:prstGeom>
        <a:solidFill>
          <a:srgbClr val="CCFF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Научно </a:t>
          </a:r>
          <a:r>
            <a:rPr lang="ru-RU" sz="24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объяснять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явления </a:t>
          </a:r>
          <a:r>
            <a:rPr lang="ru-RU" sz="2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</a:t>
          </a:r>
          <a:endParaRPr lang="ru-RU" sz="2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373329" y="0"/>
        <a:ext cx="3324585" cy="1385076"/>
      </dsp:txXfrm>
    </dsp:sp>
    <dsp:sp modelId="{9A92051E-3147-4504-AFBB-12842DDAEA75}">
      <dsp:nvSpPr>
        <dsp:cNvPr id="0" name=""/>
        <dsp:cNvSpPr/>
      </dsp:nvSpPr>
      <dsp:spPr>
        <a:xfrm>
          <a:off x="4339256" y="1577304"/>
          <a:ext cx="3355819" cy="1545908"/>
        </a:xfrm>
        <a:prstGeom prst="rect">
          <a:avLst/>
        </a:prstGeom>
        <a:solidFill>
          <a:srgbClr val="CCFF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Оценивать и планировать научные </a:t>
          </a:r>
          <a:r>
            <a:rPr lang="ru-RU" sz="2400" b="1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исследования</a:t>
          </a:r>
          <a:r>
            <a:rPr lang="ru-RU" sz="2400" kern="120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endParaRPr lang="ru-RU" sz="24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4339256" y="1577304"/>
        <a:ext cx="3355819" cy="1545908"/>
      </dsp:txXfrm>
    </dsp:sp>
    <dsp:sp modelId="{8EB4DB38-610F-4029-9284-EA51814FCAD1}">
      <dsp:nvSpPr>
        <dsp:cNvPr id="0" name=""/>
        <dsp:cNvSpPr/>
      </dsp:nvSpPr>
      <dsp:spPr>
        <a:xfrm>
          <a:off x="4339256" y="3313050"/>
          <a:ext cx="3349891" cy="1436902"/>
        </a:xfrm>
        <a:prstGeom prst="rect">
          <a:avLst/>
        </a:prstGeom>
        <a:solidFill>
          <a:srgbClr val="CCFFCC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Научно</a:t>
          </a:r>
          <a:r>
            <a:rPr lang="ru-RU" sz="2400" b="1" kern="1200" baseline="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 </a:t>
          </a:r>
          <a:r>
            <a:rPr lang="ru-RU" sz="2400" b="1" kern="1200" baseline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интерпретировать данные</a:t>
          </a:r>
          <a:r>
            <a:rPr lang="ru-RU" sz="2400" b="1" kern="1200" baseline="0" dirty="0" smtClean="0">
              <a:solidFill>
                <a:srgbClr val="1F497D"/>
              </a:solidFill>
              <a:latin typeface="Calibri"/>
              <a:ea typeface="+mn-ea"/>
              <a:cs typeface="+mn-cs"/>
            </a:rPr>
            <a:t> и </a:t>
          </a:r>
          <a:r>
            <a:rPr lang="ru-RU" sz="2400" b="1" kern="1200" baseline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доказательства</a:t>
          </a:r>
          <a:endParaRPr lang="ru-RU" sz="2400" b="1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4339256" y="3313050"/>
        <a:ext cx="3349891" cy="1436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1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4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9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43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1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7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73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295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32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9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95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6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76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47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5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6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0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6993BA-CB91-4DCC-9F02-487FB8E984D4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0A4D34-8014-402F-A25A-A1572762FD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.lektorium.tv/abou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infourok.ru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ocalhost\Users\Kohin\Desktop\&#1057;&#1077;&#1084;&#1080;&#1085;&#1072;&#1088;%20PISA-2018\&#1077;&#1089;&#1090;&#1077;&#1089;&#1090;&#1074;&#1077;&#1085;&#1085;&#1086;&#1085;&#1072;&#1091;&#1095;&#1085;&#1072;&#1103;%20&#1075;&#1088;&#1072;&#1084;&#1086;&#1090;&#1085;&#1086;&#1089;&#1090;&#1100;\Macintosh%20HD:Users:Kohin:Desktop:&#1057;&#1077;&#1084;&#1080;&#1085;&#1072;&#1088;%20PISA-2018:&#1077;&#1089;&#1090;&#1077;&#1089;&#1090;&#1074;&#1077;&#1085;&#1085;&#1086;&#1085;&#1072;&#1091;&#1095;&#1085;&#1072;&#1103;%20&#1075;&#1088;&#1072;&#1084;&#1086;&#1090;&#1085;&#1086;&#1089;&#1090;&#1100;:&#1084;&#1086;&#1076;&#1077;&#1083;&#1100;_&#1079;&#1072;&#1076;&#1072;&#1085;&#1080;&#1080;&#774;_&#1087;&#1086;_&#1045;&#1053;&#1043;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3element-al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vuz.sfu-kras.ru/belchonok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hisirius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9820" y="932155"/>
            <a:ext cx="10363200" cy="261891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Calibri"/>
              </a:rPr>
              <a:t>Функциональная грамотность -естественнонаучная</a:t>
            </a:r>
            <a:br>
              <a:rPr lang="ru-RU" sz="4000" b="1" dirty="0" smtClean="0">
                <a:solidFill>
                  <a:prstClr val="black"/>
                </a:solidFill>
                <a:latin typeface="Calibri"/>
              </a:rPr>
            </a:br>
            <a:r>
              <a:rPr lang="ru-RU" sz="4000" b="1" dirty="0" smtClean="0">
                <a:solidFill>
                  <a:prstClr val="black"/>
                </a:solidFill>
                <a:latin typeface="Calibri"/>
              </a:rPr>
              <a:t>грамотность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220" y="4107441"/>
            <a:ext cx="8534400" cy="1752600"/>
          </a:xfrm>
        </p:spPr>
        <p:txBody>
          <a:bodyPr>
            <a:normAutofit/>
          </a:bodyPr>
          <a:lstStyle/>
          <a:p>
            <a:r>
              <a:rPr lang="ru-RU" b="1" dirty="0" smtClean="0"/>
              <a:t>МБОУ СОШ №5</a:t>
            </a:r>
          </a:p>
          <a:p>
            <a:r>
              <a:rPr lang="ru-RU" b="1" dirty="0"/>
              <a:t>г</a:t>
            </a:r>
            <a:r>
              <a:rPr lang="ru-RU" b="1" dirty="0" smtClean="0"/>
              <a:t>. Дивногорск,</a:t>
            </a:r>
            <a:r>
              <a:rPr lang="ru-RU" b="1" dirty="0"/>
              <a:t> </a:t>
            </a:r>
            <a:r>
              <a:rPr lang="ru-RU" b="1" dirty="0" smtClean="0"/>
              <a:t>2020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09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24" y="618468"/>
            <a:ext cx="3141883" cy="1787382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520991" y="2651058"/>
            <a:ext cx="9601196" cy="40693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Олимпиады </a:t>
            </a: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 конкурсы 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Курсы </a:t>
            </a: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для школьников (подготовка к ОГЭ и ЕГЭ)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Повышение </a:t>
            </a: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квалификации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Отрытые </a:t>
            </a: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мероприятия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Тесты</a:t>
            </a:r>
            <a:endParaRPr lang="ru-RU" sz="9600" b="1" kern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err="1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Медиатека</a:t>
            </a: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онлайн-уроки)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dirty="0" smtClean="0">
                <a:latin typeface="+mj-lt"/>
                <a:cs typeface="Times New Roman" panose="02020603050405020304" pitchFamily="18" charset="0"/>
              </a:rPr>
              <a:t>сайт:</a:t>
            </a:r>
            <a:r>
              <a:rPr lang="en-US" sz="9600" b="1" dirty="0">
                <a:latin typeface="+mj-lt"/>
                <a:cs typeface="Times New Roman" panose="02020603050405020304" pitchFamily="18" charset="0"/>
              </a:rPr>
              <a:t>https://foxford.ru</a:t>
            </a:r>
            <a:r>
              <a:rPr lang="en-US" sz="9600" b="1" dirty="0" smtClean="0">
                <a:latin typeface="+mj-lt"/>
                <a:cs typeface="Times New Roman" panose="02020603050405020304" pitchFamily="18" charset="0"/>
              </a:rPr>
              <a:t>/</a:t>
            </a:r>
            <a:endParaRPr lang="ru-RU" sz="9600" b="1" dirty="0" smtClean="0">
              <a:latin typeface="+mj-lt"/>
              <a:cs typeface="Times New Roman" panose="02020603050405020304" pitchFamily="18" charset="0"/>
            </a:endParaRP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endParaRPr lang="ru-RU" kern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31" y="731731"/>
            <a:ext cx="7482407" cy="1671579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06554" y="2474331"/>
            <a:ext cx="9601196" cy="42004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Онлайн </a:t>
            </a: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-трансляции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 Педагогам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Открытые </a:t>
            </a: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уроки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Интервью</a:t>
            </a:r>
            <a:endParaRPr lang="ru-RU" sz="9600" b="1" kern="1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 Творческие встречи 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 Мастер - классы 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9600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Лекции </a:t>
            </a:r>
            <a:r>
              <a:rPr lang="ru-RU" sz="9600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учёных      </a:t>
            </a:r>
          </a:p>
          <a:p>
            <a:pPr marL="0" indent="0">
              <a:spcBef>
                <a:spcPts val="0"/>
              </a:spcBef>
              <a:spcAft>
                <a:spcPts val="598"/>
              </a:spcAft>
              <a:buNone/>
            </a:pPr>
            <a:r>
              <a:rPr lang="ru-RU" sz="9600" b="1" dirty="0" smtClean="0">
                <a:latin typeface="+mj-lt"/>
                <a:cs typeface="Times New Roman" panose="02020603050405020304" pitchFamily="18" charset="0"/>
              </a:rPr>
              <a:t>сайт: </a:t>
            </a:r>
            <a:r>
              <a:rPr lang="en-US" sz="9600" b="1" dirty="0" smtClean="0">
                <a:latin typeface="+mj-lt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9600" b="1" dirty="0">
                <a:latin typeface="+mj-lt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9600" b="1" dirty="0" smtClean="0">
                <a:latin typeface="+mj-lt"/>
                <a:cs typeface="Times New Roman" panose="02020603050405020304" pitchFamily="18" charset="0"/>
                <a:hlinkClick r:id="rId3"/>
              </a:rPr>
              <a:t>project.lektorium.tv/about</a:t>
            </a:r>
            <a:endParaRPr lang="ru-RU" sz="96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598"/>
              </a:spcAft>
              <a:buNone/>
            </a:pP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598"/>
              </a:spcAft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598"/>
              </a:spcAft>
            </a:pPr>
            <a:endParaRPr lang="ru-RU" kern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3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93743" y="5042866"/>
            <a:ext cx="9609668" cy="860400"/>
          </a:xfrm>
        </p:spPr>
        <p:txBody>
          <a:bodyPr/>
          <a:lstStyle/>
          <a:p>
            <a:r>
              <a:rPr lang="ru-RU" sz="3600" dirty="0" smtClean="0"/>
              <a:t>Сайт: </a:t>
            </a:r>
            <a:r>
              <a:rPr lang="en-US" sz="3600" dirty="0">
                <a:hlinkClick r:id="rId2"/>
              </a:rPr>
              <a:t>https://infourok.ru</a:t>
            </a:r>
            <a:r>
              <a:rPr lang="en-US" sz="3600" dirty="0" smtClean="0">
                <a:hlinkClick r:id="rId2"/>
              </a:rPr>
              <a:t>/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4" y="1757779"/>
            <a:ext cx="10716650" cy="2696053"/>
          </a:xfrm>
        </p:spPr>
      </p:pic>
    </p:spTree>
    <p:extLst>
      <p:ext uri="{BB962C8B-B14F-4D97-AF65-F5344CB8AC3E}">
        <p14:creationId xmlns:p14="http://schemas.microsoft.com/office/powerpoint/2010/main" val="17345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173" y="955499"/>
            <a:ext cx="9601196" cy="1303867"/>
          </a:xfrm>
        </p:spPr>
        <p:txBody>
          <a:bodyPr>
            <a:normAutofit/>
          </a:bodyPr>
          <a:lstStyle/>
          <a:p>
            <a:r>
              <a:rPr lang="ru-RU" sz="4000" b="1" dirty="0">
                <a:ln>
                  <a:noFill/>
                </a:ln>
                <a:solidFill>
                  <a:prstClr val="black"/>
                </a:solidFill>
                <a:latin typeface="Calibri"/>
              </a:rPr>
              <a:t>Естественнонаучная грамотность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875" y="2552966"/>
            <a:ext cx="10115792" cy="4305034"/>
          </a:xfrm>
        </p:spPr>
        <p:txBody>
          <a:bodyPr>
            <a:normAutofit/>
          </a:bodyPr>
          <a:lstStyle/>
          <a:p>
            <a:pPr lvl="0" algn="just">
              <a:buClr>
                <a:srgbClr val="83992A"/>
              </a:buClr>
            </a:pPr>
            <a:r>
              <a:rPr lang="ru-RU" sz="3600" b="1" i="1" dirty="0">
                <a:solidFill>
                  <a:srgbClr val="9BBB59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Естественнонаучная грамотность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</a:t>
            </a:r>
            <a:r>
              <a:rPr lang="ru-RU" b="1" i="1" dirty="0">
                <a:solidFill>
                  <a:srgbClr val="9BBB59">
                    <a:lumMod val="50000"/>
                  </a:srgbClr>
                </a:solidFill>
                <a:latin typeface="Calibri" pitchFamily="34" charset="0"/>
                <a:cs typeface="Arial" pitchFamily="34" charset="0"/>
              </a:rPr>
              <a:t>. </a:t>
            </a:r>
            <a:endParaRPr lang="ru-RU" b="1" i="1" dirty="0" smtClean="0">
              <a:solidFill>
                <a:srgbClr val="9BBB59">
                  <a:lumMod val="50000"/>
                </a:srgbClr>
              </a:solidFill>
              <a:latin typeface="Calibri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6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61069"/>
            <a:ext cx="109728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ln>
                  <a:noFill/>
                </a:ln>
                <a:solidFill>
                  <a:srgbClr val="222268"/>
                </a:solidFill>
              </a:rPr>
              <a:t>Основные умения естественнонаучной грамотности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904835"/>
              </p:ext>
            </p:extLst>
          </p:nvPr>
        </p:nvGraphicFramePr>
        <p:xfrm>
          <a:off x="359162" y="1364371"/>
          <a:ext cx="9921180" cy="4752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0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28" y="937744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ln>
                  <a:noFill/>
                </a:ln>
                <a:solidFill>
                  <a:prstClr val="black"/>
                </a:solidFill>
                <a:latin typeface="Calibri"/>
              </a:rPr>
              <a:t>Модель заданий по оцениванию </a:t>
            </a:r>
            <a:r>
              <a:rPr lang="ru-RU" sz="3600" b="1" dirty="0" smtClean="0">
                <a:ln>
                  <a:noFill/>
                </a:ln>
                <a:solidFill>
                  <a:prstClr val="black"/>
                </a:solidFill>
                <a:latin typeface="Calibri"/>
              </a:rPr>
              <a:t/>
            </a:r>
            <a:br>
              <a:rPr lang="ru-RU" sz="3600" b="1" dirty="0" smtClean="0">
                <a:ln>
                  <a:noFill/>
                </a:ln>
                <a:solidFill>
                  <a:prstClr val="black"/>
                </a:solidFill>
                <a:latin typeface="Calibri"/>
              </a:rPr>
            </a:br>
            <a:r>
              <a:rPr lang="ru-RU" sz="3600" b="1" dirty="0" smtClean="0">
                <a:ln>
                  <a:noFill/>
                </a:ln>
                <a:solidFill>
                  <a:prstClr val="black"/>
                </a:solidFill>
                <a:latin typeface="Calibri"/>
              </a:rPr>
              <a:t>естественнонаучной </a:t>
            </a:r>
            <a:r>
              <a:rPr lang="ru-RU" sz="3600" b="1" dirty="0">
                <a:ln>
                  <a:noFill/>
                </a:ln>
                <a:solidFill>
                  <a:prstClr val="black"/>
                </a:solidFill>
                <a:latin typeface="Calibri"/>
              </a:rPr>
              <a:t>грамотности</a:t>
            </a:r>
            <a:endParaRPr lang="ru-RU" sz="3600" dirty="0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893605"/>
              </p:ext>
            </p:extLst>
          </p:nvPr>
        </p:nvGraphicFramePr>
        <p:xfrm>
          <a:off x="575180" y="2033532"/>
          <a:ext cx="9705162" cy="408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ocument" r:id="rId3" imgW="5513040" imgH="2239920" progId="Word.Document.12">
                  <p:link updateAutomatic="1"/>
                </p:oleObj>
              </mc:Choice>
              <mc:Fallback>
                <p:oleObj name="Document" r:id="rId3" imgW="5513040" imgH="2239920" progId="Word.Document.12">
                  <p:link updateAutomatic="1"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80" y="2033532"/>
                        <a:ext cx="9705162" cy="40830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2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870" y="973254"/>
            <a:ext cx="9601196" cy="1303867"/>
          </a:xfrm>
        </p:spPr>
        <p:txBody>
          <a:bodyPr>
            <a:noAutofit/>
          </a:bodyPr>
          <a:lstStyle/>
          <a:p>
            <a:r>
              <a:rPr lang="ru-RU" sz="3600" b="1" dirty="0">
                <a:ln>
                  <a:noFill/>
                </a:ln>
                <a:solidFill>
                  <a:prstClr val="black"/>
                </a:solidFill>
                <a:latin typeface="Calibri"/>
              </a:rPr>
              <a:t>Модель заданий по оцениванию </a:t>
            </a:r>
            <a:r>
              <a:rPr lang="ru-RU" sz="3600" b="1" dirty="0" smtClean="0">
                <a:ln>
                  <a:noFill/>
                </a:ln>
                <a:solidFill>
                  <a:prstClr val="black"/>
                </a:solidFill>
                <a:latin typeface="Calibri"/>
              </a:rPr>
              <a:t/>
            </a:r>
            <a:br>
              <a:rPr lang="ru-RU" sz="3600" b="1" dirty="0" smtClean="0">
                <a:ln>
                  <a:noFill/>
                </a:ln>
                <a:solidFill>
                  <a:prstClr val="black"/>
                </a:solidFill>
                <a:latin typeface="Calibri"/>
              </a:rPr>
            </a:br>
            <a:r>
              <a:rPr lang="ru-RU" sz="3600" b="1" dirty="0" smtClean="0">
                <a:ln>
                  <a:noFill/>
                </a:ln>
                <a:solidFill>
                  <a:prstClr val="black"/>
                </a:solidFill>
                <a:latin typeface="Calibri"/>
              </a:rPr>
              <a:t>естественнонаучной </a:t>
            </a:r>
            <a:r>
              <a:rPr lang="ru-RU" sz="3600" b="1" dirty="0">
                <a:ln>
                  <a:noFill/>
                </a:ln>
                <a:solidFill>
                  <a:prstClr val="black"/>
                </a:solidFill>
                <a:latin typeface="Calibri"/>
              </a:rPr>
              <a:t>грамотности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728" y="2531194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Задания </a:t>
            </a:r>
            <a:r>
              <a:rPr lang="ru-RU" sz="36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основаны на проблемном материале, </a:t>
            </a:r>
            <a:r>
              <a:rPr lang="ru-RU" sz="36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включающем: </a:t>
            </a:r>
          </a:p>
          <a:p>
            <a:r>
              <a:rPr lang="ru-RU" sz="36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Текст</a:t>
            </a:r>
          </a:p>
          <a:p>
            <a:r>
              <a:rPr lang="ru-RU" sz="36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Графики</a:t>
            </a:r>
          </a:p>
          <a:p>
            <a:r>
              <a:rPr lang="ru-RU" sz="36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Таблицы </a:t>
            </a:r>
            <a:r>
              <a:rPr lang="ru-RU" sz="36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 связанные с ними </a:t>
            </a:r>
            <a:r>
              <a:rPr lang="ru-RU" sz="36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вопросы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16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190" y="1002950"/>
            <a:ext cx="10972800" cy="1143000"/>
          </a:xfrm>
        </p:spPr>
        <p:txBody>
          <a:bodyPr/>
          <a:lstStyle/>
          <a:p>
            <a:r>
              <a:rPr lang="ru-RU" sz="4000" b="1" dirty="0" smtClean="0">
                <a:latin typeface="Calibri" panose="020F0502020204030204" pitchFamily="34" charset="0"/>
              </a:rPr>
              <a:t>Мероприятия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936" y="2367891"/>
            <a:ext cx="9601196" cy="5630656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Участие в городских,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краевых, 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всероссийских, международных конкурсах и олимпиадах;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Научно-исследовательская и проектная деятельность;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Экскурсии;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Учебные конференции;</a:t>
            </a:r>
          </a:p>
          <a:p>
            <a:pPr algn="just"/>
            <a:r>
              <a:rPr lang="ru-RU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Кейсовые</a:t>
            </a:r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чемпионаты;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Волонтёрский опыт ;</a:t>
            </a:r>
          </a:p>
          <a:p>
            <a:pPr algn="just"/>
            <a:r>
              <a:rPr 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Интенсивные школы</a:t>
            </a:r>
          </a:p>
          <a:p>
            <a:endParaRPr lang="ru-RU" dirty="0" smtClean="0">
              <a:latin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</a:endParaRPr>
          </a:p>
          <a:p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520" y="621437"/>
            <a:ext cx="3189638" cy="1794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245" y="813697"/>
            <a:ext cx="9601196" cy="1303867"/>
          </a:xfrm>
        </p:spPr>
        <p:txBody>
          <a:bodyPr/>
          <a:lstStyle/>
          <a:p>
            <a:r>
              <a:rPr lang="en-US" b="1" dirty="0"/>
              <a:t>«Al</a:t>
            </a:r>
            <a:r>
              <a:rPr lang="ru-RU" b="1" dirty="0"/>
              <a:t>химия будущего»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00" y="2345593"/>
            <a:ext cx="10375231" cy="4525963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+mj-lt"/>
              </a:rPr>
              <a:t>Всероссийская Олимпиада школьников «</a:t>
            </a:r>
            <a:r>
              <a:rPr lang="ru-RU" sz="2200" dirty="0" err="1">
                <a:latin typeface="+mj-lt"/>
              </a:rPr>
              <a:t>Alхимия</a:t>
            </a:r>
            <a:r>
              <a:rPr lang="ru-RU" sz="2200" dirty="0">
                <a:latin typeface="+mj-lt"/>
              </a:rPr>
              <a:t> будущего» </a:t>
            </a:r>
            <a:r>
              <a:rPr lang="ru-RU" sz="2200" dirty="0" smtClean="0">
                <a:latin typeface="+mj-lt"/>
              </a:rPr>
              <a:t>проводится </a:t>
            </a:r>
            <a:r>
              <a:rPr lang="ru-RU" sz="2200" dirty="0">
                <a:latin typeface="+mj-lt"/>
              </a:rPr>
              <a:t>Сибирским федеральным университетом с 2011 года</a:t>
            </a:r>
            <a:r>
              <a:rPr lang="ru-RU" sz="2200" dirty="0" smtClean="0">
                <a:latin typeface="+mj-lt"/>
              </a:rPr>
              <a:t>.</a:t>
            </a:r>
          </a:p>
          <a:p>
            <a:pPr algn="just"/>
            <a:r>
              <a:rPr lang="ru-RU" sz="2200" dirty="0">
                <a:latin typeface="+mj-lt"/>
              </a:rPr>
              <a:t>Основными целями и задачами олимпиады является выявление и развитие творческих способностей учащихся, проявляющих интерес к изучению математики, физики, химии и информатики, создание условий для интеллектуального развития и поддержки одаренных детей, внедрение инновационных методов профессиональной ориентации школьников в областях точных, инженерных наук и современной металлургической отрасли, пропаганда среди молодежи научных знаний в области металлургии, фундаментальных наук и высоких технологий</a:t>
            </a:r>
            <a:r>
              <a:rPr lang="ru-RU" sz="2200" dirty="0" smtClean="0">
                <a:latin typeface="+mj-lt"/>
              </a:rPr>
              <a:t>.</a:t>
            </a:r>
          </a:p>
          <a:p>
            <a:pPr algn="just"/>
            <a:r>
              <a:rPr lang="ru-RU" sz="2200" dirty="0" smtClean="0">
                <a:latin typeface="+mj-lt"/>
              </a:rPr>
              <a:t>Сайт: </a:t>
            </a:r>
            <a:r>
              <a:rPr lang="en-US" sz="2200" dirty="0">
                <a:latin typeface="+mj-lt"/>
                <a:hlinkClick r:id="rId3"/>
              </a:rPr>
              <a:t>http://13element-al.ru</a:t>
            </a:r>
            <a:r>
              <a:rPr lang="en-US" sz="2200" dirty="0" smtClean="0">
                <a:hlinkClick r:id="rId3"/>
              </a:rPr>
              <a:t>/</a:t>
            </a:r>
            <a:endParaRPr lang="ru-RU" sz="2200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914" y="990058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«</a:t>
            </a:r>
            <a:r>
              <a:rPr lang="ru-RU" b="1" dirty="0"/>
              <a:t>Бельчонок</a:t>
            </a: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7115" y="3050393"/>
            <a:ext cx="9853863" cy="4525963"/>
          </a:xfrm>
        </p:spPr>
        <p:txBody>
          <a:bodyPr/>
          <a:lstStyle/>
          <a:p>
            <a:pPr marL="0" marR="0" indent="0" algn="just">
              <a:spcBef>
                <a:spcPts val="0"/>
              </a:spcBef>
              <a:spcAft>
                <a:spcPts val="1000"/>
              </a:spcAft>
            </a:pPr>
            <a:r>
              <a:rPr lang="ru-RU" kern="1400" dirty="0">
                <a:solidFill>
                  <a:srgbClr val="000000"/>
                </a:solidFill>
                <a:latin typeface="+mj-lt"/>
              </a:rPr>
              <a:t>Олимпиада школьников «</a:t>
            </a:r>
            <a:r>
              <a:rPr lang="ru-RU" b="1" kern="1400" dirty="0">
                <a:solidFill>
                  <a:srgbClr val="000000"/>
                </a:solidFill>
                <a:latin typeface="+mj-lt"/>
              </a:rPr>
              <a:t>Бельчонок</a:t>
            </a:r>
            <a:r>
              <a:rPr lang="ru-RU" kern="1400" dirty="0">
                <a:solidFill>
                  <a:srgbClr val="000000"/>
                </a:solidFill>
                <a:latin typeface="+mj-lt"/>
              </a:rPr>
              <a:t>» проводится СФУ с 2012 года. Соревнование проходит для учащихся 2-11 классов по шести предметам в два этапа: отборочный – дистанционно на сайте олимпиады; заключительный – очно на базе </a:t>
            </a:r>
            <a:r>
              <a:rPr lang="ru-RU" b="1" kern="1400" dirty="0">
                <a:solidFill>
                  <a:srgbClr val="000000"/>
                </a:solidFill>
                <a:latin typeface="+mj-lt"/>
              </a:rPr>
              <a:t>СФУ</a:t>
            </a:r>
            <a:r>
              <a:rPr lang="ru-RU" kern="1400" dirty="0">
                <a:solidFill>
                  <a:srgbClr val="000000"/>
                </a:solidFill>
                <a:latin typeface="+mj-lt"/>
              </a:rPr>
              <a:t> и на региональных площадках. </a:t>
            </a:r>
          </a:p>
          <a:p>
            <a:pPr marL="0" indent="0">
              <a:spcBef>
                <a:spcPts val="0"/>
              </a:spcBef>
              <a:spcAft>
                <a:spcPts val="598"/>
              </a:spcAft>
            </a:pPr>
            <a:r>
              <a:rPr lang="ru-RU" kern="14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ru-RU" dirty="0" smtClean="0">
                <a:latin typeface="+mj-lt"/>
              </a:rPr>
              <a:t>сайт: </a:t>
            </a:r>
            <a:r>
              <a:rPr lang="en-US" dirty="0">
                <a:latin typeface="+mj-lt"/>
                <a:hlinkClick r:id="rId2"/>
              </a:rPr>
              <a:t>https://dovuz.sfu-kras.ru/belchonok</a:t>
            </a:r>
            <a:r>
              <a:rPr lang="en-US" dirty="0" smtClean="0">
                <a:latin typeface="+mj-lt"/>
                <a:hlinkClick r:id="rId2"/>
              </a:rPr>
              <a:t>/</a:t>
            </a:r>
            <a:endParaRPr lang="ru-RU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598"/>
              </a:spcAft>
            </a:pPr>
            <a:endParaRPr lang="ru-RU" kern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Университетская олимпиада школьников &quot;Бельчоно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171" y="667773"/>
            <a:ext cx="1756684" cy="1756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42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876" y="1043923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«</a:t>
            </a:r>
            <a:r>
              <a:rPr lang="ru-RU" b="1" dirty="0"/>
              <a:t>СИРИУС</a:t>
            </a:r>
            <a:r>
              <a:rPr lang="ru-RU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»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51" y="586373"/>
            <a:ext cx="2846370" cy="1854985"/>
          </a:xfr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461742" y="2512378"/>
            <a:ext cx="9601196" cy="40493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Наука </a:t>
            </a:r>
            <a:endParaRPr lang="ru-RU" b="1" kern="1400" dirty="0" smtClean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kern="1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 Образовательные программы для </a:t>
            </a:r>
            <a:r>
              <a:rPr lang="ru-RU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педагогов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Литературное творчество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Спорт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b="1" kern="14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Искусство </a:t>
            </a:r>
          </a:p>
          <a:p>
            <a:pPr marL="359994" indent="-359994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dirty="0" smtClean="0">
                <a:latin typeface="+mj-lt"/>
              </a:rPr>
              <a:t>сайт: </a:t>
            </a:r>
            <a:r>
              <a:rPr lang="en-US" dirty="0" smtClean="0">
                <a:latin typeface="+mj-lt"/>
                <a:hlinkClick r:id="rId3"/>
              </a:rPr>
              <a:t>https</a:t>
            </a:r>
            <a:r>
              <a:rPr lang="en-US" dirty="0">
                <a:latin typeface="+mj-lt"/>
                <a:hlinkClick r:id="rId3"/>
              </a:rPr>
              <a:t>://sochisirius.ru</a:t>
            </a:r>
            <a:r>
              <a:rPr lang="en-US" dirty="0" smtClean="0">
                <a:latin typeface="+mj-lt"/>
                <a:hlinkClick r:id="rId3"/>
              </a:rPr>
              <a:t>/</a:t>
            </a:r>
            <a:endParaRPr lang="ru-RU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598"/>
              </a:spcAft>
            </a:pPr>
            <a:endParaRPr lang="ru-RU" dirty="0" smtClean="0"/>
          </a:p>
          <a:p>
            <a:pPr marL="0" indent="0">
              <a:spcBef>
                <a:spcPts val="0"/>
              </a:spcBef>
              <a:spcAft>
                <a:spcPts val="598"/>
              </a:spcAft>
            </a:pPr>
            <a:endParaRPr lang="ru-RU" kern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1742</TotalTime>
  <Words>244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Times New Roman</vt:lpstr>
      <vt:lpstr>Натуральные материалы</vt:lpstr>
      <vt:lpstr>\\localhost\Users\Kohin\Desktop\Семинар PISA-2018\естественнонаучная грамотность\Macintosh HD:Users:Kohin:Desktop:Семинар PISA-2018:естественнонаучная грамотность:модель_заданий_по_ЕНГ.docx!OLE_LINK1</vt:lpstr>
      <vt:lpstr>Функциональная грамотность -естественнонаучная грамотность</vt:lpstr>
      <vt:lpstr>Естественнонаучная грамотность</vt:lpstr>
      <vt:lpstr>Основные умения естественнонаучной грамотности</vt:lpstr>
      <vt:lpstr>Модель заданий по оцениванию  естественнонаучной грамотности</vt:lpstr>
      <vt:lpstr>Модель заданий по оцениванию  естественнонаучной грамотности</vt:lpstr>
      <vt:lpstr>Мероприятия </vt:lpstr>
      <vt:lpstr>«Alхимия будущего»</vt:lpstr>
      <vt:lpstr>«Бельчонок»</vt:lpstr>
      <vt:lpstr>«СИРИУС» 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Естественнонаучная грамотность</dc:title>
  <dc:creator>RePack by Diakov</dc:creator>
  <cp:lastModifiedBy>RePack by Diakov</cp:lastModifiedBy>
  <cp:revision>43</cp:revision>
  <cp:lastPrinted>2020-08-24T15:22:03Z</cp:lastPrinted>
  <dcterms:created xsi:type="dcterms:W3CDTF">2020-08-21T12:45:11Z</dcterms:created>
  <dcterms:modified xsi:type="dcterms:W3CDTF">2020-08-28T03:55:49Z</dcterms:modified>
</cp:coreProperties>
</file>