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EFE"/>
    <a:srgbClr val="F1F9F9"/>
    <a:srgbClr val="DCEFF0"/>
    <a:srgbClr val="003366"/>
    <a:srgbClr val="336699"/>
    <a:srgbClr val="00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153A3886-E741-46CF-A12A-BE1CF3B7B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A42D5-9E10-4CA8-B4C8-FD2AEDB1D5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F1B30-2A76-4CB9-B76E-7C5E3F04EA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24773-7174-42C2-904C-2BD6C9763D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6E667-FB71-46C2-909B-584894E8CC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1B300-6F00-4B8D-857E-83B06A5455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D52C3-35AE-4A5B-AA44-4141AD6EC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F97A2-D25E-47A8-BF98-DA714A0D31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4EF06-1603-4FA6-B110-316F3CEDC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3BD7C-5373-41E7-9693-02F270A72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CF4B5-A173-4D23-A841-207596302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655C445-4938-483A-B41F-3E30382BB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86" r:id="rId7"/>
    <p:sldLayoutId id="2147483687" r:id="rId8"/>
    <p:sldLayoutId id="2147483688" r:id="rId9"/>
    <p:sldLayoutId id="2147483679" r:id="rId10"/>
    <p:sldLayoutId id="214748368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41338" y="3141663"/>
            <a:ext cx="6769100" cy="14462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Andalus"/>
                <a:cs typeface="Andalus"/>
              </a:rPr>
              <a:t>О подготовке</a:t>
            </a:r>
            <a:r>
              <a:rPr lang="ru-RU" sz="2200">
                <a:latin typeface="Book Antiqua" pitchFamily="18" charset="0"/>
                <a:ea typeface="Andalus"/>
                <a:cs typeface="Andalus"/>
              </a:rPr>
              <a:t> </a:t>
            </a:r>
            <a:r>
              <a:rPr lang="ru-RU" sz="22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Andalus"/>
                <a:cs typeface="Andalus"/>
              </a:rPr>
              <a:t>муниципального заказа </a:t>
            </a:r>
          </a:p>
          <a:p>
            <a:pPr algn="ctr"/>
            <a:r>
              <a:rPr lang="ru-RU" sz="22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Andalus"/>
                <a:cs typeface="Andalus"/>
              </a:rPr>
              <a:t>на повышения квалификации </a:t>
            </a:r>
          </a:p>
          <a:p>
            <a:pPr algn="ctr"/>
            <a:r>
              <a:rPr lang="ru-RU" sz="22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Andalus"/>
                <a:cs typeface="Andalus"/>
              </a:rPr>
              <a:t>педагогических кадров </a:t>
            </a:r>
          </a:p>
          <a:p>
            <a:pPr algn="ctr"/>
            <a:r>
              <a:rPr lang="ru-RU" sz="22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Andalus"/>
                <a:cs typeface="Andalus"/>
              </a:rPr>
              <a:t>на второе полугодие 2013 года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0825" y="333375"/>
            <a:ext cx="8642350" cy="6264275"/>
          </a:xfrm>
        </p:spPr>
        <p:txBody>
          <a:bodyPr rtlCol="0">
            <a:normAutofit/>
          </a:bodyPr>
          <a:lstStyle/>
          <a:p>
            <a:pPr marL="0" indent="0"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Каждое </a:t>
            </a:r>
            <a:r>
              <a:rPr lang="ru-RU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полугодие формируется общегородская заявка на повышение квалификации на основании заявок от образовательных учреждений и </a:t>
            </a:r>
            <a:r>
              <a:rPr lang="ru-RU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плана-графика КК </a:t>
            </a:r>
            <a:r>
              <a:rPr lang="ru-RU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ИПК </a:t>
            </a:r>
            <a:r>
              <a:rPr lang="ru-RU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РО. </a:t>
            </a:r>
          </a:p>
          <a:p>
            <a:pPr marL="0" indent="0"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0" indent="0"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Далее </a:t>
            </a:r>
            <a:r>
              <a:rPr lang="ru-RU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формируется Соглашение о сотрудничестве по повышению квалификации и профессиональной переподготовке работников образования между КК ИПК РО и отделом образования Администрации г. Дивногорска.  </a:t>
            </a:r>
            <a:endParaRPr lang="ru-RU" b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0" indent="0"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0" indent="0"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Учителя </a:t>
            </a:r>
            <a:r>
              <a:rPr lang="ru-RU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и руководители образовательных учреждений направляются в КК ИПК РО в соответствии с полученными бюджетными местами на курсы повышения квалификации. </a:t>
            </a:r>
          </a:p>
          <a:p>
            <a:pPr marL="0" indent="0"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0" indent="0"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В </a:t>
            </a:r>
            <a:r>
              <a:rPr lang="ru-RU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2012 году и первом полугодии 2013 года подано заявок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258</a:t>
            </a:r>
            <a:r>
              <a:rPr lang="ru-RU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ru-RU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на повышение квалификации, из них проучено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192 </a:t>
            </a:r>
            <a:r>
              <a:rPr lang="ru-RU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педагогических работника</a:t>
            </a:r>
            <a:r>
              <a:rPr lang="ru-RU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.</a:t>
            </a:r>
            <a:endParaRPr lang="ru-RU" b="1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00213"/>
            <a:ext cx="8645525" cy="1223962"/>
          </a:xfrm>
          <a:solidFill>
            <a:srgbClr val="DCEFF0"/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536575" indent="-457200">
              <a:spcBef>
                <a:spcPct val="0"/>
              </a:spcBef>
              <a:buClr>
                <a:srgbClr val="0099CC"/>
              </a:buClr>
              <a:buSzPct val="60000"/>
              <a:buFont typeface="Wingdings" pitchFamily="2" charset="2"/>
              <a:buChar char="ü"/>
            </a:pPr>
            <a:r>
              <a:rPr lang="ru-RU" sz="2800" smtClean="0">
                <a:solidFill>
                  <a:srgbClr val="003366"/>
                </a:solidFill>
                <a:latin typeface="Garamond" pitchFamily="18" charset="0"/>
              </a:rPr>
              <a:t>первоочередное обучение педагогов, работающих по ФГОС и ФГТ (д/сады)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27585" y="476250"/>
            <a:ext cx="7776666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</a:rPr>
              <a:t>При формировании заявки обязательно учитывать: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50825" y="3068638"/>
            <a:ext cx="8642350" cy="1584325"/>
          </a:xfrm>
          <a:prstGeom prst="rect">
            <a:avLst/>
          </a:prstGeom>
          <a:solidFill>
            <a:srgbClr val="DCEFF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536575" indent="-457200">
              <a:buClr>
                <a:srgbClr val="0099CC"/>
              </a:buClr>
              <a:buSzPct val="60000"/>
              <a:buFont typeface="Wingdings" pitchFamily="2" charset="2"/>
              <a:buChar char="ü"/>
            </a:pPr>
            <a:r>
              <a:rPr lang="ru-RU" sz="2800">
                <a:solidFill>
                  <a:srgbClr val="003366"/>
                </a:solidFill>
                <a:latin typeface="Garamond" pitchFamily="18" charset="0"/>
              </a:rPr>
              <a:t>соответствие тематики курса заявленной методической темы учителя, ОУ, а так же миссии школы, д/сада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277813" y="4724400"/>
            <a:ext cx="8615362" cy="1657350"/>
          </a:xfrm>
          <a:prstGeom prst="rect">
            <a:avLst/>
          </a:prstGeom>
          <a:solidFill>
            <a:srgbClr val="DCEFF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536575" indent="-457200">
              <a:spcBef>
                <a:spcPct val="20000"/>
              </a:spcBef>
              <a:buClr>
                <a:srgbClr val="0099CC"/>
              </a:buClr>
              <a:buSzPct val="60000"/>
              <a:buFont typeface="Wingdings" pitchFamily="2" charset="2"/>
              <a:buChar char="ü"/>
            </a:pPr>
            <a:r>
              <a:rPr lang="ru-RU" sz="2800">
                <a:solidFill>
                  <a:srgbClr val="003366"/>
                </a:solidFill>
                <a:latin typeface="Garamond" pitchFamily="18" charset="0"/>
              </a:rPr>
              <a:t>прохождение повышение квалификации  педагогом не реже одного раза в пять лет, согласно Федеральному РФ "Об образовании"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nimBg="1"/>
      <p:bldP spid="4106" grpId="0" animBg="1"/>
      <p:bldP spid="410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850" y="3213100"/>
          <a:ext cx="8496300" cy="324802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57002"/>
                <a:gridCol w="1299182"/>
                <a:gridCol w="1152128"/>
                <a:gridCol w="1371130"/>
                <a:gridCol w="1005134"/>
                <a:gridCol w="3312368"/>
              </a:tblGrid>
              <a:tr h="15865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ФИО слушателя (</a:t>
                      </a: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полностью)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ОУ, должность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Название 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курса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Сроки обучения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Обоснование направления на курсовую подготовку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136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Иванова Мария Ивановна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учитель истории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r>
                        <a:rPr lang="ru-RU" sz="1100" b="1" dirty="0" smtClean="0">
                          <a:effectLst/>
                        </a:rPr>
                        <a:t>Методическое сопровождение </a:t>
                      </a:r>
                      <a:r>
                        <a:rPr lang="ru-RU" sz="1100" b="1" dirty="0" err="1" smtClean="0">
                          <a:effectLst/>
                        </a:rPr>
                        <a:t>введе-ния</a:t>
                      </a:r>
                      <a:r>
                        <a:rPr lang="ru-RU" sz="1100" b="1" dirty="0" smtClean="0">
                          <a:effectLst/>
                        </a:rPr>
                        <a:t> ФГОС общего образования в ОУ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200" b="1" dirty="0" smtClean="0">
                          <a:effectLst/>
                        </a:rPr>
                        <a:t>сентябрь</a:t>
                      </a:r>
                      <a:r>
                        <a:rPr lang="ru-RU" sz="1400" b="1" dirty="0" smtClean="0">
                          <a:effectLst/>
                        </a:rPr>
                        <a:t> 2013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…………………………………………….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36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36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36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23850" y="481013"/>
            <a:ext cx="8386763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>
            <a:spAutoFit/>
          </a:bodyPr>
          <a:lstStyle/>
          <a:p>
            <a:pPr indent="450850" algn="ctr" eaLnBrk="0" hangingPunct="0"/>
            <a:r>
              <a:rPr lang="ru-RU" sz="3000" b="1" i="1">
                <a:latin typeface="Book Antiqua" pitchFamily="18" charset="0"/>
              </a:rPr>
              <a:t>Формирование плана-графика </a:t>
            </a:r>
          </a:p>
          <a:p>
            <a:pPr indent="450850" algn="ctr" eaLnBrk="0" hangingPunct="0"/>
            <a:r>
              <a:rPr lang="ru-RU" sz="3000" b="1" i="1">
                <a:latin typeface="Book Antiqua" pitchFamily="18" charset="0"/>
              </a:rPr>
              <a:t>на второе полугодие 2013 года с </a:t>
            </a:r>
            <a:r>
              <a:rPr lang="ru-RU" sz="3000" b="1" i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20 апреля  </a:t>
            </a:r>
          </a:p>
        </p:txBody>
      </p:sp>
      <p:sp>
        <p:nvSpPr>
          <p:cNvPr id="16430" name="Прямоугольник 4"/>
          <p:cNvSpPr>
            <a:spLocks noChangeArrowheads="1"/>
          </p:cNvSpPr>
          <p:nvPr/>
        </p:nvSpPr>
        <p:spPr bwMode="auto">
          <a:xfrm>
            <a:off x="307975" y="1844675"/>
            <a:ext cx="84248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Оформить заявки от ОУ необходимо </a:t>
            </a:r>
          </a:p>
          <a:p>
            <a:pPr algn="ctr"/>
            <a:r>
              <a:rPr lang="ru-RU" sz="2400" b="1" i="1">
                <a:solidFill>
                  <a:srgbClr val="000000"/>
                </a:solidFill>
                <a:latin typeface="Book Antiqua" pitchFamily="18" charset="0"/>
              </a:rPr>
              <a:t>до 1 мая  2013 года</a:t>
            </a:r>
            <a:r>
              <a:rPr lang="ru-RU" sz="2400" i="1">
                <a:solidFill>
                  <a:srgbClr val="000000"/>
                </a:solidFill>
                <a:latin typeface="Book Antiqua" pitchFamily="18" charset="0"/>
              </a:rPr>
              <a:t> </a:t>
            </a:r>
          </a:p>
          <a:p>
            <a:pPr algn="ctr"/>
            <a:r>
              <a:rPr lang="ru-RU" sz="2400">
                <a:solidFill>
                  <a:srgbClr val="000000"/>
                </a:solidFill>
                <a:latin typeface="Book Antiqua" pitchFamily="18" charset="0"/>
              </a:rPr>
              <a:t>по следующей новой форме:</a:t>
            </a:r>
            <a:endParaRPr lang="ru-RU" sz="3200">
              <a:latin typeface="Book Antiqua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2100" y="4868863"/>
            <a:ext cx="8569325" cy="12001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 образовательном учреждении должен быть разработан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Перспективный план повышения квалификации каждого педагогов на 5 лет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850" y="333375"/>
            <a:ext cx="8569325" cy="14763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+mj-lt"/>
              </a:rPr>
              <a:t>В связи с введением федеральных государственных образовательных стандартов общего образования во всех образовательных учреждениях с </a:t>
            </a:r>
          </a:p>
          <a:p>
            <a:pPr algn="ctr">
              <a:defRPr/>
            </a:pPr>
            <a:r>
              <a:rPr lang="ru-RU" dirty="0">
                <a:latin typeface="+mj-lt"/>
              </a:rPr>
              <a:t>1 сентября 2011 г. право педагогических работников на повышение квалификации и профессиональную переподготовку (пункт 5 статьи 55 закона РФ «Об образовании») становится и обязанностью педагога.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7025" y="2205038"/>
            <a:ext cx="8569325" cy="20304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100" dirty="0">
                <a:latin typeface="+mj-lt"/>
              </a:rPr>
              <a:t>В соответствии с требованиями к кадровым условиям реализации образовательной программы ФГОС начального и основного общего образования </a:t>
            </a:r>
            <a:r>
              <a:rPr lang="ru-RU" sz="2100" b="1" i="1" dirty="0">
                <a:latin typeface="+mj-lt"/>
              </a:rPr>
              <a:t>устанавливается минимальный объём программ повышения квалификации учителей, реализующих</a:t>
            </a:r>
            <a:endParaRPr lang="ru-RU" sz="2100" dirty="0">
              <a:latin typeface="+mj-lt"/>
            </a:endParaRPr>
          </a:p>
          <a:p>
            <a:pPr algn="ctr">
              <a:defRPr/>
            </a:pPr>
            <a:r>
              <a:rPr lang="ru-RU" sz="21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программу начального общего образования – 72 часа;</a:t>
            </a:r>
            <a:endParaRPr lang="ru-RU" sz="2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defRPr/>
            </a:pPr>
            <a:r>
              <a:rPr lang="ru-RU" sz="21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программу основного общего образования – 108 часов (за 5 лет)</a:t>
            </a:r>
            <a:endParaRPr lang="ru-RU" sz="21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5913" y="476250"/>
            <a:ext cx="8640762" cy="591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+mj-lt"/>
              </a:rPr>
              <a:t>Задача администрации ОУ– помочь педагогу правильно простроить </a:t>
            </a:r>
            <a:r>
              <a:rPr lang="ru-RU" b="1" i="1" dirty="0">
                <a:latin typeface="+mj-lt"/>
              </a:rPr>
              <a:t>индивидуальную траекторию повышения квалификации</a:t>
            </a:r>
            <a:r>
              <a:rPr lang="ru-RU" dirty="0">
                <a:latin typeface="+mj-lt"/>
              </a:rPr>
              <a:t> с учётом его профессиональных потребностей, стратегии развития образовательного учреждения и приоритетных направлений модернизации образования.</a:t>
            </a:r>
          </a:p>
          <a:p>
            <a:pPr algn="ctr">
              <a:defRPr/>
            </a:pPr>
            <a:endParaRPr lang="ru-RU" dirty="0">
              <a:latin typeface="+mj-lt"/>
            </a:endParaRPr>
          </a:p>
          <a:p>
            <a:pPr algn="ctr">
              <a:defRPr/>
            </a:pPr>
            <a:r>
              <a:rPr lang="ru-RU" b="1" u="sng" dirty="0">
                <a:solidFill>
                  <a:srgbClr val="C00000"/>
                </a:solidFill>
                <a:latin typeface="+mj-lt"/>
              </a:rPr>
              <a:t>Пример индивидуальной траектории повышения квалификации:</a:t>
            </a:r>
          </a:p>
          <a:p>
            <a:pPr marL="360363">
              <a:defRPr/>
            </a:pPr>
            <a:r>
              <a:rPr lang="ru-RU" i="1" dirty="0">
                <a:latin typeface="+mj-lt"/>
              </a:rPr>
              <a:t>Последнее прохождение квалификационных курсов – в 2008 году; последняя аттестация -2009г.</a:t>
            </a:r>
          </a:p>
          <a:p>
            <a:pPr marL="360363">
              <a:defRPr/>
            </a:pPr>
            <a:endParaRPr lang="ru-RU" dirty="0">
              <a:latin typeface="+mj-lt"/>
            </a:endParaRPr>
          </a:p>
          <a:p>
            <a:pPr marL="360363">
              <a:defRPr/>
            </a:pPr>
            <a:r>
              <a:rPr lang="ru-RU" i="1" dirty="0">
                <a:latin typeface="+mj-lt"/>
              </a:rPr>
              <a:t>Подтверждение соответствия планируется в 2012/2013 уч. году. </a:t>
            </a:r>
          </a:p>
          <a:p>
            <a:pPr marL="360363">
              <a:defRPr/>
            </a:pPr>
            <a:endParaRPr lang="ru-RU" dirty="0">
              <a:latin typeface="+mj-lt"/>
            </a:endParaRPr>
          </a:p>
          <a:p>
            <a:pPr marL="360363">
              <a:defRPr/>
            </a:pPr>
            <a:r>
              <a:rPr lang="ru-RU" dirty="0">
                <a:latin typeface="+mj-lt"/>
              </a:rPr>
              <a:t>•</a:t>
            </a:r>
            <a:r>
              <a:rPr lang="ru-RU" dirty="0">
                <a:latin typeface="+mj-lt"/>
              </a:rPr>
              <a:t> </a:t>
            </a:r>
            <a:r>
              <a:rPr lang="ru-RU" i="1" dirty="0">
                <a:latin typeface="+mj-lt"/>
              </a:rPr>
              <a:t>В 2010 году - модули "Актуальные проблемы новейшей истории России" (18 часов), "Проблемные вопросы исторического краеведения" (18 часов), "Проектная деятельность учителя истории и обществознания с использованием ИКТ" (18 часов); </a:t>
            </a:r>
            <a:endParaRPr lang="ru-RU" dirty="0">
              <a:latin typeface="+mj-lt"/>
            </a:endParaRPr>
          </a:p>
          <a:p>
            <a:pPr marL="360363">
              <a:defRPr/>
            </a:pPr>
            <a:r>
              <a:rPr lang="ru-RU" dirty="0">
                <a:latin typeface="+mj-lt"/>
              </a:rPr>
              <a:t>•</a:t>
            </a:r>
            <a:r>
              <a:rPr lang="ru-RU" dirty="0">
                <a:latin typeface="+mj-lt"/>
              </a:rPr>
              <a:t> </a:t>
            </a:r>
            <a:r>
              <a:rPr lang="ru-RU" i="1" dirty="0">
                <a:latin typeface="+mj-lt"/>
              </a:rPr>
              <a:t>в 2011 году – "Интерактивные технологии в обучении. Интерактивная доска SMART BOARD /STAR BOARD" (18 часов),  "Методика оценки заданий с развернутым ответом (часть С) ЕГЭ по истории и обществознанию" (36 часов),</a:t>
            </a:r>
            <a:endParaRPr lang="ru-RU" dirty="0">
              <a:latin typeface="+mj-lt"/>
            </a:endParaRPr>
          </a:p>
          <a:p>
            <a:pPr marL="360363">
              <a:defRPr/>
            </a:pPr>
            <a:r>
              <a:rPr lang="ru-RU" dirty="0">
                <a:latin typeface="+mj-lt"/>
              </a:rPr>
              <a:t>•</a:t>
            </a:r>
            <a:r>
              <a:rPr lang="ru-RU" dirty="0">
                <a:latin typeface="+mj-lt"/>
              </a:rPr>
              <a:t> </a:t>
            </a:r>
            <a:r>
              <a:rPr lang="ru-RU" i="1" dirty="0">
                <a:latin typeface="+mj-lt"/>
              </a:rPr>
              <a:t>в 2012 году - </a:t>
            </a:r>
            <a:r>
              <a:rPr lang="ru-RU" i="1" dirty="0" err="1">
                <a:latin typeface="+mj-lt"/>
              </a:rPr>
              <a:t>надпредметный</a:t>
            </a:r>
            <a:r>
              <a:rPr lang="ru-RU" i="1" dirty="0">
                <a:latin typeface="+mj-lt"/>
              </a:rPr>
              <a:t> инвариантный модуль "Общепрофессиональные дисциплины" (36 часов). </a:t>
            </a:r>
            <a:endParaRPr lang="ru-RU" dirty="0">
              <a:latin typeface="+mj-lt"/>
            </a:endParaRPr>
          </a:p>
          <a:p>
            <a:pPr marL="360363">
              <a:defRPr/>
            </a:pPr>
            <a:r>
              <a:rPr lang="ru-RU" dirty="0">
                <a:latin typeface="+mj-lt"/>
              </a:rPr>
              <a:t>•</a:t>
            </a:r>
            <a:r>
              <a:rPr lang="ru-RU" dirty="0">
                <a:latin typeface="+mj-lt"/>
              </a:rPr>
              <a:t> </a:t>
            </a:r>
            <a:r>
              <a:rPr lang="ru-RU" b="1" i="1" dirty="0">
                <a:latin typeface="+mj-lt"/>
              </a:rPr>
              <a:t>Итого за 2009-2011- 144 часа</a:t>
            </a:r>
            <a:endParaRPr lang="ru-RU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388" y="692150"/>
            <a:ext cx="8856662" cy="50784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+mj-lt"/>
              </a:rPr>
              <a:t>Администрации ОУ рекомендуется проводить не только диагностику профессиональных затруднений педагога, его потребностей в дополнительном профессиональном образовании, но и разработать </a:t>
            </a:r>
            <a:r>
              <a:rPr lang="ru-RU" b="1" dirty="0">
                <a:latin typeface="+mj-lt"/>
              </a:rPr>
              <a:t>План отчётных мероприятий педагогов, обучившихся на курсах повышения квалификации в системе дополнительного профессионального образования </a:t>
            </a:r>
          </a:p>
          <a:p>
            <a:pPr>
              <a:defRPr/>
            </a:pPr>
            <a:endParaRPr lang="ru-RU" b="1" dirty="0">
              <a:latin typeface="+mj-lt"/>
            </a:endParaRPr>
          </a:p>
          <a:p>
            <a:pPr>
              <a:defRPr/>
            </a:pPr>
            <a:r>
              <a:rPr lang="ru-RU" dirty="0">
                <a:latin typeface="+mj-lt"/>
              </a:rPr>
              <a:t>Например:</a:t>
            </a:r>
          </a:p>
          <a:p>
            <a:pPr>
              <a:defRPr/>
            </a:pPr>
            <a:r>
              <a:rPr lang="ru-RU" dirty="0">
                <a:latin typeface="+mj-lt"/>
              </a:rPr>
              <a:t>- выступление на тематическом педагогическом совете;</a:t>
            </a:r>
          </a:p>
          <a:p>
            <a:pPr>
              <a:defRPr/>
            </a:pPr>
            <a:r>
              <a:rPr lang="ru-RU" dirty="0">
                <a:latin typeface="+mj-lt"/>
              </a:rPr>
              <a:t>- выступление на заседании кафедры, школьного методического объединения;</a:t>
            </a:r>
          </a:p>
          <a:p>
            <a:pPr>
              <a:defRPr/>
            </a:pPr>
            <a:r>
              <a:rPr lang="ru-RU" dirty="0">
                <a:latin typeface="+mj-lt"/>
              </a:rPr>
              <a:t>- проведение методического семинара;</a:t>
            </a:r>
          </a:p>
          <a:p>
            <a:pPr>
              <a:defRPr/>
            </a:pPr>
            <a:r>
              <a:rPr lang="ru-RU" dirty="0">
                <a:latin typeface="+mj-lt"/>
              </a:rPr>
              <a:t>- открытый урок или внеклассное мероприятие;</a:t>
            </a:r>
          </a:p>
          <a:p>
            <a:pPr>
              <a:defRPr/>
            </a:pPr>
            <a:r>
              <a:rPr lang="ru-RU" dirty="0">
                <a:latin typeface="+mj-lt"/>
              </a:rPr>
              <a:t>- творческий отчёт учителя;</a:t>
            </a:r>
          </a:p>
          <a:p>
            <a:pPr>
              <a:defRPr/>
            </a:pPr>
            <a:r>
              <a:rPr lang="ru-RU" dirty="0">
                <a:latin typeface="+mj-lt"/>
              </a:rPr>
              <a:t>- разработка методических продуктов;</a:t>
            </a:r>
          </a:p>
          <a:p>
            <a:pPr>
              <a:defRPr/>
            </a:pPr>
            <a:r>
              <a:rPr lang="ru-RU" dirty="0">
                <a:latin typeface="+mj-lt"/>
              </a:rPr>
              <a:t>- участие педагогов в профессиональных конкурсах и фестивалях, НПК;</a:t>
            </a:r>
          </a:p>
          <a:p>
            <a:pPr>
              <a:defRPr/>
            </a:pPr>
            <a:r>
              <a:rPr lang="ru-RU" dirty="0">
                <a:latin typeface="+mj-lt"/>
              </a:rPr>
              <a:t>- подготовка публикаций и т. д.</a:t>
            </a:r>
          </a:p>
          <a:p>
            <a:pPr>
              <a:defRPr/>
            </a:pPr>
            <a:r>
              <a:rPr lang="ru-RU" dirty="0">
                <a:latin typeface="+mj-lt"/>
              </a:rPr>
              <a:t> </a:t>
            </a:r>
          </a:p>
          <a:p>
            <a:pPr>
              <a:defRPr/>
            </a:pPr>
            <a:r>
              <a:rPr lang="ru-RU" dirty="0">
                <a:latin typeface="+mj-lt"/>
              </a:rPr>
              <a:t>Это повысит ответственность педагога, мотивирует его на успешное усвоение учебной программы курса и применение на практике полученных знаний.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5" y="188913"/>
            <a:ext cx="8713788" cy="64944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i="1" dirty="0">
                <a:latin typeface="+mj-lt"/>
              </a:rPr>
              <a:t>Направления деятельности заместителя директора ОУ, ответственного за повышение квалификации педагогов в системе ДПО:</a:t>
            </a:r>
            <a:endParaRPr lang="ru-RU" sz="1600" dirty="0">
              <a:latin typeface="+mj-lt"/>
            </a:endParaRPr>
          </a:p>
          <a:p>
            <a:pPr>
              <a:defRPr/>
            </a:pPr>
            <a:r>
              <a:rPr lang="ru-RU" sz="1600" dirty="0">
                <a:latin typeface="+mj-lt"/>
              </a:rPr>
              <a:t>- разработка перспективного плана повышения квалификации и контроль сроков и объёмов повышения квалификации педагогами;</a:t>
            </a:r>
          </a:p>
          <a:p>
            <a:pPr>
              <a:defRPr/>
            </a:pPr>
            <a:r>
              <a:rPr lang="ru-RU" sz="1600" dirty="0">
                <a:latin typeface="+mj-lt"/>
              </a:rPr>
              <a:t>- диагностика потребностей педагогических и руководящих работников в повышении квалификации; </a:t>
            </a:r>
          </a:p>
          <a:p>
            <a:pPr>
              <a:defRPr/>
            </a:pPr>
            <a:r>
              <a:rPr lang="ru-RU" sz="1600" dirty="0">
                <a:latin typeface="+mj-lt"/>
              </a:rPr>
              <a:t>- диагностика уровня педагогического профессионализма, профессиональных затруднений и качества образования; </a:t>
            </a:r>
          </a:p>
          <a:p>
            <a:pPr>
              <a:defRPr/>
            </a:pPr>
            <a:r>
              <a:rPr lang="ru-RU" sz="1600" dirty="0">
                <a:latin typeface="+mj-lt"/>
              </a:rPr>
              <a:t>- диагностика образовательных потребностей педагогов;</a:t>
            </a:r>
          </a:p>
          <a:p>
            <a:pPr>
              <a:defRPr/>
            </a:pPr>
            <a:r>
              <a:rPr lang="ru-RU" sz="1600" dirty="0">
                <a:latin typeface="+mj-lt"/>
              </a:rPr>
              <a:t>- оказание помощи в выстраивании индивидуальной траектории повышения квалификации педагога;</a:t>
            </a:r>
          </a:p>
          <a:p>
            <a:pPr>
              <a:defRPr/>
            </a:pPr>
            <a:r>
              <a:rPr lang="ru-RU" sz="1600" dirty="0">
                <a:latin typeface="+mj-lt"/>
              </a:rPr>
              <a:t>- подготовка приказа о направлении на курсы повышения квалификации и контроль их посещения педагогом;</a:t>
            </a:r>
          </a:p>
          <a:p>
            <a:pPr>
              <a:defRPr/>
            </a:pPr>
            <a:r>
              <a:rPr lang="ru-RU" sz="1600" dirty="0">
                <a:latin typeface="+mj-lt"/>
              </a:rPr>
              <a:t>- мониторинг реализации на практике знаний, полученных педагогами в системе ДПО;</a:t>
            </a:r>
          </a:p>
          <a:p>
            <a:pPr>
              <a:defRPr/>
            </a:pPr>
            <a:r>
              <a:rPr lang="ru-RU" sz="1600" dirty="0">
                <a:latin typeface="+mj-lt"/>
              </a:rPr>
              <a:t>- подготовка годового отчёта по повышению квалификации.</a:t>
            </a:r>
          </a:p>
          <a:p>
            <a:pPr>
              <a:defRPr/>
            </a:pPr>
            <a:r>
              <a:rPr lang="ru-RU" sz="1600" b="1" i="1" dirty="0">
                <a:latin typeface="+mj-lt"/>
              </a:rPr>
              <a:t>Необходимая школьная документация по данному направлению:</a:t>
            </a:r>
            <a:endParaRPr lang="ru-RU" sz="1600" dirty="0">
              <a:latin typeface="+mj-lt"/>
            </a:endParaRPr>
          </a:p>
          <a:p>
            <a:pPr>
              <a:defRPr/>
            </a:pPr>
            <a:r>
              <a:rPr lang="ru-RU" sz="1600" dirty="0">
                <a:latin typeface="+mj-lt"/>
              </a:rPr>
              <a:t>- перспективный план повышения квалификации;</a:t>
            </a:r>
          </a:p>
          <a:p>
            <a:pPr>
              <a:defRPr/>
            </a:pPr>
            <a:r>
              <a:rPr lang="ru-RU" sz="1600" dirty="0">
                <a:latin typeface="+mj-lt"/>
              </a:rPr>
              <a:t>-приказы о направлении на курсы повышения квалификации и профессиональную переподготовку;</a:t>
            </a:r>
          </a:p>
          <a:p>
            <a:pPr>
              <a:defRPr/>
            </a:pPr>
            <a:r>
              <a:rPr lang="ru-RU" sz="1600" dirty="0">
                <a:latin typeface="+mj-lt"/>
              </a:rPr>
              <a:t>- планы по ВШК;</a:t>
            </a:r>
          </a:p>
          <a:p>
            <a:pPr>
              <a:defRPr/>
            </a:pPr>
            <a:r>
              <a:rPr lang="ru-RU" sz="1600" dirty="0">
                <a:latin typeface="+mj-lt"/>
              </a:rPr>
              <a:t>- протоколы педсоветов, ШМО;</a:t>
            </a:r>
          </a:p>
          <a:p>
            <a:pPr>
              <a:defRPr/>
            </a:pPr>
            <a:r>
              <a:rPr lang="ru-RU" sz="1600" dirty="0">
                <a:latin typeface="+mj-lt"/>
              </a:rPr>
              <a:t>- план отчётных мероприятий педагогов, обучившихся на курсах повышения квалификации;</a:t>
            </a:r>
          </a:p>
          <a:p>
            <a:pPr>
              <a:defRPr/>
            </a:pPr>
            <a:r>
              <a:rPr lang="ru-RU" sz="1600" dirty="0">
                <a:latin typeface="+mj-lt"/>
              </a:rPr>
              <a:t>- годовой отчёт о повышении квалификации педагогов в системе ДПО;</a:t>
            </a:r>
          </a:p>
          <a:p>
            <a:pPr>
              <a:defRPr/>
            </a:pPr>
            <a:r>
              <a:rPr lang="ru-RU" sz="1600" dirty="0">
                <a:latin typeface="+mj-lt"/>
              </a:rPr>
              <a:t>- в личных делах педагогов должны храниться копии документов об окончании курсов повышения квалификации и профессиональной переподготовке за последние 5 лет.</a:t>
            </a:r>
            <a:endParaRPr lang="ru-RU" sz="1600" dirty="0">
              <a:latin typeface="+mj-lt"/>
            </a:endParaRPr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1516</TotalTime>
  <Words>647</Words>
  <Application>Microsoft Office PowerPoint</Application>
  <PresentationFormat>Экран (4:3)</PresentationFormat>
  <Paragraphs>81</Paragraphs>
  <Slides>8</Slides>
  <Notes>0</Notes>
  <HiddenSlides>2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8</vt:i4>
      </vt:variant>
    </vt:vector>
  </HeadingPairs>
  <TitlesOfParts>
    <vt:vector size="23" baseType="lpstr">
      <vt:lpstr>Arial</vt:lpstr>
      <vt:lpstr>Book Antiqua</vt:lpstr>
      <vt:lpstr>Century Gothic</vt:lpstr>
      <vt:lpstr>Calibri</vt:lpstr>
      <vt:lpstr>Andalus</vt:lpstr>
      <vt:lpstr>Garamond</vt:lpstr>
      <vt:lpstr>Wingdings</vt:lpstr>
      <vt:lpstr>Times New Roman</vt:lpstr>
      <vt:lpstr>Аптека</vt:lpstr>
      <vt:lpstr>Аптека</vt:lpstr>
      <vt:lpstr>Аптека</vt:lpstr>
      <vt:lpstr>Аптека</vt:lpstr>
      <vt:lpstr>Аптека</vt:lpstr>
      <vt:lpstr>Аптека</vt:lpstr>
      <vt:lpstr>Аптека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</dc:title>
  <dc:creator>Юлия Слаушевская</dc:creator>
  <cp:lastModifiedBy>Слушатель</cp:lastModifiedBy>
  <cp:revision>23</cp:revision>
  <dcterms:created xsi:type="dcterms:W3CDTF">2011-07-01T10:37:39Z</dcterms:created>
  <dcterms:modified xsi:type="dcterms:W3CDTF">2013-03-29T02:58:02Z</dcterms:modified>
</cp:coreProperties>
</file>