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6" r:id="rId3"/>
    <p:sldId id="256" r:id="rId4"/>
    <p:sldId id="267" r:id="rId5"/>
    <p:sldId id="268" r:id="rId6"/>
    <p:sldId id="269" r:id="rId7"/>
    <p:sldId id="270" r:id="rId8"/>
    <p:sldId id="271" r:id="rId9"/>
    <p:sldId id="272" r:id="rId10"/>
    <p:sldId id="273" r:id="rId11"/>
    <p:sldId id="275" r:id="rId12"/>
    <p:sldId id="277" r:id="rId13"/>
    <p:sldId id="265" r:id="rId14"/>
    <p:sldId id="276" r:id="rId15"/>
    <p:sldId id="258" r:id="rId16"/>
    <p:sldId id="278" r:id="rId17"/>
    <p:sldId id="274" r:id="rId18"/>
    <p:sldId id="257" r:id="rId19"/>
    <p:sldId id="263" r:id="rId20"/>
    <p:sldId id="26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24AC16-B9DA-49FD-BDD2-9AF41E3DF0E4}"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3986134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24AC16-B9DA-49FD-BDD2-9AF41E3DF0E4}"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2035848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24AC16-B9DA-49FD-BDD2-9AF41E3DF0E4}"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4096709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24AC16-B9DA-49FD-BDD2-9AF41E3DF0E4}"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3955696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24AC16-B9DA-49FD-BDD2-9AF41E3DF0E4}" type="datetimeFigureOut">
              <a:rPr lang="ru-RU" smtClean="0"/>
              <a:t>14.05.2013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1753936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24AC16-B9DA-49FD-BDD2-9AF41E3DF0E4}" type="datetimeFigureOut">
              <a:rPr lang="ru-RU" smtClean="0"/>
              <a:t>14.05.2013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3393255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24AC16-B9DA-49FD-BDD2-9AF41E3DF0E4}" type="datetimeFigureOut">
              <a:rPr lang="ru-RU" smtClean="0"/>
              <a:t>14.05.2013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2885334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24AC16-B9DA-49FD-BDD2-9AF41E3DF0E4}" type="datetimeFigureOut">
              <a:rPr lang="ru-RU" smtClean="0"/>
              <a:t>14.05.2013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2431458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24AC16-B9DA-49FD-BDD2-9AF41E3DF0E4}" type="datetimeFigureOut">
              <a:rPr lang="ru-RU" smtClean="0"/>
              <a:t>14.05.2013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180771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24AC16-B9DA-49FD-BDD2-9AF41E3DF0E4}" type="datetimeFigureOut">
              <a:rPr lang="ru-RU" smtClean="0"/>
              <a:t>14.05.2013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2741464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24AC16-B9DA-49FD-BDD2-9AF41E3DF0E4}" type="datetimeFigureOut">
              <a:rPr lang="ru-RU" smtClean="0"/>
              <a:t>14.05.2013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9A120C-2D2D-4516-A7FA-680185C9E5EC}" type="slidenum">
              <a:rPr lang="ru-RU" smtClean="0"/>
              <a:t>‹#›</a:t>
            </a:fld>
            <a:endParaRPr lang="ru-RU"/>
          </a:p>
        </p:txBody>
      </p:sp>
    </p:spTree>
    <p:extLst>
      <p:ext uri="{BB962C8B-B14F-4D97-AF65-F5344CB8AC3E}">
        <p14:creationId xmlns:p14="http://schemas.microsoft.com/office/powerpoint/2010/main" val="1599462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4AC16-B9DA-49FD-BDD2-9AF41E3DF0E4}" type="datetimeFigureOut">
              <a:rPr lang="ru-RU" smtClean="0"/>
              <a:t>14.05.2013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A120C-2D2D-4516-A7FA-680185C9E5EC}" type="slidenum">
              <a:rPr lang="ru-RU" smtClean="0"/>
              <a:t>‹#›</a:t>
            </a:fld>
            <a:endParaRPr lang="ru-RU"/>
          </a:p>
        </p:txBody>
      </p:sp>
    </p:spTree>
    <p:extLst>
      <p:ext uri="{BB962C8B-B14F-4D97-AF65-F5344CB8AC3E}">
        <p14:creationId xmlns:p14="http://schemas.microsoft.com/office/powerpoint/2010/main" val="72349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лаушевская.DIVMMC\Desktop\логотип.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2991" y="-17767"/>
            <a:ext cx="665311" cy="778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9739" y="4365104"/>
            <a:ext cx="8784976" cy="1754326"/>
          </a:xfrm>
          <a:prstGeom prst="rect">
            <a:avLst/>
          </a:prstGeom>
          <a:noFill/>
        </p:spPr>
        <p:txBody>
          <a:bodyPr wrap="square" lIns="91440" tIns="45720" rIns="91440" bIns="45720">
            <a:spAutoFit/>
          </a:bodyPr>
          <a:lstStyle/>
          <a:p>
            <a:pPr algn="ctr"/>
            <a:r>
              <a:rPr lang="en-US" sz="5400" b="1" dirty="0">
                <a:ln w="1905"/>
                <a:solidFill>
                  <a:srgbClr val="C00000"/>
                </a:solidFill>
                <a:effectLst>
                  <a:innerShdw blurRad="69850" dist="43180" dir="5400000">
                    <a:srgbClr val="000000">
                      <a:alpha val="65000"/>
                    </a:srgbClr>
                  </a:innerShdw>
                </a:effectLst>
                <a:latin typeface="Book Antiqua" pitchFamily="18" charset="0"/>
              </a:rPr>
              <a:t>II </a:t>
            </a:r>
            <a:r>
              <a:rPr lang="ru-RU" sz="5400" b="1" dirty="0">
                <a:ln w="1905"/>
                <a:solidFill>
                  <a:srgbClr val="C00000"/>
                </a:solidFill>
                <a:effectLst>
                  <a:innerShdw blurRad="69850" dist="43180" dir="5400000">
                    <a:srgbClr val="000000">
                      <a:alpha val="65000"/>
                    </a:srgbClr>
                  </a:innerShdw>
                </a:effectLst>
                <a:latin typeface="Book Antiqua" pitchFamily="18" charset="0"/>
              </a:rPr>
              <a:t>городской Родительский форум</a:t>
            </a:r>
            <a:endParaRPr lang="ru-RU" sz="5400" b="1" cap="none" spc="0" dirty="0">
              <a:ln w="1905"/>
              <a:solidFill>
                <a:srgbClr val="C00000"/>
              </a:solidFill>
              <a:effectLst>
                <a:innerShdw blurRad="69850" dist="43180" dir="5400000">
                  <a:srgbClr val="000000">
                    <a:alpha val="65000"/>
                  </a:srgbClr>
                </a:innerShdw>
              </a:effectLst>
              <a:latin typeface="Book Antiqua" pitchFamily="18" charset="0"/>
            </a:endParaRPr>
          </a:p>
        </p:txBody>
      </p:sp>
      <p:pic>
        <p:nvPicPr>
          <p:cNvPr id="5" name="Picture 2" descr="http://charla.ru/uploads/images/5/f/a/2/8989/746f788a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107554"/>
            <a:ext cx="4762500" cy="325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270381" y="134641"/>
            <a:ext cx="4583692" cy="584775"/>
          </a:xfrm>
          <a:prstGeom prst="rect">
            <a:avLst/>
          </a:prstGeom>
          <a:noFill/>
        </p:spPr>
        <p:txBody>
          <a:bodyPr wrap="none" lIns="91440" tIns="45720" rIns="91440" bIns="45720">
            <a:spAutoFit/>
          </a:bodyPr>
          <a:lstStyle/>
          <a:p>
            <a:pPr algn="ctr"/>
            <a:r>
              <a:rPr lang="ru-RU"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«Навстречу друг к другу»</a:t>
            </a:r>
            <a:endParaRPr lang="ru-RU"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546862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0" y="-17768"/>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980728"/>
            <a:ext cx="9144000" cy="4955203"/>
          </a:xfrm>
          <a:prstGeom prst="rect">
            <a:avLst/>
          </a:prstGeom>
        </p:spPr>
        <p:txBody>
          <a:bodyPr wrap="square">
            <a:spAutoFit/>
          </a:bodyPr>
          <a:lstStyle/>
          <a:p>
            <a:pPr algn="ctr"/>
            <a:r>
              <a:rPr lang="ru-RU" sz="2800" b="1" dirty="0" smtClean="0"/>
              <a:t>Начальное </a:t>
            </a:r>
            <a:r>
              <a:rPr lang="ru-RU" sz="2800" b="1" dirty="0"/>
              <a:t>общее образование </a:t>
            </a:r>
            <a:endParaRPr lang="ru-RU" sz="2800" b="1" dirty="0" smtClean="0"/>
          </a:p>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выделено в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качестве уровня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образования</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lnSpc>
                <a:spcPct val="150000"/>
              </a:lnSpc>
            </a:pPr>
            <a:r>
              <a:rPr lang="ru-RU" sz="2200" b="1" dirty="0">
                <a:solidFill>
                  <a:schemeClr val="accent2">
                    <a:lumMod val="50000"/>
                  </a:schemeClr>
                </a:solidFill>
              </a:rPr>
              <a:t>За  органами государственной власти субъекта Российской Федерации закреплено полномочие по финансовому обеспечению общего образования в частных общеобразовательных организациях:</a:t>
            </a:r>
          </a:p>
          <a:p>
            <a:pPr lvl="0" algn="ctr">
              <a:lnSpc>
                <a:spcPct val="150000"/>
              </a:lnSpc>
            </a:pPr>
            <a:r>
              <a:rPr lang="ru-RU" sz="2200" i="1" dirty="0"/>
              <a:t>получение начального общего, основного общего, среднего общего образования </a:t>
            </a:r>
            <a:r>
              <a:rPr lang="ru-RU" sz="2200" b="1" i="1" dirty="0"/>
              <a:t>в частных общеобразовательных организациях</a:t>
            </a:r>
            <a:r>
              <a:rPr lang="ru-RU" sz="2200" i="1" dirty="0"/>
              <a:t>, осуществляющих образовательную деятельность </a:t>
            </a:r>
            <a:r>
              <a:rPr lang="ru-RU" sz="2200" i="1" dirty="0" smtClean="0"/>
              <a:t>предоставление субсидий </a:t>
            </a:r>
            <a:r>
              <a:rPr lang="ru-RU" sz="2200" i="1" dirty="0"/>
              <a:t>на возмещение затрат, включая расходы на оплату труда, приобретение учебников и учебных пособий, средств </a:t>
            </a:r>
            <a:r>
              <a:rPr lang="ru-RU" sz="2200" i="1" dirty="0" smtClean="0"/>
              <a:t>обучения</a:t>
            </a:r>
            <a:endParaRPr lang="ru-RU" sz="2200" i="1" dirty="0"/>
          </a:p>
        </p:txBody>
      </p:sp>
      <p:sp>
        <p:nvSpPr>
          <p:cNvPr id="7" name="Прямоугольник 6"/>
          <p:cNvSpPr/>
          <p:nvPr/>
        </p:nvSpPr>
        <p:spPr>
          <a:xfrm>
            <a:off x="2123728" y="298445"/>
            <a:ext cx="6884168" cy="523220"/>
          </a:xfrm>
          <a:prstGeom prst="rect">
            <a:avLst/>
          </a:prstGeom>
        </p:spPr>
        <p:txBody>
          <a:bodyPr wrap="square">
            <a:spAutoFit/>
          </a:bodyPr>
          <a:lstStyle/>
          <a:p>
            <a:pPr algn="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Изменения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системе общего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образования </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Прямая соединительная линия 7"/>
          <p:cNvCxnSpPr/>
          <p:nvPr/>
        </p:nvCxnSpPr>
        <p:spPr>
          <a:xfrm>
            <a:off x="179512" y="1844824"/>
            <a:ext cx="8828384" cy="0"/>
          </a:xfrm>
          <a:prstGeom prst="line">
            <a:avLst/>
          </a:prstGeom>
          <a:ln>
            <a:headEnd type="diamond" w="med" len="med"/>
            <a:tailEnd type="diamond"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05513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39752" y="160159"/>
            <a:ext cx="6572633" cy="707886"/>
          </a:xfrm>
          <a:prstGeom prst="rect">
            <a:avLst/>
          </a:prstGeom>
          <a:noFill/>
        </p:spPr>
        <p:txBody>
          <a:bodyPr wrap="none" lIns="91440" tIns="45720" rIns="91440" bIns="45720">
            <a:spAutoFit/>
          </a:bodyPr>
          <a:lstStyle/>
          <a:p>
            <a:pPr algn="ct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Инклюзивное образование -</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08315" y="892453"/>
            <a:ext cx="8928992" cy="5201424"/>
          </a:xfrm>
          <a:prstGeom prst="rect">
            <a:avLst/>
          </a:prstGeom>
        </p:spPr>
        <p:txBody>
          <a:bodyPr wrap="square">
            <a:spAutoFit/>
          </a:bodyPr>
          <a:lstStyle/>
          <a:p>
            <a:pPr algn="r"/>
            <a:r>
              <a:rPr lang="ru-RU" sz="2400" dirty="0" smtClean="0"/>
              <a:t>обеспечение </a:t>
            </a:r>
            <a:r>
              <a:rPr lang="ru-RU" sz="2400" dirty="0"/>
              <a:t>равного доступа к образованию </a:t>
            </a:r>
            <a:endParaRPr lang="ru-RU" sz="2400" dirty="0" smtClean="0"/>
          </a:p>
          <a:p>
            <a:pPr algn="r"/>
            <a:r>
              <a:rPr lang="ru-RU" sz="2400" dirty="0" smtClean="0"/>
              <a:t>для </a:t>
            </a:r>
            <a:r>
              <a:rPr lang="ru-RU" sz="2400" dirty="0"/>
              <a:t>всех обучающихся с учетом разнообразия </a:t>
            </a:r>
            <a:endParaRPr lang="ru-RU" sz="2400" dirty="0" smtClean="0"/>
          </a:p>
          <a:p>
            <a:pPr algn="r"/>
            <a:r>
              <a:rPr lang="ru-RU" sz="2400" dirty="0" smtClean="0"/>
              <a:t>особых </a:t>
            </a:r>
            <a:r>
              <a:rPr lang="ru-RU" sz="2400" dirty="0"/>
              <a:t>образовательных потребностей </a:t>
            </a:r>
            <a:endParaRPr lang="ru-RU" sz="2400" dirty="0" smtClean="0"/>
          </a:p>
          <a:p>
            <a:pPr algn="r"/>
            <a:r>
              <a:rPr lang="ru-RU" sz="2400" dirty="0" smtClean="0"/>
              <a:t>и </a:t>
            </a:r>
            <a:r>
              <a:rPr lang="ru-RU" sz="2400" dirty="0"/>
              <a:t>индивидуальных </a:t>
            </a:r>
            <a:r>
              <a:rPr lang="ru-RU" sz="2400" dirty="0" smtClean="0"/>
              <a:t>возможностей</a:t>
            </a:r>
            <a:endParaRPr lang="ru-RU" sz="2400" dirty="0"/>
          </a:p>
          <a:p>
            <a:endParaRPr lang="ru-RU" sz="2000" dirty="0"/>
          </a:p>
          <a:p>
            <a:pPr algn="ctr"/>
            <a:r>
              <a:rPr lang="ru-RU" sz="2400" i="1" dirty="0" smtClean="0"/>
              <a:t>ФЗ закреплено </a:t>
            </a:r>
            <a:r>
              <a:rPr lang="ru-RU" sz="2400" i="1" dirty="0"/>
              <a:t>право детей с ограниченными возможностями здоровья на предоставление условий для обучения с учетом их особенностей в организациях, осуществляющих обучение,  то есть закреплена возможность совместного обучения детей с ограниченными возможностями здоровья и детей, не имеющих ограничений здоровья: по индивидуальным учебным планам и сетевая форма обучения,  предоставляющая  возможность    ребенку-инвалиду обучаться в одной образовательной организации, а коррекционную помощь получать в </a:t>
            </a:r>
            <a:r>
              <a:rPr lang="ru-RU" sz="2400" i="1" dirty="0" smtClean="0"/>
              <a:t>другой</a:t>
            </a:r>
            <a:endParaRPr lang="ru-RU" sz="2400" i="1" dirty="0">
              <a:effectLst/>
            </a:endParaRPr>
          </a:p>
        </p:txBody>
      </p:sp>
      <p:cxnSp>
        <p:nvCxnSpPr>
          <p:cNvPr id="8" name="Прямая соединительная линия 7"/>
          <p:cNvCxnSpPr/>
          <p:nvPr/>
        </p:nvCxnSpPr>
        <p:spPr>
          <a:xfrm>
            <a:off x="208923" y="2564904"/>
            <a:ext cx="8828384" cy="0"/>
          </a:xfrm>
          <a:prstGeom prst="line">
            <a:avLst/>
          </a:prstGeom>
          <a:ln>
            <a:headEnd type="diamond" w="med" len="med"/>
            <a:tailEnd type="diamond" w="med" len="med"/>
          </a:ln>
        </p:spPr>
        <p:style>
          <a:lnRef idx="2">
            <a:schemeClr val="accent2"/>
          </a:lnRef>
          <a:fillRef idx="0">
            <a:schemeClr val="accent2"/>
          </a:fillRef>
          <a:effectRef idx="1">
            <a:schemeClr val="accent2"/>
          </a:effectRef>
          <a:fontRef idx="minor">
            <a:schemeClr val="tx1"/>
          </a:fontRef>
        </p:style>
      </p:cxnSp>
      <p:pic>
        <p:nvPicPr>
          <p:cNvPr id="2050" name="Picture 2" descr="https://encrypted-tbn0.gstatic.com/images?q=tbn:ANd9GcTmMZ-NAfx1TjBQ_QBevsXWeJrvcfr0jqi44D_1fzn4oK6w6hs8y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1029575"/>
            <a:ext cx="1440160" cy="142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30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p:cNvSpPr>
          <p:nvPr>
            <p:ph type="title"/>
          </p:nvPr>
        </p:nvSpPr>
        <p:spPr>
          <a:xfrm>
            <a:off x="468313" y="188913"/>
            <a:ext cx="8301037" cy="503237"/>
          </a:xfrm>
        </p:spPr>
        <p:txBody>
          <a:bodyPr>
            <a:noAutofit/>
          </a:bodyPr>
          <a:lstStyle/>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b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ПЕДАГОГИЧЕСКИЕ РАБОТНИКИ</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340" name="AutoShape 6"/>
          <p:cNvSpPr>
            <a:spLocks noGrp="1" noChangeArrowheads="1"/>
          </p:cNvSpPr>
          <p:nvPr>
            <p:ph type="body" idx="1"/>
          </p:nvPr>
        </p:nvSpPr>
        <p:spPr>
          <a:xfrm rot="10800000" flipV="1">
            <a:off x="2700338" y="1052983"/>
            <a:ext cx="6275387" cy="5032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buClr>
                <a:schemeClr val="hlink"/>
              </a:buClr>
              <a:buSzPct val="65000"/>
              <a:buFont typeface="Wingdings" pitchFamily="2" charset="2"/>
              <a:buNone/>
            </a:pPr>
            <a:r>
              <a:rPr lang="ru-RU" sz="1800" b="1" smtClean="0">
                <a:latin typeface="+mj-lt"/>
              </a:rPr>
              <a:t>Сокращенная продолжительность рабочего времени </a:t>
            </a:r>
          </a:p>
          <a:p>
            <a:pPr algn="ctr" eaLnBrk="1" hangingPunct="1">
              <a:spcBef>
                <a:spcPct val="0"/>
              </a:spcBef>
              <a:buFontTx/>
              <a:buNone/>
            </a:pPr>
            <a:endParaRPr lang="ru-RU" sz="1800" b="1" smtClean="0">
              <a:solidFill>
                <a:srgbClr val="000000"/>
              </a:solidFill>
              <a:latin typeface="+mj-lt"/>
            </a:endParaRPr>
          </a:p>
        </p:txBody>
      </p:sp>
      <p:sp>
        <p:nvSpPr>
          <p:cNvPr id="14341" name="AutoShape 6"/>
          <p:cNvSpPr>
            <a:spLocks noChangeArrowheads="1"/>
          </p:cNvSpPr>
          <p:nvPr/>
        </p:nvSpPr>
        <p:spPr bwMode="auto">
          <a:xfrm rot="10800000" flipV="1">
            <a:off x="2700338" y="1773708"/>
            <a:ext cx="6264275" cy="57626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ru-RU" b="1">
                <a:solidFill>
                  <a:srgbClr val="000000"/>
                </a:solidFill>
                <a:latin typeface="+mj-lt"/>
              </a:rPr>
              <a:t>Ежегодный основной удлиненный оплачиваемый отпуск</a:t>
            </a:r>
          </a:p>
        </p:txBody>
      </p:sp>
      <p:sp>
        <p:nvSpPr>
          <p:cNvPr id="14342" name="AutoShape 6"/>
          <p:cNvSpPr>
            <a:spLocks noChangeArrowheads="1"/>
          </p:cNvSpPr>
          <p:nvPr/>
        </p:nvSpPr>
        <p:spPr bwMode="auto">
          <a:xfrm rot="10800000" flipV="1">
            <a:off x="2700338" y="2565870"/>
            <a:ext cx="6264275" cy="792163"/>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ru-RU" b="1">
                <a:solidFill>
                  <a:srgbClr val="000000"/>
                </a:solidFill>
                <a:latin typeface="+mj-lt"/>
              </a:rPr>
              <a:t>Длительный отпуск сроком до 1 года не реже чем через каждые 10 лет непрерывной педагогической работы</a:t>
            </a:r>
          </a:p>
        </p:txBody>
      </p:sp>
      <p:sp>
        <p:nvSpPr>
          <p:cNvPr id="14343" name="AutoShape 6"/>
          <p:cNvSpPr>
            <a:spLocks noChangeArrowheads="1"/>
          </p:cNvSpPr>
          <p:nvPr/>
        </p:nvSpPr>
        <p:spPr bwMode="auto">
          <a:xfrm rot="10800000" flipV="1">
            <a:off x="2700338" y="3573933"/>
            <a:ext cx="6264275" cy="64928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ru-RU" b="1">
                <a:solidFill>
                  <a:srgbClr val="000000"/>
                </a:solidFill>
                <a:latin typeface="+mj-lt"/>
              </a:rPr>
              <a:t>Досрочное назначение трудовой пенсии по старости</a:t>
            </a:r>
          </a:p>
        </p:txBody>
      </p:sp>
      <p:sp>
        <p:nvSpPr>
          <p:cNvPr id="14344" name="AutoShape 6"/>
          <p:cNvSpPr>
            <a:spLocks noChangeArrowheads="1"/>
          </p:cNvSpPr>
          <p:nvPr/>
        </p:nvSpPr>
        <p:spPr bwMode="auto">
          <a:xfrm rot="10800000" flipV="1">
            <a:off x="2700338" y="4437533"/>
            <a:ext cx="6264275" cy="165576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ru-RU" b="1">
                <a:solidFill>
                  <a:srgbClr val="000000"/>
                </a:solidFill>
                <a:latin typeface="+mj-lt"/>
              </a:rPr>
              <a:t>Предоставление педагогическим работникам, состоящим на учете в качестве нуждающихся в жилых помещениях, вне очереди жилых помещений по договорам социального найма, предоставление жилых помещений специализированного жилищного фонда</a:t>
            </a:r>
          </a:p>
        </p:txBody>
      </p:sp>
      <p:sp>
        <p:nvSpPr>
          <p:cNvPr id="14345" name="AutoShape 6"/>
          <p:cNvSpPr>
            <a:spLocks noChangeArrowheads="1"/>
          </p:cNvSpPr>
          <p:nvPr/>
        </p:nvSpPr>
        <p:spPr bwMode="auto">
          <a:xfrm rot="10800000" flipV="1">
            <a:off x="179388" y="2708275"/>
            <a:ext cx="1836737" cy="10795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342900" indent="-342900" algn="ctr" eaLnBrk="0" hangingPunct="0">
              <a:spcBef>
                <a:spcPct val="20000"/>
              </a:spcBef>
              <a:buFont typeface="Arial" pitchFamily="34" charset="0"/>
              <a:buNone/>
            </a:pPr>
            <a:r>
              <a:rPr lang="ru-RU" sz="1600" b="1" dirty="0">
                <a:solidFill>
                  <a:schemeClr val="bg1"/>
                </a:solidFill>
                <a:latin typeface="+mj-lt"/>
              </a:rPr>
              <a:t>Сохранение</a:t>
            </a:r>
          </a:p>
          <a:p>
            <a:pPr marL="342900" indent="-342900" algn="ctr" eaLnBrk="0" hangingPunct="0">
              <a:spcBef>
                <a:spcPct val="20000"/>
              </a:spcBef>
              <a:buFont typeface="Arial" pitchFamily="34" charset="0"/>
              <a:buNone/>
            </a:pPr>
            <a:r>
              <a:rPr lang="ru-RU" sz="1600" b="1" dirty="0">
                <a:solidFill>
                  <a:schemeClr val="bg1"/>
                </a:solidFill>
                <a:latin typeface="+mj-lt"/>
              </a:rPr>
              <a:t>академических</a:t>
            </a:r>
          </a:p>
          <a:p>
            <a:pPr marL="342900" indent="-342900" algn="ctr" eaLnBrk="0" hangingPunct="0">
              <a:spcBef>
                <a:spcPct val="20000"/>
              </a:spcBef>
              <a:buFont typeface="Arial" pitchFamily="34" charset="0"/>
              <a:buNone/>
            </a:pPr>
            <a:r>
              <a:rPr lang="ru-RU" sz="1600" b="1" dirty="0">
                <a:solidFill>
                  <a:schemeClr val="bg1"/>
                </a:solidFill>
                <a:latin typeface="+mj-lt"/>
              </a:rPr>
              <a:t>прав и свобод</a:t>
            </a:r>
          </a:p>
        </p:txBody>
      </p:sp>
      <p:sp>
        <p:nvSpPr>
          <p:cNvPr id="14346" name="AutoShape 12"/>
          <p:cNvSpPr>
            <a:spLocks noChangeArrowheads="1"/>
          </p:cNvSpPr>
          <p:nvPr/>
        </p:nvSpPr>
        <p:spPr bwMode="auto">
          <a:xfrm>
            <a:off x="2124075" y="2924175"/>
            <a:ext cx="431800" cy="647700"/>
          </a:xfrm>
          <a:prstGeom prst="rightArrow">
            <a:avLst>
              <a:gd name="adj1" fmla="val 32889"/>
              <a:gd name="adj2" fmla="val 7755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ru-RU">
              <a:latin typeface="Tahoma" pitchFamily="34" charset="0"/>
            </a:endParaRPr>
          </a:p>
        </p:txBody>
      </p:sp>
      <p:sp>
        <p:nvSpPr>
          <p:cNvPr id="14347" name="AutoShape 12"/>
          <p:cNvSpPr>
            <a:spLocks noChangeArrowheads="1"/>
          </p:cNvSpPr>
          <p:nvPr/>
        </p:nvSpPr>
        <p:spPr bwMode="auto">
          <a:xfrm rot="-3351647">
            <a:off x="1442244" y="1375569"/>
            <a:ext cx="1079500" cy="1011238"/>
          </a:xfrm>
          <a:prstGeom prst="rightArrow">
            <a:avLst>
              <a:gd name="adj1" fmla="val 32889"/>
              <a:gd name="adj2" fmla="val 8279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endParaRPr lang="ru-RU">
              <a:latin typeface="Tahoma" pitchFamily="34" charset="0"/>
            </a:endParaRPr>
          </a:p>
        </p:txBody>
      </p:sp>
      <p:sp>
        <p:nvSpPr>
          <p:cNvPr id="14348" name="AutoShape 12"/>
          <p:cNvSpPr>
            <a:spLocks noChangeArrowheads="1"/>
          </p:cNvSpPr>
          <p:nvPr/>
        </p:nvSpPr>
        <p:spPr bwMode="auto">
          <a:xfrm rot="2818415">
            <a:off x="1536700" y="4087813"/>
            <a:ext cx="1081087" cy="915988"/>
          </a:xfrm>
          <a:prstGeom prst="rightArrow">
            <a:avLst>
              <a:gd name="adj1" fmla="val 32889"/>
              <a:gd name="adj2" fmla="val 9153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10800000" vert="eaVert" wrap="none" anchor="ctr"/>
          <a:lstStyle/>
          <a:p>
            <a:endParaRPr lang="ru-RU">
              <a:latin typeface="Tahoma" pitchFamily="34" charset="0"/>
            </a:endParaRPr>
          </a:p>
        </p:txBody>
      </p:sp>
      <p:pic>
        <p:nvPicPr>
          <p:cNvPr id="3074" name="Picture 2" descr="http://do.gendocs.ru/pars_docs/tw_refs/261/260493/260493_html_m1b37d750.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0536" b="59455"/>
          <a:stretch/>
        </p:blipFill>
        <p:spPr bwMode="auto">
          <a:xfrm>
            <a:off x="0" y="873076"/>
            <a:ext cx="1373599" cy="175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7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p:cNvSpPr>
          <p:nvPr>
            <p:ph type="title"/>
          </p:nvPr>
        </p:nvSpPr>
        <p:spPr>
          <a:xfrm>
            <a:off x="1619672" y="188913"/>
            <a:ext cx="7149678" cy="490537"/>
          </a:xfrm>
        </p:spPr>
        <p:txBody>
          <a:bodyPr>
            <a:normAutofit fontScale="90000"/>
          </a:bodyPr>
          <a:lstStyle/>
          <a:p>
            <a:pPr algn="r"/>
            <a:r>
              <a:rPr lang="ru-RU" sz="2800" b="1" dirty="0" smtClean="0">
                <a:solidFill>
                  <a:srgbClr val="161616"/>
                </a:solidFill>
                <a:latin typeface="Times New Roman" pitchFamily="18" charset="0"/>
              </a:rPr>
              <a:t/>
            </a:r>
            <a:br>
              <a:rPr lang="ru-RU" sz="2800" b="1" dirty="0" smtClean="0">
                <a:solidFill>
                  <a:srgbClr val="161616"/>
                </a:solidFill>
                <a:latin typeface="Times New Roman" pitchFamily="18" charset="0"/>
              </a:rPr>
            </a:br>
            <a: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Правовой статус педагогических работников</a:t>
            </a:r>
            <a:r>
              <a:rPr lang="ru-RU" sz="2800" b="1" dirty="0" smtClean="0">
                <a:solidFill>
                  <a:srgbClr val="6666FF"/>
                </a:solidFill>
                <a:latin typeface="Times New Roman" pitchFamily="18" charset="0"/>
              </a:rPr>
              <a:t/>
            </a:r>
            <a:br>
              <a:rPr lang="ru-RU" sz="2800" b="1" dirty="0" smtClean="0">
                <a:solidFill>
                  <a:srgbClr val="6666FF"/>
                </a:solidFill>
                <a:latin typeface="Times New Roman" pitchFamily="18" charset="0"/>
              </a:rPr>
            </a:br>
            <a:endParaRPr lang="ru-RU" sz="2800" b="1" dirty="0" smtClean="0">
              <a:solidFill>
                <a:srgbClr val="6666FF"/>
              </a:solidFill>
              <a:latin typeface="Times New Roman" pitchFamily="18" charset="0"/>
            </a:endParaRPr>
          </a:p>
        </p:txBody>
      </p:sp>
      <p:sp>
        <p:nvSpPr>
          <p:cNvPr id="13316" name="AutoShape 6"/>
          <p:cNvSpPr>
            <a:spLocks noGrp="1" noChangeArrowheads="1"/>
          </p:cNvSpPr>
          <p:nvPr>
            <p:ph type="body" idx="1"/>
          </p:nvPr>
        </p:nvSpPr>
        <p:spPr>
          <a:xfrm rot="10800000" flipV="1">
            <a:off x="3348038" y="2708275"/>
            <a:ext cx="1873250" cy="936625"/>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a:lstStyle/>
          <a:p>
            <a:pPr algn="ctr" eaLnBrk="1" hangingPunct="1">
              <a:lnSpc>
                <a:spcPct val="80000"/>
              </a:lnSpc>
              <a:spcBef>
                <a:spcPct val="0"/>
              </a:spcBef>
              <a:buFontTx/>
              <a:buNone/>
            </a:pPr>
            <a:endParaRPr lang="ru-RU" sz="1200" b="1" dirty="0" smtClean="0">
              <a:solidFill>
                <a:schemeClr val="bg1"/>
              </a:solidFill>
              <a:effectLst>
                <a:outerShdw blurRad="38100" dist="38100" dir="2700000" algn="tl">
                  <a:srgbClr val="000000">
                    <a:alpha val="43137"/>
                  </a:srgbClr>
                </a:outerShdw>
              </a:effectLst>
              <a:latin typeface="Garamond" pitchFamily="18" charset="0"/>
            </a:endParaRPr>
          </a:p>
          <a:p>
            <a:pPr algn="ctr" eaLnBrk="1" hangingPunct="1">
              <a:lnSpc>
                <a:spcPct val="80000"/>
              </a:lnSpc>
              <a:spcBef>
                <a:spcPct val="0"/>
              </a:spcBef>
              <a:buFontTx/>
              <a:buNone/>
            </a:pPr>
            <a:r>
              <a:rPr lang="ru-RU" sz="1800" b="1" dirty="0" smtClean="0">
                <a:solidFill>
                  <a:schemeClr val="bg1"/>
                </a:solidFill>
                <a:effectLst>
                  <a:outerShdw blurRad="38100" dist="38100" dir="2700000" algn="tl">
                    <a:srgbClr val="000000">
                      <a:alpha val="43137"/>
                    </a:srgbClr>
                  </a:outerShdw>
                </a:effectLst>
                <a:latin typeface="Garamond" pitchFamily="18" charset="0"/>
              </a:rPr>
              <a:t>ПРАВОВОЙ</a:t>
            </a:r>
          </a:p>
          <a:p>
            <a:pPr algn="ctr" eaLnBrk="1" hangingPunct="1">
              <a:lnSpc>
                <a:spcPct val="80000"/>
              </a:lnSpc>
              <a:spcBef>
                <a:spcPct val="0"/>
              </a:spcBef>
              <a:buFontTx/>
              <a:buNone/>
            </a:pPr>
            <a:r>
              <a:rPr lang="ru-RU" sz="1800" b="1" dirty="0" smtClean="0">
                <a:solidFill>
                  <a:schemeClr val="bg1"/>
                </a:solidFill>
                <a:effectLst>
                  <a:outerShdw blurRad="38100" dist="38100" dir="2700000" algn="tl">
                    <a:srgbClr val="000000">
                      <a:alpha val="43137"/>
                    </a:srgbClr>
                  </a:outerShdw>
                </a:effectLst>
                <a:latin typeface="Garamond" pitchFamily="18" charset="0"/>
              </a:rPr>
              <a:t>СТАТУС</a:t>
            </a:r>
          </a:p>
        </p:txBody>
      </p:sp>
      <p:sp>
        <p:nvSpPr>
          <p:cNvPr id="13317" name="AutoShape 5"/>
          <p:cNvSpPr>
            <a:spLocks noChangeArrowheads="1"/>
          </p:cNvSpPr>
          <p:nvPr/>
        </p:nvSpPr>
        <p:spPr bwMode="auto">
          <a:xfrm>
            <a:off x="6444209" y="2781300"/>
            <a:ext cx="2428330" cy="1197084"/>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ru-RU" sz="2000" b="1">
                <a:solidFill>
                  <a:schemeClr val="bg1"/>
                </a:solidFill>
                <a:latin typeface="Garamond" pitchFamily="18" charset="0"/>
              </a:rPr>
              <a:t>Академические </a:t>
            </a:r>
          </a:p>
          <a:p>
            <a:pPr algn="ctr"/>
            <a:r>
              <a:rPr lang="ru-RU" sz="2000" b="1">
                <a:solidFill>
                  <a:schemeClr val="bg1"/>
                </a:solidFill>
                <a:latin typeface="Garamond" pitchFamily="18" charset="0"/>
              </a:rPr>
              <a:t>права и свободы</a:t>
            </a:r>
          </a:p>
        </p:txBody>
      </p:sp>
      <p:sp>
        <p:nvSpPr>
          <p:cNvPr id="13318" name="AutoShape 5"/>
          <p:cNvSpPr>
            <a:spLocks noChangeArrowheads="1"/>
          </p:cNvSpPr>
          <p:nvPr/>
        </p:nvSpPr>
        <p:spPr bwMode="auto">
          <a:xfrm>
            <a:off x="6084168" y="4439628"/>
            <a:ext cx="2305050" cy="133835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ru-RU" sz="2000" b="1" dirty="0">
                <a:solidFill>
                  <a:schemeClr val="bg1"/>
                </a:solidFill>
                <a:latin typeface="Garamond" pitchFamily="18" charset="0"/>
              </a:rPr>
              <a:t>Социальные</a:t>
            </a:r>
          </a:p>
          <a:p>
            <a:pPr algn="ctr"/>
            <a:r>
              <a:rPr lang="ru-RU" sz="2000" b="1" dirty="0">
                <a:solidFill>
                  <a:schemeClr val="bg1"/>
                </a:solidFill>
                <a:latin typeface="Garamond" pitchFamily="18" charset="0"/>
              </a:rPr>
              <a:t>гарантии и </a:t>
            </a:r>
          </a:p>
          <a:p>
            <a:pPr algn="ctr"/>
            <a:r>
              <a:rPr lang="ru-RU" sz="2000" b="1" dirty="0">
                <a:solidFill>
                  <a:schemeClr val="bg1"/>
                </a:solidFill>
                <a:latin typeface="Garamond" pitchFamily="18" charset="0"/>
              </a:rPr>
              <a:t>компенсации</a:t>
            </a:r>
          </a:p>
        </p:txBody>
      </p:sp>
      <p:sp>
        <p:nvSpPr>
          <p:cNvPr id="13319" name="AutoShape 7"/>
          <p:cNvSpPr>
            <a:spLocks noChangeArrowheads="1"/>
          </p:cNvSpPr>
          <p:nvPr/>
        </p:nvSpPr>
        <p:spPr bwMode="auto">
          <a:xfrm>
            <a:off x="5148263" y="1125538"/>
            <a:ext cx="2441575" cy="14605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ru-RU" sz="1700" b="1" dirty="0">
                <a:solidFill>
                  <a:schemeClr val="bg1"/>
                </a:solidFill>
                <a:latin typeface="Garamond" pitchFamily="18" charset="0"/>
              </a:rPr>
              <a:t>Понятие и </a:t>
            </a:r>
          </a:p>
          <a:p>
            <a:pPr algn="ctr"/>
            <a:r>
              <a:rPr lang="ru-RU" sz="1700" b="1" dirty="0">
                <a:solidFill>
                  <a:schemeClr val="bg1"/>
                </a:solidFill>
                <a:latin typeface="Garamond" pitchFamily="18" charset="0"/>
              </a:rPr>
              <a:t>номенклатура</a:t>
            </a:r>
          </a:p>
          <a:p>
            <a:pPr algn="ctr"/>
            <a:r>
              <a:rPr lang="ru-RU" sz="1700" b="1" dirty="0">
                <a:solidFill>
                  <a:schemeClr val="bg1"/>
                </a:solidFill>
                <a:latin typeface="Garamond" pitchFamily="18" charset="0"/>
              </a:rPr>
              <a:t>должностей</a:t>
            </a:r>
          </a:p>
          <a:p>
            <a:pPr algn="ctr"/>
            <a:r>
              <a:rPr lang="ru-RU" sz="1700" b="1" dirty="0">
                <a:solidFill>
                  <a:schemeClr val="bg1"/>
                </a:solidFill>
                <a:latin typeface="Garamond" pitchFamily="18" charset="0"/>
              </a:rPr>
              <a:t>педагогических</a:t>
            </a:r>
          </a:p>
          <a:p>
            <a:pPr algn="ctr"/>
            <a:r>
              <a:rPr lang="ru-RU" sz="1700" b="1" dirty="0">
                <a:solidFill>
                  <a:schemeClr val="bg1"/>
                </a:solidFill>
                <a:latin typeface="Garamond" pitchFamily="18" charset="0"/>
              </a:rPr>
              <a:t>работников</a:t>
            </a:r>
          </a:p>
        </p:txBody>
      </p:sp>
      <p:sp>
        <p:nvSpPr>
          <p:cNvPr id="13320" name="AutoShape 5"/>
          <p:cNvSpPr>
            <a:spLocks noChangeArrowheads="1"/>
          </p:cNvSpPr>
          <p:nvPr/>
        </p:nvSpPr>
        <p:spPr bwMode="auto">
          <a:xfrm>
            <a:off x="183452" y="2781300"/>
            <a:ext cx="2357437" cy="11430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ru-RU" sz="2000" b="1">
                <a:solidFill>
                  <a:schemeClr val="bg1"/>
                </a:solidFill>
                <a:latin typeface="Garamond" pitchFamily="18" charset="0"/>
              </a:rPr>
              <a:t>Аттестация</a:t>
            </a:r>
          </a:p>
        </p:txBody>
      </p:sp>
      <p:sp>
        <p:nvSpPr>
          <p:cNvPr id="13321" name="AutoShape 7"/>
          <p:cNvSpPr>
            <a:spLocks noChangeArrowheads="1"/>
          </p:cNvSpPr>
          <p:nvPr/>
        </p:nvSpPr>
        <p:spPr bwMode="auto">
          <a:xfrm>
            <a:off x="3312797" y="4439628"/>
            <a:ext cx="2270125" cy="13716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ru-RU" sz="2000" b="1" dirty="0">
                <a:solidFill>
                  <a:schemeClr val="bg1"/>
                </a:solidFill>
                <a:latin typeface="Garamond" pitchFamily="18" charset="0"/>
              </a:rPr>
              <a:t>Обязанности и </a:t>
            </a:r>
          </a:p>
          <a:p>
            <a:pPr algn="ctr"/>
            <a:r>
              <a:rPr lang="ru-RU" sz="2000" b="1" dirty="0">
                <a:solidFill>
                  <a:schemeClr val="bg1"/>
                </a:solidFill>
                <a:latin typeface="Garamond" pitchFamily="18" charset="0"/>
              </a:rPr>
              <a:t>ответственность</a:t>
            </a:r>
          </a:p>
        </p:txBody>
      </p:sp>
      <p:sp>
        <p:nvSpPr>
          <p:cNvPr id="13322" name="AutoShape 7"/>
          <p:cNvSpPr>
            <a:spLocks noChangeArrowheads="1"/>
          </p:cNvSpPr>
          <p:nvPr/>
        </p:nvSpPr>
        <p:spPr bwMode="auto">
          <a:xfrm>
            <a:off x="1259632" y="1052512"/>
            <a:ext cx="2391618" cy="15335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ru-RU" sz="1700" b="1" dirty="0">
                <a:solidFill>
                  <a:schemeClr val="bg1"/>
                </a:solidFill>
                <a:latin typeface="Garamond" pitchFamily="18" charset="0"/>
              </a:rPr>
              <a:t>Повышение </a:t>
            </a:r>
          </a:p>
          <a:p>
            <a:pPr algn="ctr"/>
            <a:r>
              <a:rPr lang="ru-RU" sz="1700" b="1" dirty="0">
                <a:solidFill>
                  <a:schemeClr val="bg1"/>
                </a:solidFill>
                <a:latin typeface="Garamond" pitchFamily="18" charset="0"/>
              </a:rPr>
              <a:t>квалификации и</a:t>
            </a:r>
          </a:p>
          <a:p>
            <a:pPr algn="ctr"/>
            <a:r>
              <a:rPr lang="ru-RU" sz="1700" b="1" dirty="0">
                <a:solidFill>
                  <a:schemeClr val="bg1"/>
                </a:solidFill>
                <a:latin typeface="Garamond" pitchFamily="18" charset="0"/>
              </a:rPr>
              <a:t> профессиональная </a:t>
            </a:r>
          </a:p>
          <a:p>
            <a:pPr algn="ctr"/>
            <a:r>
              <a:rPr lang="ru-RU" sz="1700" b="1" dirty="0">
                <a:solidFill>
                  <a:schemeClr val="bg1"/>
                </a:solidFill>
                <a:latin typeface="Garamond" pitchFamily="18" charset="0"/>
              </a:rPr>
              <a:t>переподготовка</a:t>
            </a:r>
          </a:p>
        </p:txBody>
      </p:sp>
      <p:sp>
        <p:nvSpPr>
          <p:cNvPr id="13323" name="AutoShape 7"/>
          <p:cNvSpPr>
            <a:spLocks noChangeArrowheads="1"/>
          </p:cNvSpPr>
          <p:nvPr/>
        </p:nvSpPr>
        <p:spPr bwMode="auto">
          <a:xfrm>
            <a:off x="683568" y="4439628"/>
            <a:ext cx="2341116" cy="1338351"/>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ru-RU" sz="2000" b="1">
                <a:solidFill>
                  <a:schemeClr val="bg1"/>
                </a:solidFill>
                <a:latin typeface="Garamond" pitchFamily="18" charset="0"/>
              </a:rPr>
              <a:t>Трудовые </a:t>
            </a:r>
          </a:p>
          <a:p>
            <a:pPr algn="ctr"/>
            <a:r>
              <a:rPr lang="ru-RU" sz="2000" b="1">
                <a:solidFill>
                  <a:schemeClr val="bg1"/>
                </a:solidFill>
                <a:latin typeface="Garamond" pitchFamily="18" charset="0"/>
              </a:rPr>
              <a:t>права</a:t>
            </a:r>
          </a:p>
        </p:txBody>
      </p:sp>
      <p:cxnSp>
        <p:nvCxnSpPr>
          <p:cNvPr id="13324" name="Прямая со стрелкой 69"/>
          <p:cNvCxnSpPr>
            <a:cxnSpLocks noChangeShapeType="1"/>
          </p:cNvCxnSpPr>
          <p:nvPr/>
        </p:nvCxnSpPr>
        <p:spPr bwMode="auto">
          <a:xfrm>
            <a:off x="5219700" y="3213100"/>
            <a:ext cx="1224508" cy="33338"/>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3325" name="Прямая со стрелкой 69"/>
          <p:cNvCxnSpPr>
            <a:cxnSpLocks noChangeShapeType="1"/>
          </p:cNvCxnSpPr>
          <p:nvPr/>
        </p:nvCxnSpPr>
        <p:spPr bwMode="auto">
          <a:xfrm flipH="1">
            <a:off x="2555875" y="3284538"/>
            <a:ext cx="792163" cy="0"/>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3326" name="Прямая со стрелкой 23"/>
          <p:cNvCxnSpPr>
            <a:cxnSpLocks noChangeShapeType="1"/>
          </p:cNvCxnSpPr>
          <p:nvPr/>
        </p:nvCxnSpPr>
        <p:spPr bwMode="auto">
          <a:xfrm flipV="1">
            <a:off x="4592132" y="2318543"/>
            <a:ext cx="436563" cy="361950"/>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3328" name="Прямая со стрелкой 23"/>
          <p:cNvCxnSpPr>
            <a:cxnSpLocks noChangeShapeType="1"/>
          </p:cNvCxnSpPr>
          <p:nvPr/>
        </p:nvCxnSpPr>
        <p:spPr bwMode="auto">
          <a:xfrm flipH="1" flipV="1">
            <a:off x="3653415" y="2318543"/>
            <a:ext cx="431800" cy="360363"/>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3329" name="Прямая со стрелкой 23"/>
          <p:cNvCxnSpPr>
            <a:cxnSpLocks noChangeShapeType="1"/>
          </p:cNvCxnSpPr>
          <p:nvPr/>
        </p:nvCxnSpPr>
        <p:spPr bwMode="auto">
          <a:xfrm flipH="1">
            <a:off x="2627784" y="3707030"/>
            <a:ext cx="754386" cy="542708"/>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3330" name="Прямая со стрелкой 23"/>
          <p:cNvCxnSpPr>
            <a:cxnSpLocks noChangeShapeType="1"/>
          </p:cNvCxnSpPr>
          <p:nvPr/>
        </p:nvCxnSpPr>
        <p:spPr bwMode="auto">
          <a:xfrm>
            <a:off x="5219700" y="3707030"/>
            <a:ext cx="1008484" cy="542708"/>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3331" name="Прямая со стрелкой 23"/>
          <p:cNvCxnSpPr>
            <a:cxnSpLocks noChangeShapeType="1"/>
          </p:cNvCxnSpPr>
          <p:nvPr/>
        </p:nvCxnSpPr>
        <p:spPr bwMode="auto">
          <a:xfrm>
            <a:off x="4342821" y="3702050"/>
            <a:ext cx="0" cy="663054"/>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65075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лаушевская.DIVMMC\Desktop\логотип.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424" y="25544"/>
            <a:ext cx="720080" cy="842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1124744"/>
            <a:ext cx="8712968" cy="4893647"/>
          </a:xfrm>
          <a:prstGeom prst="rect">
            <a:avLst/>
          </a:prstGeom>
        </p:spPr>
        <p:txBody>
          <a:bodyPr wrap="square">
            <a:spAutoFit/>
          </a:bodyPr>
          <a:lstStyle/>
          <a:p>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законе детально </a:t>
            </a: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прописаны </a:t>
            </a: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права </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 </a:t>
            </a: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гарантии для </a:t>
            </a: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обучающихся:</a:t>
            </a:r>
          </a:p>
          <a:p>
            <a:pPr marL="1520825" algn="ct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endParaRPr lang="ru-RU" sz="2800" b="1" dirty="0" smtClean="0">
              <a:solidFill>
                <a:schemeClr val="accent2">
                  <a:lumMod val="50000"/>
                </a:schemeClr>
              </a:solidFill>
            </a:endParaRPr>
          </a:p>
          <a:p>
            <a:pPr marL="285750" indent="-285750">
              <a:lnSpc>
                <a:spcPct val="150000"/>
              </a:lnSpc>
              <a:buFont typeface="Wingdings" pitchFamily="2" charset="2"/>
              <a:buChar char="ü"/>
            </a:pPr>
            <a:r>
              <a:rPr lang="ru-RU" sz="2600" b="1" dirty="0" smtClean="0">
                <a:solidFill>
                  <a:schemeClr val="accent2">
                    <a:lumMod val="50000"/>
                  </a:schemeClr>
                </a:solidFill>
              </a:rPr>
              <a:t>добросовестно </a:t>
            </a:r>
            <a:r>
              <a:rPr lang="ru-RU" sz="2600" b="1" dirty="0">
                <a:solidFill>
                  <a:schemeClr val="accent2">
                    <a:lumMod val="50000"/>
                  </a:schemeClr>
                </a:solidFill>
              </a:rPr>
              <a:t>осваивать образовательную </a:t>
            </a:r>
            <a:r>
              <a:rPr lang="ru-RU" sz="2600" b="1" dirty="0" smtClean="0">
                <a:solidFill>
                  <a:schemeClr val="accent2">
                    <a:lumMod val="50000"/>
                  </a:schemeClr>
                </a:solidFill>
              </a:rPr>
              <a:t>программу</a:t>
            </a:r>
          </a:p>
          <a:p>
            <a:pPr marL="285750" indent="-285750">
              <a:lnSpc>
                <a:spcPct val="150000"/>
              </a:lnSpc>
              <a:buFont typeface="Wingdings" pitchFamily="2" charset="2"/>
              <a:buChar char="ü"/>
            </a:pPr>
            <a:r>
              <a:rPr lang="ru-RU" sz="2600" b="1" dirty="0" smtClean="0">
                <a:solidFill>
                  <a:schemeClr val="accent2">
                    <a:lumMod val="50000"/>
                  </a:schemeClr>
                </a:solidFill>
              </a:rPr>
              <a:t>выполнять </a:t>
            </a:r>
            <a:r>
              <a:rPr lang="ru-RU" sz="2600" b="1" dirty="0">
                <a:solidFill>
                  <a:schemeClr val="accent2">
                    <a:lumMod val="50000"/>
                  </a:schemeClr>
                </a:solidFill>
              </a:rPr>
              <a:t>индивидуальный учебный </a:t>
            </a:r>
            <a:r>
              <a:rPr lang="ru-RU" sz="2600" b="1" dirty="0" smtClean="0">
                <a:solidFill>
                  <a:schemeClr val="accent2">
                    <a:lumMod val="50000"/>
                  </a:schemeClr>
                </a:solidFill>
              </a:rPr>
              <a:t>план</a:t>
            </a:r>
          </a:p>
          <a:p>
            <a:pPr marL="285750" indent="-285750">
              <a:lnSpc>
                <a:spcPct val="150000"/>
              </a:lnSpc>
              <a:buFont typeface="Wingdings" pitchFamily="2" charset="2"/>
              <a:buChar char="ü"/>
            </a:pPr>
            <a:r>
              <a:rPr lang="ru-RU" sz="2600" b="1" dirty="0" smtClean="0">
                <a:solidFill>
                  <a:schemeClr val="accent2">
                    <a:lumMod val="50000"/>
                  </a:schemeClr>
                </a:solidFill>
              </a:rPr>
              <a:t>осуществлять </a:t>
            </a:r>
            <a:r>
              <a:rPr lang="ru-RU" sz="2600" b="1" dirty="0">
                <a:solidFill>
                  <a:schemeClr val="accent2">
                    <a:lumMod val="50000"/>
                  </a:schemeClr>
                </a:solidFill>
              </a:rPr>
              <a:t>самостоятельную подготовку к </a:t>
            </a:r>
            <a:r>
              <a:rPr lang="ru-RU" sz="2600" b="1" dirty="0" smtClean="0">
                <a:solidFill>
                  <a:schemeClr val="accent2">
                    <a:lumMod val="50000"/>
                  </a:schemeClr>
                </a:solidFill>
              </a:rPr>
              <a:t>занятиям</a:t>
            </a:r>
          </a:p>
          <a:p>
            <a:pPr marL="285750" indent="-285750">
              <a:lnSpc>
                <a:spcPct val="150000"/>
              </a:lnSpc>
              <a:buFont typeface="Wingdings" pitchFamily="2" charset="2"/>
              <a:buChar char="ü"/>
            </a:pPr>
            <a:r>
              <a:rPr lang="ru-RU" sz="2600" b="1" dirty="0">
                <a:solidFill>
                  <a:schemeClr val="accent2">
                    <a:lumMod val="50000"/>
                  </a:schemeClr>
                </a:solidFill>
              </a:rPr>
              <a:t>и</a:t>
            </a:r>
            <a:r>
              <a:rPr lang="ru-RU" sz="2600" b="1" dirty="0" smtClean="0">
                <a:solidFill>
                  <a:schemeClr val="accent2">
                    <a:lumMod val="50000"/>
                  </a:schemeClr>
                </a:solidFill>
              </a:rPr>
              <a:t> </a:t>
            </a:r>
            <a:r>
              <a:rPr lang="ru-RU" sz="2600" b="1" dirty="0">
                <a:solidFill>
                  <a:schemeClr val="accent2">
                    <a:lumMod val="50000"/>
                  </a:schemeClr>
                </a:solidFill>
              </a:rPr>
              <a:t>т.д</a:t>
            </a:r>
            <a:r>
              <a:rPr lang="ru-RU" sz="2600" b="1" dirty="0" smtClean="0">
                <a:solidFill>
                  <a:schemeClr val="accent2">
                    <a:lumMod val="50000"/>
                  </a:schemeClr>
                </a:solidFill>
              </a:rPr>
              <a:t>.</a:t>
            </a:r>
          </a:p>
        </p:txBody>
      </p:sp>
      <p:pic>
        <p:nvPicPr>
          <p:cNvPr id="4098" name="Picture 2" descr="https://encrypted-tbn2.gstatic.com/images?q=tbn:ANd9GcSK_MTMezKzT5nTdefAHSKIYVgwzFcW4lHpkAfqH8u_tefxgYkV7Q"/>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155020"/>
            <a:ext cx="2300288" cy="230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51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3924" y="5759431"/>
            <a:ext cx="273630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smtClean="0"/>
              <a:t>договор </a:t>
            </a:r>
            <a:r>
              <a:rPr lang="ru-RU" b="1" dirty="0"/>
              <a:t>об </a:t>
            </a:r>
            <a:r>
              <a:rPr lang="ru-RU" b="1" dirty="0" smtClean="0"/>
              <a:t>образовании</a:t>
            </a:r>
            <a:endParaRPr lang="ru-RU" b="1" dirty="0"/>
          </a:p>
        </p:txBody>
      </p:sp>
      <p:sp>
        <p:nvSpPr>
          <p:cNvPr id="7" name="Прямоугольник 6"/>
          <p:cNvSpPr/>
          <p:nvPr/>
        </p:nvSpPr>
        <p:spPr>
          <a:xfrm>
            <a:off x="5868144" y="5582485"/>
            <a:ext cx="309634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smtClean="0"/>
              <a:t>договор </a:t>
            </a:r>
            <a:r>
              <a:rPr lang="ru-RU" sz="1600" b="1" dirty="0"/>
              <a:t>об оказании платных образовательных </a:t>
            </a:r>
            <a:r>
              <a:rPr lang="ru-RU" sz="1600" b="1" dirty="0" smtClean="0"/>
              <a:t>услуг</a:t>
            </a:r>
            <a:endParaRPr lang="ru-RU" sz="1600" b="1" dirty="0"/>
          </a:p>
        </p:txBody>
      </p:sp>
      <p:pic>
        <p:nvPicPr>
          <p:cNvPr id="5122" name="Picture 2" descr="http://stat1.firmbook.ru/files/s1/2c/2cd480ce916a69d2abe12d8b82393d17.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99" r="12509"/>
          <a:stretch/>
        </p:blipFill>
        <p:spPr bwMode="auto">
          <a:xfrm>
            <a:off x="6308163" y="980728"/>
            <a:ext cx="255564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3.gstatic.com/images?q=tbn:ANd9GcS12RyDp7G4GdSkEIfnpFbdEGhGt6vby0j1cnZ2lmc8PJh3wkRrg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343" y="1041334"/>
            <a:ext cx="2431967" cy="2315657"/>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ая прямоугольная выноска 3"/>
          <p:cNvSpPr/>
          <p:nvPr/>
        </p:nvSpPr>
        <p:spPr>
          <a:xfrm>
            <a:off x="3509882" y="1340768"/>
            <a:ext cx="2052228" cy="2016224"/>
          </a:xfrm>
          <a:prstGeom prst="wedgeRoundRectCallout">
            <a:avLst>
              <a:gd name="adj1" fmla="val -47639"/>
              <a:gd name="adj2" fmla="val 7349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pic>
        <p:nvPicPr>
          <p:cNvPr id="5128" name="Picture 8" descr="http://us.cdn3.123rf.com/168nwm/logos/logos0604/logos060400505/380685-n----n--n-nf------n.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9882" y="1696365"/>
            <a:ext cx="2052228" cy="13681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320" y="3407346"/>
            <a:ext cx="1728192"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2000" b="1" dirty="0" smtClean="0"/>
              <a:t>Родители</a:t>
            </a:r>
            <a:endParaRPr lang="ru-RU" b="1" dirty="0"/>
          </a:p>
        </p:txBody>
      </p:sp>
      <p:sp>
        <p:nvSpPr>
          <p:cNvPr id="14" name="TextBox 13"/>
          <p:cNvSpPr txBox="1"/>
          <p:nvPr/>
        </p:nvSpPr>
        <p:spPr>
          <a:xfrm>
            <a:off x="6660232" y="3429000"/>
            <a:ext cx="1728192"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2000" b="1" dirty="0" smtClean="0"/>
              <a:t>Школа</a:t>
            </a:r>
            <a:endParaRPr lang="ru-RU" b="1" dirty="0"/>
          </a:p>
        </p:txBody>
      </p:sp>
      <p:pic>
        <p:nvPicPr>
          <p:cNvPr id="5130" name="Picture 10" descr="https://encrypted-tbn1.gstatic.com/images?q=tbn:ANd9GcT-jBCe5qf4nbY2NpFJRulc2I_ythtkKA0rCn2hIiTGup0nIQf7X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3903327"/>
            <a:ext cx="1323176" cy="167915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encrypted-tbn1.gstatic.com/images?q=tbn:ANd9GcT-jBCe5qf4nbY2NpFJRulc2I_ythtkKA0rCn2hIiTGup0nIQf7X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4806" y="4049163"/>
            <a:ext cx="1093338" cy="1387485"/>
          </a:xfrm>
          <a:prstGeom prst="rect">
            <a:avLst/>
          </a:prstGeom>
          <a:noFill/>
          <a:extLst>
            <a:ext uri="{909E8E84-426E-40DD-AFC4-6F175D3DCCD1}">
              <a14:hiddenFill xmlns:a14="http://schemas.microsoft.com/office/drawing/2010/main">
                <a:solidFill>
                  <a:srgbClr val="FFFFFF"/>
                </a:solidFill>
              </a14:hiddenFill>
            </a:ext>
          </a:extLst>
        </p:spPr>
      </p:pic>
      <p:sp>
        <p:nvSpPr>
          <p:cNvPr id="9" name="Крест 8"/>
          <p:cNvSpPr/>
          <p:nvPr/>
        </p:nvSpPr>
        <p:spPr>
          <a:xfrm>
            <a:off x="4211960" y="4580584"/>
            <a:ext cx="321378" cy="288032"/>
          </a:xfrm>
          <a:prstGeom prst="plus">
            <a:avLst>
              <a:gd name="adj" fmla="val 408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cxnSp>
        <p:nvCxnSpPr>
          <p:cNvPr id="11" name="Прямая со стрелкой 10"/>
          <p:cNvCxnSpPr/>
          <p:nvPr/>
        </p:nvCxnSpPr>
        <p:spPr>
          <a:xfrm flipH="1">
            <a:off x="1475656" y="4868616"/>
            <a:ext cx="1152128" cy="792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p:cNvCxnSpPr/>
          <p:nvPr/>
        </p:nvCxnSpPr>
        <p:spPr>
          <a:xfrm>
            <a:off x="5868144" y="4877569"/>
            <a:ext cx="1309362" cy="639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86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лаушевская.DIVMMC\Desktop\логотип.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424" y="25544"/>
            <a:ext cx="720080" cy="842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1340768"/>
            <a:ext cx="8136904" cy="4216539"/>
          </a:xfrm>
          <a:prstGeom prst="rect">
            <a:avLst/>
          </a:prstGeom>
        </p:spPr>
        <p:txBody>
          <a:bodyPr wrap="square">
            <a:spAutoFit/>
          </a:bodyPr>
          <a:lstStyle/>
          <a:p>
            <a:pPr algn="ctr"/>
            <a:r>
              <a:rPr lang="ru-RU" sz="3200" dirty="0"/>
              <a:t>В целях приведения образовательной деятельности в соответствие </a:t>
            </a:r>
            <a:r>
              <a:rPr lang="ru-RU" sz="3200" dirty="0" smtClean="0"/>
              <a:t>с </a:t>
            </a:r>
            <a:r>
              <a:rPr lang="ru-RU" sz="3200" dirty="0"/>
              <a:t>Федеральным законом ранее выданные </a:t>
            </a:r>
            <a:r>
              <a:rPr lang="ru-RU" sz="3600" b="1" dirty="0">
                <a:solidFill>
                  <a:schemeClr val="accent2">
                    <a:lumMod val="50000"/>
                  </a:schemeClr>
                </a:solidFill>
              </a:rPr>
              <a:t>лицензии</a:t>
            </a:r>
            <a:r>
              <a:rPr lang="ru-RU" sz="3600" dirty="0"/>
              <a:t> </a:t>
            </a:r>
            <a:r>
              <a:rPr lang="ru-RU" sz="3200" dirty="0"/>
              <a:t>на осуществление образовательной деятельности и </a:t>
            </a:r>
            <a:r>
              <a:rPr lang="ru-RU" sz="3600" b="1" dirty="0">
                <a:solidFill>
                  <a:schemeClr val="accent2">
                    <a:lumMod val="50000"/>
                  </a:schemeClr>
                </a:solidFill>
              </a:rPr>
              <a:t>свидетельства о государственной аккредитации</a:t>
            </a:r>
            <a:r>
              <a:rPr lang="ru-RU" sz="3200" dirty="0"/>
              <a:t> должны быть переоформлены</a:t>
            </a:r>
            <a:r>
              <a:rPr lang="ru-RU" sz="3200" b="1" dirty="0"/>
              <a:t> </a:t>
            </a:r>
            <a:endParaRPr lang="ru-RU" sz="3200" b="1" dirty="0" smtClean="0"/>
          </a:p>
          <a:p>
            <a:pPr algn="ctr"/>
            <a:r>
              <a:rPr lang="ru-RU" sz="3200" b="1" dirty="0" smtClean="0"/>
              <a:t>до </a:t>
            </a:r>
            <a:r>
              <a:rPr lang="ru-RU" sz="3200" b="1" dirty="0"/>
              <a:t>1 января 2016 </a:t>
            </a:r>
            <a:r>
              <a:rPr lang="ru-RU" sz="3200" b="1" dirty="0" smtClean="0"/>
              <a:t>года</a:t>
            </a:r>
            <a:endParaRPr lang="ru-RU" sz="3200" dirty="0">
              <a:effectLst/>
            </a:endParaRPr>
          </a:p>
        </p:txBody>
      </p:sp>
    </p:spTree>
    <p:extLst>
      <p:ext uri="{BB962C8B-B14F-4D97-AF65-F5344CB8AC3E}">
        <p14:creationId xmlns:p14="http://schemas.microsoft.com/office/powerpoint/2010/main" val="2931425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лаушевская.DIVMMC\Desktop\логотип.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424" y="25544"/>
            <a:ext cx="720080" cy="842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1196752"/>
            <a:ext cx="7776864" cy="4862870"/>
          </a:xfrm>
          <a:prstGeom prst="rect">
            <a:avLst/>
          </a:prstGeom>
          <a:noFill/>
        </p:spPr>
        <p:txBody>
          <a:bodyPr wrap="square" lIns="91440" tIns="45720" rIns="91440" bIns="45720">
            <a:spAutoFit/>
          </a:bodyPr>
          <a:lstStyle/>
          <a:p>
            <a:pPr algn="ct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Спасибо за внимание!</a:t>
            </a:r>
          </a:p>
          <a:p>
            <a:pPr algn="ctr"/>
            <a:endParaRPr lang="ru-RU"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Все материалы</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II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Городского родительского форума можно посмотреть на сайте системы образования города</a:t>
            </a:r>
          </a:p>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divedu.ru</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ru-RU"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7947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35814"/>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23257" y="92851"/>
            <a:ext cx="6213239" cy="646331"/>
          </a:xfrm>
          <a:prstGeom prst="rect">
            <a:avLst/>
          </a:prstGeom>
          <a:noFill/>
        </p:spPr>
        <p:txBody>
          <a:bodyPr wrap="none" lIns="91440" tIns="45720" rIns="91440" bIns="45720">
            <a:spAutoFit/>
          </a:bodyPr>
          <a:lstStyle/>
          <a:p>
            <a:pPr algn="ctr"/>
            <a:r>
              <a:rPr lang="ru-RU"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Система уровней образования</a:t>
            </a:r>
            <a:endParaRPr lang="ru-RU"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07744" y="1052736"/>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общее образование</a:t>
            </a:r>
          </a:p>
        </p:txBody>
      </p:sp>
      <p:sp>
        <p:nvSpPr>
          <p:cNvPr id="6" name="Прямоугольник 5"/>
          <p:cNvSpPr/>
          <p:nvPr/>
        </p:nvSpPr>
        <p:spPr>
          <a:xfrm>
            <a:off x="107744" y="2108508"/>
            <a:ext cx="5328352" cy="276998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lnSpc>
                <a:spcPct val="150000"/>
              </a:lnSpc>
            </a:pPr>
            <a:r>
              <a:rPr lang="ru-RU" sz="2800" dirty="0" smtClean="0">
                <a:effectLst>
                  <a:outerShdw blurRad="38100" dist="38100" dir="2700000" algn="tl">
                    <a:srgbClr val="000000">
                      <a:alpha val="43137"/>
                    </a:srgbClr>
                  </a:outerShdw>
                </a:effectLst>
              </a:rPr>
              <a:t>дошкольное образование</a:t>
            </a:r>
            <a:endParaRPr lang="ru-RU" sz="2800" dirty="0">
              <a:effectLst>
                <a:outerShdw blurRad="38100" dist="38100" dir="2700000" algn="tl">
                  <a:srgbClr val="000000">
                    <a:alpha val="43137"/>
                  </a:srgbClr>
                </a:outerShdw>
              </a:effectLst>
            </a:endParaRPr>
          </a:p>
          <a:p>
            <a:pPr lvl="0" algn="ctr">
              <a:lnSpc>
                <a:spcPct val="150000"/>
              </a:lnSpc>
            </a:pPr>
            <a:r>
              <a:rPr lang="ru-RU" sz="2800" dirty="0">
                <a:effectLst>
                  <a:outerShdw blurRad="38100" dist="38100" dir="2700000" algn="tl">
                    <a:srgbClr val="000000">
                      <a:alpha val="43137"/>
                    </a:srgbClr>
                  </a:outerShdw>
                </a:effectLst>
              </a:rPr>
              <a:t>начальное общее </a:t>
            </a:r>
            <a:r>
              <a:rPr lang="ru-RU" sz="2800" dirty="0" smtClean="0">
                <a:effectLst>
                  <a:outerShdw blurRad="38100" dist="38100" dir="2700000" algn="tl">
                    <a:srgbClr val="000000">
                      <a:alpha val="43137"/>
                    </a:srgbClr>
                  </a:outerShdw>
                </a:effectLst>
              </a:rPr>
              <a:t>образование</a:t>
            </a:r>
            <a:endParaRPr lang="ru-RU" sz="2800" dirty="0">
              <a:effectLst>
                <a:outerShdw blurRad="38100" dist="38100" dir="2700000" algn="tl">
                  <a:srgbClr val="000000">
                    <a:alpha val="43137"/>
                  </a:srgbClr>
                </a:outerShdw>
              </a:effectLst>
            </a:endParaRPr>
          </a:p>
          <a:p>
            <a:pPr lvl="0" algn="ctr">
              <a:lnSpc>
                <a:spcPct val="150000"/>
              </a:lnSpc>
            </a:pPr>
            <a:r>
              <a:rPr lang="ru-RU" sz="2800" dirty="0">
                <a:effectLst>
                  <a:outerShdw blurRad="38100" dist="38100" dir="2700000" algn="tl">
                    <a:srgbClr val="000000">
                      <a:alpha val="43137"/>
                    </a:srgbClr>
                  </a:outerShdw>
                </a:effectLst>
              </a:rPr>
              <a:t>основное общее </a:t>
            </a:r>
            <a:r>
              <a:rPr lang="ru-RU" sz="2800" dirty="0" smtClean="0">
                <a:effectLst>
                  <a:outerShdw blurRad="38100" dist="38100" dir="2700000" algn="tl">
                    <a:srgbClr val="000000">
                      <a:alpha val="43137"/>
                    </a:srgbClr>
                  </a:outerShdw>
                </a:effectLst>
              </a:rPr>
              <a:t>образование </a:t>
            </a:r>
            <a:endParaRPr lang="ru-RU" sz="2800" dirty="0">
              <a:effectLst>
                <a:outerShdw blurRad="38100" dist="38100" dir="2700000" algn="tl">
                  <a:srgbClr val="000000">
                    <a:alpha val="43137"/>
                  </a:srgbClr>
                </a:outerShdw>
              </a:effectLst>
            </a:endParaRPr>
          </a:p>
          <a:p>
            <a:pPr lvl="0" algn="ctr">
              <a:lnSpc>
                <a:spcPct val="150000"/>
              </a:lnSpc>
            </a:pPr>
            <a:r>
              <a:rPr lang="ru-RU" sz="2800" dirty="0">
                <a:effectLst>
                  <a:outerShdw blurRad="38100" dist="38100" dir="2700000" algn="tl">
                    <a:srgbClr val="000000">
                      <a:alpha val="43137"/>
                    </a:srgbClr>
                  </a:outerShdw>
                </a:effectLst>
              </a:rPr>
              <a:t>среднее общее </a:t>
            </a:r>
            <a:r>
              <a:rPr lang="ru-RU" sz="2800" dirty="0" smtClean="0">
                <a:effectLst>
                  <a:outerShdw blurRad="38100" dist="38100" dir="2700000" algn="tl">
                    <a:srgbClr val="000000">
                      <a:alpha val="43137"/>
                    </a:srgbClr>
                  </a:outerShdw>
                </a:effectLst>
              </a:rPr>
              <a:t>образование</a:t>
            </a:r>
            <a:r>
              <a:rPr lang="ru-RU" sz="3200" dirty="0" smtClean="0">
                <a:effectLst>
                  <a:outerShdw blurRad="38100" dist="38100" dir="2700000" algn="tl">
                    <a:srgbClr val="000000">
                      <a:alpha val="43137"/>
                    </a:srgbClr>
                  </a:outerShdw>
                </a:effectLst>
              </a:rPr>
              <a:t> </a:t>
            </a:r>
            <a:endParaRPr lang="ru-RU" sz="3200" dirty="0">
              <a:effectLst>
                <a:outerShdw blurRad="38100" dist="38100" dir="2700000" algn="tl">
                  <a:srgbClr val="000000">
                    <a:alpha val="43137"/>
                  </a:srgbClr>
                </a:outerShdw>
              </a:effectLst>
            </a:endParaRPr>
          </a:p>
        </p:txBody>
      </p:sp>
      <p:sp>
        <p:nvSpPr>
          <p:cNvPr id="9" name="Прямоугольник 8"/>
          <p:cNvSpPr/>
          <p:nvPr/>
        </p:nvSpPr>
        <p:spPr>
          <a:xfrm>
            <a:off x="2356582" y="1049831"/>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профессиональное образование</a:t>
            </a:r>
          </a:p>
        </p:txBody>
      </p:sp>
      <p:sp>
        <p:nvSpPr>
          <p:cNvPr id="10" name="Прямоугольник 9"/>
          <p:cNvSpPr/>
          <p:nvPr/>
        </p:nvSpPr>
        <p:spPr>
          <a:xfrm>
            <a:off x="4611069" y="1043499"/>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дополнительное образование </a:t>
            </a:r>
          </a:p>
        </p:txBody>
      </p:sp>
      <p:sp>
        <p:nvSpPr>
          <p:cNvPr id="11" name="Прямоугольник 10"/>
          <p:cNvSpPr/>
          <p:nvPr/>
        </p:nvSpPr>
        <p:spPr>
          <a:xfrm>
            <a:off x="6865377" y="1052736"/>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профессиональное обучение</a:t>
            </a:r>
          </a:p>
        </p:txBody>
      </p:sp>
      <p:cxnSp>
        <p:nvCxnSpPr>
          <p:cNvPr id="12" name="Прямая со стрелкой 11"/>
          <p:cNvCxnSpPr/>
          <p:nvPr/>
        </p:nvCxnSpPr>
        <p:spPr>
          <a:xfrm flipH="1">
            <a:off x="1259632" y="1717964"/>
            <a:ext cx="5750" cy="3428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Выноска 2 20"/>
          <p:cNvSpPr/>
          <p:nvPr/>
        </p:nvSpPr>
        <p:spPr>
          <a:xfrm>
            <a:off x="5879263" y="2108509"/>
            <a:ext cx="3157233" cy="2769988"/>
          </a:xfrm>
          <a:prstGeom prst="borderCallout2">
            <a:avLst>
              <a:gd name="adj1" fmla="val 22072"/>
              <a:gd name="adj2" fmla="val 863"/>
              <a:gd name="adj3" fmla="val 18756"/>
              <a:gd name="adj4" fmla="val -16082"/>
              <a:gd name="adj5" fmla="val 17222"/>
              <a:gd name="adj6" fmla="val -3367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chemeClr val="bg2">
                    <a:lumMod val="10000"/>
                  </a:schemeClr>
                </a:solidFill>
              </a:rPr>
              <a:t>Дошкольное </a:t>
            </a:r>
            <a:r>
              <a:rPr lang="ru-RU" dirty="0">
                <a:solidFill>
                  <a:schemeClr val="bg2">
                    <a:lumMod val="10000"/>
                  </a:schemeClr>
                </a:solidFill>
              </a:rPr>
              <a:t>образование теперь является одним из уровней общего образования. </a:t>
            </a:r>
            <a:endParaRPr lang="ru-RU" dirty="0" smtClean="0">
              <a:solidFill>
                <a:schemeClr val="bg2">
                  <a:lumMod val="10000"/>
                </a:schemeClr>
              </a:solidFill>
            </a:endParaRPr>
          </a:p>
          <a:p>
            <a:pPr algn="ctr"/>
            <a:r>
              <a:rPr lang="ru-RU" dirty="0" smtClean="0">
                <a:solidFill>
                  <a:schemeClr val="bg2">
                    <a:lumMod val="10000"/>
                  </a:schemeClr>
                </a:solidFill>
              </a:rPr>
              <a:t>Изменится </a:t>
            </a:r>
            <a:r>
              <a:rPr lang="ru-RU" dirty="0">
                <a:solidFill>
                  <a:schemeClr val="bg2">
                    <a:lumMod val="10000"/>
                  </a:schemeClr>
                </a:solidFill>
              </a:rPr>
              <a:t>и схема его финансового обеспечения – она будет аналогична "</a:t>
            </a:r>
            <a:r>
              <a:rPr lang="ru-RU" dirty="0" smtClean="0">
                <a:solidFill>
                  <a:schemeClr val="bg2">
                    <a:lumMod val="10000"/>
                  </a:schemeClr>
                </a:solidFill>
              </a:rPr>
              <a:t>школьной"</a:t>
            </a:r>
          </a:p>
        </p:txBody>
      </p:sp>
    </p:spTree>
    <p:extLst>
      <p:ext uri="{BB962C8B-B14F-4D97-AF65-F5344CB8AC3E}">
        <p14:creationId xmlns:p14="http://schemas.microsoft.com/office/powerpoint/2010/main" val="995811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35814"/>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23257" y="92851"/>
            <a:ext cx="6213239" cy="646331"/>
          </a:xfrm>
          <a:prstGeom prst="rect">
            <a:avLst/>
          </a:prstGeom>
          <a:noFill/>
        </p:spPr>
        <p:txBody>
          <a:bodyPr wrap="none" lIns="91440" tIns="45720" rIns="91440" bIns="45720">
            <a:spAutoFit/>
          </a:bodyPr>
          <a:lstStyle/>
          <a:p>
            <a:pPr algn="ctr"/>
            <a:r>
              <a:rPr lang="ru-RU"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Система уровней образования</a:t>
            </a:r>
            <a:endParaRPr lang="ru-RU"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07744" y="1052736"/>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общее образование</a:t>
            </a:r>
          </a:p>
        </p:txBody>
      </p:sp>
      <p:sp>
        <p:nvSpPr>
          <p:cNvPr id="9" name="Прямоугольник 8"/>
          <p:cNvSpPr/>
          <p:nvPr/>
        </p:nvSpPr>
        <p:spPr>
          <a:xfrm>
            <a:off x="2356582" y="1049831"/>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профессиональное образование</a:t>
            </a:r>
          </a:p>
        </p:txBody>
      </p:sp>
      <p:sp>
        <p:nvSpPr>
          <p:cNvPr id="10" name="Прямоугольник 9"/>
          <p:cNvSpPr/>
          <p:nvPr/>
        </p:nvSpPr>
        <p:spPr>
          <a:xfrm>
            <a:off x="4611069" y="1043499"/>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дополнительное образование </a:t>
            </a:r>
          </a:p>
        </p:txBody>
      </p:sp>
      <p:sp>
        <p:nvSpPr>
          <p:cNvPr id="11" name="Прямоугольник 10"/>
          <p:cNvSpPr/>
          <p:nvPr/>
        </p:nvSpPr>
        <p:spPr>
          <a:xfrm>
            <a:off x="6865377" y="1052736"/>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профессиональное обучение</a:t>
            </a:r>
          </a:p>
        </p:txBody>
      </p:sp>
      <p:sp>
        <p:nvSpPr>
          <p:cNvPr id="13" name="Прямоугольник 12"/>
          <p:cNvSpPr/>
          <p:nvPr/>
        </p:nvSpPr>
        <p:spPr>
          <a:xfrm>
            <a:off x="179512" y="2108508"/>
            <a:ext cx="8845865" cy="163121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42900" lvl="0" indent="-342900">
              <a:buFont typeface="Arial" pitchFamily="34" charset="0"/>
              <a:buChar char="•"/>
            </a:pPr>
            <a:r>
              <a:rPr lang="ru-RU" sz="2000" dirty="0" smtClean="0">
                <a:effectLst>
                  <a:outerShdw blurRad="38100" dist="38100" dir="2700000" algn="tl">
                    <a:srgbClr val="000000">
                      <a:alpha val="43137"/>
                    </a:srgbClr>
                  </a:outerShdw>
                </a:effectLst>
              </a:rPr>
              <a:t>среднее профессиональное образование</a:t>
            </a:r>
          </a:p>
          <a:p>
            <a:pPr marL="342900" lvl="0" indent="-342900">
              <a:buFont typeface="Arial" pitchFamily="34" charset="0"/>
              <a:buChar char="•"/>
            </a:pPr>
            <a:r>
              <a:rPr lang="ru-RU" sz="2000" dirty="0" smtClean="0">
                <a:effectLst>
                  <a:outerShdw blurRad="38100" dist="38100" dir="2700000" algn="tl">
                    <a:srgbClr val="000000">
                      <a:alpha val="43137"/>
                    </a:srgbClr>
                  </a:outerShdw>
                </a:effectLst>
              </a:rPr>
              <a:t>высшее профессиональное образование – </a:t>
            </a:r>
            <a:r>
              <a:rPr lang="ru-RU" sz="2000" b="1" dirty="0" err="1" smtClean="0">
                <a:effectLst>
                  <a:outerShdw blurRad="38100" dist="38100" dir="2700000" algn="tl">
                    <a:srgbClr val="000000">
                      <a:alpha val="43137"/>
                    </a:srgbClr>
                  </a:outerShdw>
                </a:effectLst>
              </a:rPr>
              <a:t>бакалавриат</a:t>
            </a:r>
            <a:endParaRPr lang="ru-RU" sz="2000" b="1" dirty="0" smtClean="0">
              <a:effectLst>
                <a:outerShdw blurRad="38100" dist="38100" dir="2700000" algn="tl">
                  <a:srgbClr val="000000">
                    <a:alpha val="43137"/>
                  </a:srgbClr>
                </a:outerShdw>
              </a:effectLst>
            </a:endParaRPr>
          </a:p>
          <a:p>
            <a:pPr marL="342900" lvl="0" indent="-342900">
              <a:buFont typeface="Arial" pitchFamily="34" charset="0"/>
              <a:buChar char="•"/>
            </a:pPr>
            <a:r>
              <a:rPr lang="ru-RU" sz="2000" dirty="0" smtClean="0">
                <a:effectLst>
                  <a:outerShdw blurRad="38100" dist="38100" dir="2700000" algn="tl">
                    <a:srgbClr val="000000">
                      <a:alpha val="43137"/>
                    </a:srgbClr>
                  </a:outerShdw>
                </a:effectLst>
              </a:rPr>
              <a:t>высшее профессиональное образование – </a:t>
            </a:r>
            <a:r>
              <a:rPr lang="ru-RU" sz="2000" b="1" dirty="0" err="1" smtClean="0">
                <a:effectLst>
                  <a:outerShdw blurRad="38100" dist="38100" dir="2700000" algn="tl">
                    <a:srgbClr val="000000">
                      <a:alpha val="43137"/>
                    </a:srgbClr>
                  </a:outerShdw>
                </a:effectLst>
              </a:rPr>
              <a:t>специалитет</a:t>
            </a:r>
            <a:r>
              <a:rPr lang="ru-RU" sz="2000" b="1" dirty="0" smtClean="0">
                <a:effectLst>
                  <a:outerShdw blurRad="38100" dist="38100" dir="2700000" algn="tl">
                    <a:srgbClr val="000000">
                      <a:alpha val="43137"/>
                    </a:srgbClr>
                  </a:outerShdw>
                </a:effectLst>
              </a:rPr>
              <a:t>, магистратура </a:t>
            </a:r>
          </a:p>
          <a:p>
            <a:pPr marL="342900" lvl="0" indent="-342900">
              <a:buFont typeface="Arial" pitchFamily="34" charset="0"/>
              <a:buChar char="•"/>
            </a:pPr>
            <a:r>
              <a:rPr lang="ru-RU" sz="2000" dirty="0" smtClean="0">
                <a:effectLst>
                  <a:outerShdw blurRad="38100" dist="38100" dir="2700000" algn="tl">
                    <a:srgbClr val="000000">
                      <a:alpha val="43137"/>
                    </a:srgbClr>
                  </a:outerShdw>
                </a:effectLst>
              </a:rPr>
              <a:t>высшее профессиональное образование – </a:t>
            </a:r>
            <a:r>
              <a:rPr lang="ru-RU" sz="2000" b="1" dirty="0" smtClean="0">
                <a:effectLst>
                  <a:outerShdw blurRad="38100" dist="38100" dir="2700000" algn="tl">
                    <a:srgbClr val="000000">
                      <a:alpha val="43137"/>
                    </a:srgbClr>
                  </a:outerShdw>
                </a:effectLst>
              </a:rPr>
              <a:t>подготовка кадров высшей </a:t>
            </a:r>
          </a:p>
          <a:p>
            <a:pPr lvl="0"/>
            <a:r>
              <a:rPr lang="ru-RU" sz="2000" b="1" dirty="0">
                <a:effectLst>
                  <a:outerShdw blurRad="38100" dist="38100" dir="2700000" algn="tl">
                    <a:srgbClr val="000000">
                      <a:alpha val="43137"/>
                    </a:srgbClr>
                  </a:outerShdw>
                </a:effectLst>
              </a:rPr>
              <a:t> </a:t>
            </a:r>
            <a:r>
              <a:rPr lang="ru-RU" sz="2000" b="1" dirty="0" smtClean="0">
                <a:effectLst>
                  <a:outerShdw blurRad="38100" dist="38100" dir="2700000" algn="tl">
                    <a:srgbClr val="000000">
                      <a:alpha val="43137"/>
                    </a:srgbClr>
                  </a:outerShdw>
                </a:effectLst>
              </a:rPr>
              <a:t>                                                                                       квалификации</a:t>
            </a:r>
            <a:endParaRPr lang="ru-RU" sz="2000" b="1" dirty="0">
              <a:effectLst>
                <a:outerShdw blurRad="38100" dist="38100" dir="2700000" algn="tl">
                  <a:srgbClr val="000000">
                    <a:alpha val="43137"/>
                  </a:srgbClr>
                </a:outerShdw>
              </a:effectLst>
            </a:endParaRPr>
          </a:p>
        </p:txBody>
      </p:sp>
      <p:cxnSp>
        <p:nvCxnSpPr>
          <p:cNvPr id="20" name="Прямая со стрелкой 19"/>
          <p:cNvCxnSpPr/>
          <p:nvPr/>
        </p:nvCxnSpPr>
        <p:spPr>
          <a:xfrm>
            <a:off x="3492120" y="1717964"/>
            <a:ext cx="0" cy="3428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Прямоугольник 14"/>
          <p:cNvSpPr/>
          <p:nvPr/>
        </p:nvSpPr>
        <p:spPr>
          <a:xfrm>
            <a:off x="227980" y="3933056"/>
            <a:ext cx="8736508" cy="216024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ru-RU" sz="2000" b="1" u="sng" dirty="0" err="1" smtClean="0">
                <a:solidFill>
                  <a:schemeClr val="bg1"/>
                </a:solidFill>
                <a:effectLst>
                  <a:outerShdw blurRad="38100" dist="38100" dir="2700000" algn="tl">
                    <a:srgbClr val="000000">
                      <a:alpha val="43137"/>
                    </a:srgbClr>
                  </a:outerShdw>
                </a:effectLst>
              </a:rPr>
              <a:t>Бакалавриат</a:t>
            </a:r>
            <a:r>
              <a:rPr lang="ru-RU" sz="2000" b="1" u="sng" dirty="0" smtClean="0">
                <a:solidFill>
                  <a:schemeClr val="bg1"/>
                </a:solidFill>
                <a:effectLst>
                  <a:outerShdw blurRad="38100" dist="38100" dir="2700000" algn="tl">
                    <a:srgbClr val="000000">
                      <a:alpha val="43137"/>
                    </a:srgbClr>
                  </a:outerShdw>
                </a:effectLst>
              </a:rPr>
              <a:t> (4 года) </a:t>
            </a:r>
            <a:r>
              <a:rPr lang="ru-RU" sz="1400" dirty="0" smtClean="0">
                <a:solidFill>
                  <a:schemeClr val="tx1"/>
                </a:solidFill>
              </a:rPr>
              <a:t> — </a:t>
            </a:r>
            <a:r>
              <a:rPr lang="ru-RU" sz="1600" dirty="0" smtClean="0">
                <a:solidFill>
                  <a:schemeClr val="tx1"/>
                </a:solidFill>
              </a:rPr>
              <a:t>первый уровень высшего образования Основная характеристика </a:t>
            </a:r>
            <a:r>
              <a:rPr lang="ru-RU" sz="1600" dirty="0" err="1" smtClean="0">
                <a:solidFill>
                  <a:schemeClr val="tx1"/>
                </a:solidFill>
              </a:rPr>
              <a:t>бакалавриата</a:t>
            </a:r>
            <a:r>
              <a:rPr lang="ru-RU" sz="1600" dirty="0" smtClean="0">
                <a:solidFill>
                  <a:schemeClr val="tx1"/>
                </a:solidFill>
              </a:rPr>
              <a:t> – это практико-ориентированное обучение. По окончании данного уровня, выпускнику выдается диплом о высшем профессиональном образовании с присвоением степени «бакалавр»</a:t>
            </a:r>
            <a:endParaRPr lang="ru-RU" sz="1600" b="1" dirty="0" smtClean="0">
              <a:solidFill>
                <a:schemeClr val="tx1"/>
              </a:solidFill>
            </a:endParaRPr>
          </a:p>
          <a:p>
            <a:r>
              <a:rPr lang="ru-RU" sz="2000" b="1" u="sng" dirty="0" err="1">
                <a:solidFill>
                  <a:schemeClr val="bg1"/>
                </a:solidFill>
                <a:effectLst>
                  <a:outerShdw blurRad="38100" dist="38100" dir="2700000" algn="tl">
                    <a:srgbClr val="000000">
                      <a:alpha val="43137"/>
                    </a:srgbClr>
                  </a:outerShdw>
                </a:effectLst>
              </a:rPr>
              <a:t>Специалитет</a:t>
            </a:r>
            <a:r>
              <a:rPr lang="ru-RU" sz="2000" b="1" u="sng" dirty="0">
                <a:solidFill>
                  <a:schemeClr val="bg1"/>
                </a:solidFill>
                <a:effectLst>
                  <a:outerShdw blurRad="38100" dist="38100" dir="2700000" algn="tl">
                    <a:srgbClr val="000000">
                      <a:alpha val="43137"/>
                    </a:srgbClr>
                  </a:outerShdw>
                </a:effectLst>
              </a:rPr>
              <a:t> (5 лет) </a:t>
            </a:r>
            <a:r>
              <a:rPr lang="ru-RU" b="1" dirty="0" smtClean="0">
                <a:solidFill>
                  <a:schemeClr val="accent2">
                    <a:lumMod val="50000"/>
                  </a:schemeClr>
                </a:solidFill>
              </a:rPr>
              <a:t>– </a:t>
            </a:r>
            <a:r>
              <a:rPr lang="ru-RU" sz="1600" dirty="0">
                <a:solidFill>
                  <a:schemeClr val="tx1"/>
                </a:solidFill>
              </a:rPr>
              <a:t>традиционная форма российского высшего </a:t>
            </a:r>
            <a:r>
              <a:rPr lang="ru-RU" sz="1600" dirty="0" smtClean="0">
                <a:solidFill>
                  <a:schemeClr val="tx1"/>
                </a:solidFill>
              </a:rPr>
              <a:t>образования</a:t>
            </a:r>
            <a:endParaRPr lang="ru-RU" sz="1600" dirty="0">
              <a:solidFill>
                <a:schemeClr val="tx1"/>
              </a:solidFill>
            </a:endParaRPr>
          </a:p>
          <a:p>
            <a:r>
              <a:rPr lang="ru-RU" sz="2000" b="1" u="sng" dirty="0">
                <a:solidFill>
                  <a:schemeClr val="bg1"/>
                </a:solidFill>
                <a:effectLst>
                  <a:outerShdw blurRad="38100" dist="38100" dir="2700000" algn="tl">
                    <a:srgbClr val="000000">
                      <a:alpha val="43137"/>
                    </a:srgbClr>
                  </a:outerShdw>
                </a:effectLst>
              </a:rPr>
              <a:t>Магистратура (2 года) </a:t>
            </a:r>
            <a:r>
              <a:rPr lang="ru-RU" b="1" dirty="0" smtClean="0">
                <a:solidFill>
                  <a:schemeClr val="accent2">
                    <a:lumMod val="50000"/>
                  </a:schemeClr>
                </a:solidFill>
              </a:rPr>
              <a:t>– </a:t>
            </a:r>
            <a:r>
              <a:rPr lang="ru-RU" sz="1600" dirty="0">
                <a:solidFill>
                  <a:schemeClr val="tx1"/>
                </a:solidFill>
              </a:rPr>
              <a:t>ступень высшего профессионального образования, следующая после </a:t>
            </a:r>
            <a:r>
              <a:rPr lang="ru-RU" sz="1600" dirty="0" err="1" smtClean="0">
                <a:solidFill>
                  <a:schemeClr val="tx1"/>
                </a:solidFill>
              </a:rPr>
              <a:t>бакалавриата</a:t>
            </a:r>
            <a:r>
              <a:rPr lang="ru-RU" sz="1600" dirty="0" smtClean="0">
                <a:solidFill>
                  <a:schemeClr val="tx1"/>
                </a:solidFill>
              </a:rPr>
              <a:t>, </a:t>
            </a:r>
            <a:r>
              <a:rPr lang="ru-RU" sz="1600" dirty="0">
                <a:solidFill>
                  <a:schemeClr val="tx1"/>
                </a:solidFill>
              </a:rPr>
              <a:t>позволяющая углубить специализацию по определенному профессиональному направлению</a:t>
            </a:r>
          </a:p>
        </p:txBody>
      </p:sp>
    </p:spTree>
    <p:extLst>
      <p:ext uri="{BB962C8B-B14F-4D97-AF65-F5344CB8AC3E}">
        <p14:creationId xmlns:p14="http://schemas.microsoft.com/office/powerpoint/2010/main" val="1952343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лаушевская.DIVMMC\Desktop\логотип.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424" y="25544"/>
            <a:ext cx="720080" cy="842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1124744"/>
            <a:ext cx="8784976" cy="2862322"/>
          </a:xfrm>
          <a:prstGeom prst="rect">
            <a:avLst/>
          </a:prstGeom>
          <a:noFill/>
        </p:spPr>
        <p:txBody>
          <a:bodyPr wrap="square" lIns="91440" tIns="45720" rIns="91440" bIns="45720">
            <a:spAutoFit/>
          </a:bodyPr>
          <a:lstStyle/>
          <a:p>
            <a:pPr algn="ctr"/>
            <a:r>
              <a:rPr lang="ru-RU" sz="4500" b="1" cap="none" spc="0" dirty="0" smtClean="0">
                <a:ln w="1905"/>
                <a:solidFill>
                  <a:srgbClr val="C00000"/>
                </a:solidFill>
                <a:effectLst>
                  <a:innerShdw blurRad="69850" dist="43180" dir="5400000">
                    <a:srgbClr val="000000">
                      <a:alpha val="65000"/>
                    </a:srgbClr>
                  </a:innerShdw>
                </a:effectLst>
              </a:rPr>
              <a:t>Изменения </a:t>
            </a:r>
          </a:p>
          <a:p>
            <a:pPr algn="ctr"/>
            <a:r>
              <a:rPr lang="ru-RU" sz="4500" b="1" cap="none" spc="0" dirty="0" smtClean="0">
                <a:ln w="1905"/>
                <a:solidFill>
                  <a:srgbClr val="C00000"/>
                </a:solidFill>
                <a:effectLst>
                  <a:innerShdw blurRad="69850" dist="43180" dir="5400000">
                    <a:srgbClr val="000000">
                      <a:alpha val="65000"/>
                    </a:srgbClr>
                  </a:innerShdw>
                </a:effectLst>
              </a:rPr>
              <a:t>в системе образования города </a:t>
            </a:r>
          </a:p>
          <a:p>
            <a:pPr algn="ctr"/>
            <a:r>
              <a:rPr lang="ru-RU" sz="4500" b="1" cap="none" spc="0" dirty="0" smtClean="0">
                <a:ln w="1905"/>
                <a:solidFill>
                  <a:srgbClr val="C00000"/>
                </a:solidFill>
                <a:effectLst>
                  <a:innerShdw blurRad="69850" dist="43180" dir="5400000">
                    <a:srgbClr val="000000">
                      <a:alpha val="65000"/>
                    </a:srgbClr>
                  </a:innerShdw>
                </a:effectLst>
              </a:rPr>
              <a:t>в соответствии с новым законом </a:t>
            </a:r>
          </a:p>
          <a:p>
            <a:pPr algn="ctr"/>
            <a:r>
              <a:rPr lang="ru-RU" sz="4500" b="1" cap="none" spc="0" dirty="0" smtClean="0">
                <a:ln w="1905"/>
                <a:solidFill>
                  <a:srgbClr val="C00000"/>
                </a:solidFill>
                <a:effectLst>
                  <a:innerShdw blurRad="69850" dist="43180" dir="5400000">
                    <a:srgbClr val="000000">
                      <a:alpha val="65000"/>
                    </a:srgbClr>
                  </a:innerShdw>
                </a:effectLst>
              </a:rPr>
              <a:t>«Об образовании в РФ»</a:t>
            </a:r>
            <a:endParaRPr lang="ru-RU" sz="4500" b="1" cap="none" spc="0" dirty="0">
              <a:ln w="1905"/>
              <a:solidFill>
                <a:srgbClr val="C00000"/>
              </a:solidFill>
              <a:effectLst>
                <a:innerShdw blurRad="69850" dist="43180" dir="5400000">
                  <a:srgbClr val="000000">
                    <a:alpha val="65000"/>
                  </a:srgbClr>
                </a:innerShdw>
              </a:effectLst>
            </a:endParaRPr>
          </a:p>
        </p:txBody>
      </p:sp>
      <p:sp>
        <p:nvSpPr>
          <p:cNvPr id="5" name="Прямоугольник 4"/>
          <p:cNvSpPr/>
          <p:nvPr/>
        </p:nvSpPr>
        <p:spPr>
          <a:xfrm>
            <a:off x="0" y="4365104"/>
            <a:ext cx="9108504" cy="1815882"/>
          </a:xfrm>
          <a:prstGeom prst="rect">
            <a:avLst/>
          </a:prstGeom>
          <a:noFill/>
        </p:spPr>
        <p:txBody>
          <a:bodyPr wrap="square" lIns="91440" tIns="45720" rIns="91440" bIns="45720">
            <a:spAutoFit/>
          </a:bodyPr>
          <a:lstStyle/>
          <a:p>
            <a:pPr algn="ctr"/>
            <a:r>
              <a:rPr lang="ru-RU" sz="4000" b="1" i="1" dirty="0" smtClean="0">
                <a:ln w="1905"/>
                <a:solidFill>
                  <a:schemeClr val="accent6">
                    <a:lumMod val="50000"/>
                  </a:schemeClr>
                </a:solidFill>
                <a:effectLst>
                  <a:outerShdw blurRad="38100" dist="38100" dir="2700000" algn="tl">
                    <a:srgbClr val="000000">
                      <a:alpha val="43137"/>
                    </a:srgbClr>
                  </a:outerShdw>
                </a:effectLst>
              </a:rPr>
              <a:t>Галина Васильевна </a:t>
            </a:r>
            <a:r>
              <a:rPr lang="ru-RU" sz="4000" b="1" i="1" dirty="0" err="1" smtClean="0">
                <a:ln w="1905"/>
                <a:solidFill>
                  <a:schemeClr val="accent6">
                    <a:lumMod val="50000"/>
                  </a:schemeClr>
                </a:solidFill>
                <a:effectLst>
                  <a:outerShdw blurRad="38100" dist="38100" dir="2700000" algn="tl">
                    <a:srgbClr val="000000">
                      <a:alpha val="43137"/>
                    </a:srgbClr>
                  </a:outerShdw>
                </a:effectLst>
              </a:rPr>
              <a:t>Кабацура</a:t>
            </a:r>
            <a:r>
              <a:rPr lang="ru-RU" sz="4000" i="1" dirty="0" smtClean="0">
                <a:ln w="1905"/>
                <a:solidFill>
                  <a:schemeClr val="accent6">
                    <a:lumMod val="50000"/>
                  </a:schemeClr>
                </a:solidFill>
              </a:rPr>
              <a:t>,</a:t>
            </a:r>
            <a:r>
              <a:rPr lang="ru-RU" sz="4000" b="1" i="1" dirty="0" smtClean="0">
                <a:ln w="1905"/>
                <a:solidFill>
                  <a:schemeClr val="accent6">
                    <a:lumMod val="50000"/>
                  </a:schemeClr>
                </a:solidFill>
                <a:effectLst>
                  <a:outerShdw blurRad="38100" dist="38100" dir="2700000" algn="tl">
                    <a:srgbClr val="000000">
                      <a:alpha val="43137"/>
                    </a:srgbClr>
                  </a:outerShdw>
                </a:effectLst>
              </a:rPr>
              <a:t> </a:t>
            </a:r>
          </a:p>
          <a:p>
            <a:pPr algn="ctr"/>
            <a:r>
              <a:rPr lang="ru-RU" sz="3600" i="1" dirty="0" smtClean="0">
                <a:ln w="1905"/>
                <a:solidFill>
                  <a:schemeClr val="accent6">
                    <a:lumMod val="50000"/>
                  </a:schemeClr>
                </a:solidFill>
                <a:effectLst>
                  <a:innerShdw blurRad="69850" dist="43180" dir="5400000">
                    <a:srgbClr val="000000">
                      <a:alpha val="65000"/>
                    </a:srgbClr>
                  </a:innerShdw>
                </a:effectLst>
              </a:rPr>
              <a:t>начальник отдела образования администрации города </a:t>
            </a:r>
            <a:endParaRPr lang="ru-RU" sz="3600" b="1" i="1" dirty="0">
              <a:ln w="1905"/>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9877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35814"/>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23257" y="92851"/>
            <a:ext cx="6213239" cy="646331"/>
          </a:xfrm>
          <a:prstGeom prst="rect">
            <a:avLst/>
          </a:prstGeom>
          <a:noFill/>
        </p:spPr>
        <p:txBody>
          <a:bodyPr wrap="none" lIns="91440" tIns="45720" rIns="91440" bIns="45720">
            <a:spAutoFit/>
          </a:bodyPr>
          <a:lstStyle/>
          <a:p>
            <a:pPr algn="ctr"/>
            <a:r>
              <a:rPr lang="ru-RU"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Система уровней образования</a:t>
            </a:r>
            <a:endParaRPr lang="ru-RU"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07744" y="1052736"/>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общее образование</a:t>
            </a:r>
          </a:p>
        </p:txBody>
      </p:sp>
      <p:sp>
        <p:nvSpPr>
          <p:cNvPr id="6" name="Прямоугольник 5"/>
          <p:cNvSpPr/>
          <p:nvPr/>
        </p:nvSpPr>
        <p:spPr>
          <a:xfrm>
            <a:off x="107744" y="2108508"/>
            <a:ext cx="5328352" cy="189128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lnSpc>
                <a:spcPct val="150000"/>
              </a:lnSpc>
            </a:pPr>
            <a:r>
              <a:rPr lang="ru-RU" sz="2000" dirty="0" smtClean="0">
                <a:effectLst>
                  <a:outerShdw blurRad="38100" dist="38100" dir="2700000" algn="tl">
                    <a:srgbClr val="000000">
                      <a:alpha val="43137"/>
                    </a:srgbClr>
                  </a:outerShdw>
                </a:effectLst>
              </a:rPr>
              <a:t>дополнительное образование детей</a:t>
            </a:r>
          </a:p>
          <a:p>
            <a:pPr lvl="0" algn="ctr">
              <a:lnSpc>
                <a:spcPct val="150000"/>
              </a:lnSpc>
            </a:pPr>
            <a:r>
              <a:rPr lang="ru-RU" sz="2000" dirty="0" smtClean="0">
                <a:effectLst>
                  <a:outerShdw blurRad="38100" dist="38100" dir="2700000" algn="tl">
                    <a:srgbClr val="000000">
                      <a:alpha val="43137"/>
                    </a:srgbClr>
                  </a:outerShdw>
                </a:effectLst>
              </a:rPr>
              <a:t>дополнительное образование взрослых</a:t>
            </a:r>
          </a:p>
          <a:p>
            <a:pPr lvl="0" algn="ctr">
              <a:lnSpc>
                <a:spcPct val="150000"/>
              </a:lnSpc>
            </a:pPr>
            <a:r>
              <a:rPr lang="ru-RU" sz="2000" dirty="0" smtClean="0">
                <a:effectLst>
                  <a:outerShdw blurRad="38100" dist="38100" dir="2700000" algn="tl">
                    <a:srgbClr val="000000">
                      <a:alpha val="43137"/>
                    </a:srgbClr>
                  </a:outerShdw>
                </a:effectLst>
              </a:rPr>
              <a:t>дополнительное профессиональное образование. </a:t>
            </a:r>
          </a:p>
        </p:txBody>
      </p:sp>
      <p:sp>
        <p:nvSpPr>
          <p:cNvPr id="9" name="Прямоугольник 8"/>
          <p:cNvSpPr/>
          <p:nvPr/>
        </p:nvSpPr>
        <p:spPr>
          <a:xfrm>
            <a:off x="2356582" y="1049831"/>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профессиональное образование</a:t>
            </a:r>
          </a:p>
        </p:txBody>
      </p:sp>
      <p:sp>
        <p:nvSpPr>
          <p:cNvPr id="10" name="Прямоугольник 9"/>
          <p:cNvSpPr/>
          <p:nvPr/>
        </p:nvSpPr>
        <p:spPr>
          <a:xfrm>
            <a:off x="4611069" y="1043499"/>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дополнительное образование </a:t>
            </a:r>
          </a:p>
        </p:txBody>
      </p:sp>
      <p:sp>
        <p:nvSpPr>
          <p:cNvPr id="11" name="Прямоугольник 10"/>
          <p:cNvSpPr/>
          <p:nvPr/>
        </p:nvSpPr>
        <p:spPr>
          <a:xfrm>
            <a:off x="6865377" y="1052736"/>
            <a:ext cx="2160000" cy="612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a:solidFill>
                  <a:schemeClr val="accent2">
                    <a:lumMod val="50000"/>
                  </a:schemeClr>
                </a:solidFill>
              </a:rPr>
              <a:t>профессиональное обучение</a:t>
            </a:r>
          </a:p>
        </p:txBody>
      </p:sp>
      <p:cxnSp>
        <p:nvCxnSpPr>
          <p:cNvPr id="12" name="Прямая со стрелкой 11"/>
          <p:cNvCxnSpPr/>
          <p:nvPr/>
        </p:nvCxnSpPr>
        <p:spPr>
          <a:xfrm flipH="1">
            <a:off x="5148064" y="1717964"/>
            <a:ext cx="5750" cy="3428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Выноска 2 20"/>
          <p:cNvSpPr/>
          <p:nvPr/>
        </p:nvSpPr>
        <p:spPr>
          <a:xfrm>
            <a:off x="107744" y="4149080"/>
            <a:ext cx="8917633" cy="1905892"/>
          </a:xfrm>
          <a:prstGeom prst="borderCallout2">
            <a:avLst>
              <a:gd name="adj1" fmla="val -1190"/>
              <a:gd name="adj2" fmla="val 2831"/>
              <a:gd name="adj3" fmla="val -54941"/>
              <a:gd name="adj4" fmla="val 7475"/>
              <a:gd name="adj5" fmla="val -4062"/>
              <a:gd name="adj6" fmla="val 310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dirty="0" smtClean="0">
                <a:solidFill>
                  <a:schemeClr val="bg2">
                    <a:lumMod val="10000"/>
                  </a:schemeClr>
                </a:solidFill>
              </a:rPr>
              <a:t>Новый закон предполагает, что </a:t>
            </a:r>
            <a:r>
              <a:rPr lang="ru-RU" sz="2000" b="1" dirty="0" smtClean="0">
                <a:solidFill>
                  <a:schemeClr val="bg2">
                    <a:lumMod val="10000"/>
                  </a:schemeClr>
                </a:solidFill>
              </a:rPr>
              <a:t>взрослые</a:t>
            </a:r>
            <a:r>
              <a:rPr lang="ru-RU" sz="2000" dirty="0" smtClean="0">
                <a:solidFill>
                  <a:schemeClr val="bg2">
                    <a:lumMod val="10000"/>
                  </a:schemeClr>
                </a:solidFill>
              </a:rPr>
              <a:t> могут обучаться не только в рамках </a:t>
            </a:r>
            <a:r>
              <a:rPr lang="ru-RU" sz="2000" b="1" dirty="0" smtClean="0">
                <a:solidFill>
                  <a:schemeClr val="bg2">
                    <a:lumMod val="10000"/>
                  </a:schemeClr>
                </a:solidFill>
              </a:rPr>
              <a:t>повышения своей квалификац</a:t>
            </a:r>
            <a:r>
              <a:rPr lang="ru-RU" sz="2000" dirty="0" smtClean="0">
                <a:solidFill>
                  <a:schemeClr val="bg2">
                    <a:lumMod val="10000"/>
                  </a:schemeClr>
                </a:solidFill>
              </a:rPr>
              <a:t>ии, но и в рамках </a:t>
            </a:r>
            <a:r>
              <a:rPr lang="ru-RU" sz="2000" b="1" dirty="0" smtClean="0">
                <a:solidFill>
                  <a:schemeClr val="bg2">
                    <a:lumMod val="10000"/>
                  </a:schemeClr>
                </a:solidFill>
              </a:rPr>
              <a:t>образовательных программ</a:t>
            </a:r>
            <a:r>
              <a:rPr lang="ru-RU" sz="2000" dirty="0" smtClean="0">
                <a:solidFill>
                  <a:schemeClr val="bg2">
                    <a:lumMod val="10000"/>
                  </a:schemeClr>
                </a:solidFill>
              </a:rPr>
              <a:t>, интересных с точки зрения личностного роста и развития</a:t>
            </a:r>
          </a:p>
        </p:txBody>
      </p:sp>
    </p:spTree>
    <p:extLst>
      <p:ext uri="{BB962C8B-B14F-4D97-AF65-F5344CB8AC3E}">
        <p14:creationId xmlns:p14="http://schemas.microsoft.com/office/powerpoint/2010/main" val="2599497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лаушевская.DIVMMC\Desktop\логотип.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424" y="25544"/>
            <a:ext cx="720080" cy="842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3712964"/>
            <a:ext cx="842493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400" dirty="0" smtClean="0"/>
              <a:t>Новый закон регулирует управленческие </a:t>
            </a:r>
            <a:r>
              <a:rPr lang="ru-RU" sz="2400" dirty="0"/>
              <a:t>и </a:t>
            </a:r>
            <a:r>
              <a:rPr lang="ru-RU" sz="2400" dirty="0" smtClean="0"/>
              <a:t>финансово-экономические отношения, а так же содержание </a:t>
            </a:r>
            <a:r>
              <a:rPr lang="ru-RU" sz="2400" dirty="0"/>
              <a:t>образования (в т. ч. устанавливает требования к образовательным программам и стандартам), </a:t>
            </a:r>
            <a:r>
              <a:rPr lang="ru-RU" sz="2400" dirty="0" smtClean="0"/>
              <a:t>более </a:t>
            </a:r>
            <a:r>
              <a:rPr lang="ru-RU" sz="2400" dirty="0"/>
              <a:t>подробно регламентирует права и ответственность участников образовательного </a:t>
            </a:r>
            <a:r>
              <a:rPr lang="ru-RU" sz="2400" dirty="0" smtClean="0"/>
              <a:t>процесса</a:t>
            </a:r>
            <a:endParaRPr lang="ru-RU" sz="2400" dirty="0"/>
          </a:p>
        </p:txBody>
      </p:sp>
      <p:sp>
        <p:nvSpPr>
          <p:cNvPr id="6" name="Стрелка вниз 5"/>
          <p:cNvSpPr/>
          <p:nvPr/>
        </p:nvSpPr>
        <p:spPr>
          <a:xfrm>
            <a:off x="107504" y="1052736"/>
            <a:ext cx="8928992" cy="2367380"/>
          </a:xfrm>
          <a:prstGeom prst="downArrow">
            <a:avLst>
              <a:gd name="adj1" fmla="val 92344"/>
              <a:gd name="adj2" fmla="val 271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a:t>29 декабря 2012 </a:t>
            </a:r>
            <a:r>
              <a:rPr lang="ru-RU" sz="2400" dirty="0"/>
              <a:t>года принят Федеральный закон № 273-ФЗ </a:t>
            </a:r>
          </a:p>
          <a:p>
            <a:pPr algn="ctr"/>
            <a:r>
              <a:rPr lang="ru-RU" sz="2400" dirty="0"/>
              <a:t>«Об образовании в Российской Федерации», который, за исключением отдельных положений, вступает в силу с </a:t>
            </a:r>
            <a:r>
              <a:rPr lang="ru-RU" sz="2400" b="1" dirty="0"/>
              <a:t>1 сентября 2013</a:t>
            </a:r>
            <a:r>
              <a:rPr lang="ru-RU" sz="2400" dirty="0"/>
              <a:t> года</a:t>
            </a:r>
          </a:p>
        </p:txBody>
      </p:sp>
    </p:spTree>
    <p:extLst>
      <p:ext uri="{BB962C8B-B14F-4D97-AF65-F5344CB8AC3E}">
        <p14:creationId xmlns:p14="http://schemas.microsoft.com/office/powerpoint/2010/main" val="3930029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3074" name="Заголовок 1"/>
          <p:cNvSpPr>
            <a:spLocks noGrp="1"/>
          </p:cNvSpPr>
          <p:nvPr>
            <p:ph type="title"/>
          </p:nvPr>
        </p:nvSpPr>
        <p:spPr>
          <a:xfrm>
            <a:off x="2267745" y="188640"/>
            <a:ext cx="5832648" cy="503238"/>
          </a:xfrm>
        </p:spPr>
        <p:txBody>
          <a:bodyPr>
            <a:normAutofit fontScale="90000"/>
          </a:bodyPr>
          <a:lstStyle/>
          <a:p>
            <a:pPr eaLnBrk="1" hangingPunct="1"/>
            <a:r>
              <a:rPr lang="ru-RU" sz="3200" b="1" dirty="0" smtClean="0">
                <a:solidFill>
                  <a:schemeClr val="tx2"/>
                </a:solidFill>
                <a:latin typeface="Times New Roman" pitchFamily="18" charset="0"/>
                <a:cs typeface="Times New Roman" pitchFamily="18" charset="0"/>
              </a:rPr>
              <a:t/>
            </a:r>
            <a:br>
              <a:rPr lang="ru-RU" sz="3200" b="1" dirty="0" smtClean="0">
                <a:solidFill>
                  <a:schemeClr val="tx2"/>
                </a:solidFill>
                <a:latin typeface="Times New Roman" pitchFamily="18" charset="0"/>
                <a:cs typeface="Times New Roman" pitchFamily="18" charset="0"/>
              </a:rPr>
            </a:b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ВИДЫ ОБРАЗОВАНИЯ</a:t>
            </a:r>
            <a:r>
              <a:rPr lang="ru-RU" sz="2800" dirty="0" smtClean="0">
                <a:latin typeface="Times New Roman" pitchFamily="18" charset="0"/>
              </a:rPr>
              <a:t/>
            </a:r>
            <a:br>
              <a:rPr lang="ru-RU" sz="2800" dirty="0" smtClean="0">
                <a:latin typeface="Times New Roman" pitchFamily="18" charset="0"/>
              </a:rPr>
            </a:br>
            <a:endParaRPr lang="ru-RU" sz="2800" b="1" dirty="0" smtClean="0">
              <a:solidFill>
                <a:srgbClr val="376092"/>
              </a:solidFill>
              <a:latin typeface="Times New Roman" pitchFamily="18" charset="0"/>
              <a:cs typeface="Times New Roman" pitchFamily="18" charset="0"/>
            </a:endParaRPr>
          </a:p>
        </p:txBody>
      </p:sp>
      <p:sp>
        <p:nvSpPr>
          <p:cNvPr id="3075" name="Подзаголовок 2"/>
          <p:cNvSpPr>
            <a:spLocks noGrp="1"/>
          </p:cNvSpPr>
          <p:nvPr>
            <p:ph idx="1"/>
          </p:nvPr>
        </p:nvSpPr>
        <p:spPr>
          <a:xfrm>
            <a:off x="179388" y="836613"/>
            <a:ext cx="8785225" cy="5184775"/>
          </a:xfrm>
        </p:spPr>
        <p:txBody>
          <a:bodyPr/>
          <a:lstStyle/>
          <a:p>
            <a:pPr algn="ctr" eaLnBrk="1" hangingPunct="1">
              <a:spcBef>
                <a:spcPct val="0"/>
              </a:spcBef>
              <a:buFont typeface="Arial" pitchFamily="34" charset="0"/>
              <a:buNone/>
            </a:pPr>
            <a:r>
              <a:rPr lang="ru-RU"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Times New Roman" pitchFamily="18" charset="0"/>
              </a:rPr>
              <a:t>Образование подразделяется на:</a:t>
            </a:r>
            <a:r>
              <a:rPr lang="ru-RU"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Times New Roman" pitchFamily="18" charset="0"/>
              </a:rPr>
              <a:t> </a:t>
            </a:r>
            <a:r>
              <a:rPr lang="ru-RU" sz="2800" b="1" u="sng" dirty="0" smtClean="0">
                <a:solidFill>
                  <a:schemeClr val="accent2">
                    <a:lumMod val="50000"/>
                  </a:schemeClr>
                </a:solidFill>
                <a:latin typeface="+mj-lt"/>
                <a:cs typeface="Times New Roman" pitchFamily="18" charset="0"/>
              </a:rPr>
              <a:t>    </a:t>
            </a:r>
          </a:p>
          <a:p>
            <a:pPr marL="0" indent="0" algn="ctr" eaLnBrk="1" hangingPunct="1">
              <a:spcBef>
                <a:spcPct val="0"/>
              </a:spcBef>
              <a:buNone/>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общее образование</a:t>
            </a:r>
          </a:p>
          <a:p>
            <a:pPr algn="ctr" eaLnBrk="1" hangingPunct="1">
              <a:spcBef>
                <a:spcPct val="0"/>
              </a:spcBef>
              <a:buFont typeface="Arial" pitchFamily="34" charset="0"/>
              <a:buNone/>
            </a:pPr>
            <a:r>
              <a:rPr lang="ru-RU" sz="2400" b="1" dirty="0" smtClean="0">
                <a:solidFill>
                  <a:schemeClr val="accent2">
                    <a:lumMod val="50000"/>
                  </a:schemeClr>
                </a:solidFill>
                <a:latin typeface="+mj-lt"/>
              </a:rPr>
              <a:t>(дошкольное</a:t>
            </a:r>
            <a:r>
              <a:rPr lang="ru-RU" sz="2400" b="1" dirty="0" smtClean="0">
                <a:solidFill>
                  <a:schemeClr val="accent2">
                    <a:lumMod val="50000"/>
                  </a:schemeClr>
                </a:solidFill>
                <a:latin typeface="+mj-lt"/>
                <a:cs typeface="Times New Roman" pitchFamily="18" charset="0"/>
              </a:rPr>
              <a:t>,</a:t>
            </a:r>
            <a:r>
              <a:rPr lang="ru-RU" sz="2400" b="1" dirty="0" smtClean="0">
                <a:solidFill>
                  <a:schemeClr val="accent2">
                    <a:lumMod val="50000"/>
                  </a:schemeClr>
                </a:solidFill>
                <a:latin typeface="+mj-lt"/>
              </a:rPr>
              <a:t> начальное общее</a:t>
            </a:r>
            <a:r>
              <a:rPr lang="ru-RU" sz="2400" b="1" dirty="0" smtClean="0">
                <a:solidFill>
                  <a:schemeClr val="accent2">
                    <a:lumMod val="50000"/>
                  </a:schemeClr>
                </a:solidFill>
                <a:latin typeface="+mj-lt"/>
                <a:cs typeface="Times New Roman" pitchFamily="18" charset="0"/>
              </a:rPr>
              <a:t>, основное общее, среднее общее образование)</a:t>
            </a:r>
          </a:p>
          <a:p>
            <a:pPr marL="0" indent="0" algn="ctr">
              <a:spcBef>
                <a:spcPct val="0"/>
              </a:spcBef>
              <a:buNone/>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профессиональное образование</a:t>
            </a:r>
          </a:p>
          <a:p>
            <a:pPr algn="ctr" eaLnBrk="1" hangingPunct="1">
              <a:spcBef>
                <a:spcPct val="0"/>
              </a:spcBef>
              <a:buFont typeface="Arial" pitchFamily="34" charset="0"/>
              <a:buNone/>
            </a:pPr>
            <a:r>
              <a:rPr lang="ru-RU" sz="2400" b="1" dirty="0">
                <a:solidFill>
                  <a:schemeClr val="accent2">
                    <a:lumMod val="50000"/>
                  </a:schemeClr>
                </a:solidFill>
                <a:latin typeface="+mj-lt"/>
              </a:rPr>
              <a:t>(среднее профессиональное образование, высшее образование)</a:t>
            </a:r>
          </a:p>
          <a:p>
            <a:pPr marL="0" indent="0" algn="ctr">
              <a:spcBef>
                <a:spcPct val="0"/>
              </a:spcBef>
              <a:buNone/>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дополнительное образование</a:t>
            </a:r>
          </a:p>
          <a:p>
            <a:pPr algn="ctr">
              <a:spcBef>
                <a:spcPct val="0"/>
              </a:spcBef>
              <a:buNone/>
            </a:pPr>
            <a:r>
              <a:rPr lang="ru-RU" sz="2400" b="1" dirty="0">
                <a:solidFill>
                  <a:schemeClr val="accent2">
                    <a:lumMod val="50000"/>
                  </a:schemeClr>
                </a:solidFill>
                <a:latin typeface="+mj-lt"/>
              </a:rPr>
              <a:t>(дополнительное образование детей, </a:t>
            </a:r>
          </a:p>
          <a:p>
            <a:pPr algn="ctr">
              <a:spcBef>
                <a:spcPct val="0"/>
              </a:spcBef>
              <a:buNone/>
            </a:pPr>
            <a:r>
              <a:rPr lang="ru-RU" sz="2400" b="1" dirty="0">
                <a:solidFill>
                  <a:schemeClr val="accent2">
                    <a:lumMod val="50000"/>
                  </a:schemeClr>
                </a:solidFill>
                <a:latin typeface="+mj-lt"/>
              </a:rPr>
              <a:t>дополнительное профессиональное образование )</a:t>
            </a:r>
          </a:p>
          <a:p>
            <a:pPr marL="0" indent="0" algn="ctr">
              <a:spcBef>
                <a:spcPct val="0"/>
              </a:spcBef>
              <a:buNone/>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профессиональное обучение </a:t>
            </a:r>
          </a:p>
        </p:txBody>
      </p:sp>
    </p:spTree>
    <p:extLst>
      <p:ext uri="{BB962C8B-B14F-4D97-AF65-F5344CB8AC3E}">
        <p14:creationId xmlns:p14="http://schemas.microsoft.com/office/powerpoint/2010/main" val="718583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4098" name="Заголовок 1"/>
          <p:cNvSpPr>
            <a:spLocks noGrp="1"/>
          </p:cNvSpPr>
          <p:nvPr>
            <p:ph type="title"/>
          </p:nvPr>
        </p:nvSpPr>
        <p:spPr>
          <a:xfrm>
            <a:off x="468313" y="188913"/>
            <a:ext cx="8218487" cy="647700"/>
          </a:xfrm>
        </p:spPr>
        <p:txBody>
          <a:bodyPr>
            <a:noAutofit/>
          </a:bodyPr>
          <a:lstStyle/>
          <a:p>
            <a:pPr eaLnBrk="1" hangingPunct="1"/>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УРОВНИ ОБРАЗОВАНИЯ</a:t>
            </a:r>
            <a:endPar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sp>
        <p:nvSpPr>
          <p:cNvPr id="4100" name="AutoShape 4"/>
          <p:cNvSpPr>
            <a:spLocks noChangeArrowheads="1"/>
          </p:cNvSpPr>
          <p:nvPr/>
        </p:nvSpPr>
        <p:spPr bwMode="auto">
          <a:xfrm>
            <a:off x="179388" y="1557338"/>
            <a:ext cx="3286125" cy="428625"/>
          </a:xfrm>
          <a:prstGeom prst="roundRect">
            <a:avLst>
              <a:gd name="adj" fmla="val 16667"/>
            </a:avLst>
          </a:prstGeom>
          <a:solidFill>
            <a:schemeClr val="bg1"/>
          </a:solidFill>
          <a:ln w="28575">
            <a:solidFill>
              <a:srgbClr val="6666FF"/>
            </a:solidFill>
            <a:round/>
            <a:headEnd/>
            <a:tailEnd/>
          </a:ln>
        </p:spPr>
        <p:txBody>
          <a:bodyPr wrap="none" anchor="ctr"/>
          <a:lstStyle/>
          <a:p>
            <a:pPr algn="ctr"/>
            <a:r>
              <a:rPr lang="ru-RU" sz="1600" b="1">
                <a:latin typeface="Times New Roman" pitchFamily="18" charset="0"/>
                <a:cs typeface="Times New Roman" pitchFamily="18" charset="0"/>
              </a:rPr>
              <a:t>Основное общее образование</a:t>
            </a:r>
          </a:p>
        </p:txBody>
      </p:sp>
      <p:sp>
        <p:nvSpPr>
          <p:cNvPr id="4101" name="AutoShape 5"/>
          <p:cNvSpPr>
            <a:spLocks noChangeArrowheads="1"/>
          </p:cNvSpPr>
          <p:nvPr/>
        </p:nvSpPr>
        <p:spPr bwMode="auto">
          <a:xfrm>
            <a:off x="179388" y="2060575"/>
            <a:ext cx="3286125" cy="503238"/>
          </a:xfrm>
          <a:prstGeom prst="roundRect">
            <a:avLst>
              <a:gd name="adj" fmla="val 16667"/>
            </a:avLst>
          </a:prstGeom>
          <a:solidFill>
            <a:schemeClr val="bg1"/>
          </a:solidFill>
          <a:ln w="28575">
            <a:solidFill>
              <a:srgbClr val="6666FF"/>
            </a:solidFill>
            <a:round/>
            <a:headEnd/>
            <a:tailEnd/>
          </a:ln>
        </p:spPr>
        <p:txBody>
          <a:bodyPr wrap="none" anchor="ctr"/>
          <a:lstStyle/>
          <a:p>
            <a:pPr algn="ctr"/>
            <a:r>
              <a:rPr lang="ru-RU" sz="1600" b="1">
                <a:latin typeface="Times New Roman" pitchFamily="18" charset="0"/>
                <a:cs typeface="Times New Roman" pitchFamily="18" charset="0"/>
              </a:rPr>
              <a:t>Среднее </a:t>
            </a:r>
            <a:r>
              <a:rPr lang="ru-RU" sz="1600" b="1">
                <a:solidFill>
                  <a:srgbClr val="6666FF"/>
                </a:solidFill>
                <a:latin typeface="Times New Roman" pitchFamily="18" charset="0"/>
                <a:cs typeface="Times New Roman" pitchFamily="18" charset="0"/>
              </a:rPr>
              <a:t>(полное)</a:t>
            </a:r>
            <a:r>
              <a:rPr lang="ru-RU" sz="1600" b="1">
                <a:latin typeface="Times New Roman" pitchFamily="18" charset="0"/>
                <a:cs typeface="Times New Roman" pitchFamily="18" charset="0"/>
              </a:rPr>
              <a:t> общее </a:t>
            </a:r>
          </a:p>
          <a:p>
            <a:pPr algn="ctr"/>
            <a:r>
              <a:rPr lang="ru-RU" sz="1600" b="1">
                <a:latin typeface="Times New Roman" pitchFamily="18" charset="0"/>
                <a:cs typeface="Times New Roman" pitchFamily="18" charset="0"/>
              </a:rPr>
              <a:t>образование</a:t>
            </a:r>
          </a:p>
        </p:txBody>
      </p:sp>
      <p:sp>
        <p:nvSpPr>
          <p:cNvPr id="4102" name="AutoShape 6"/>
          <p:cNvSpPr>
            <a:spLocks noChangeArrowheads="1"/>
          </p:cNvSpPr>
          <p:nvPr/>
        </p:nvSpPr>
        <p:spPr bwMode="auto">
          <a:xfrm>
            <a:off x="179388" y="2636838"/>
            <a:ext cx="3286125" cy="642937"/>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ru-RU" sz="1600" b="1">
                <a:solidFill>
                  <a:schemeClr val="bg1"/>
                </a:solidFill>
                <a:latin typeface="Times New Roman" pitchFamily="18" charset="0"/>
                <a:cs typeface="Times New Roman" pitchFamily="18" charset="0"/>
              </a:rPr>
              <a:t>Начальное</a:t>
            </a:r>
            <a:r>
              <a:rPr lang="ru-RU" sz="1600" b="1">
                <a:solidFill>
                  <a:srgbClr val="6666FF"/>
                </a:solidFill>
                <a:latin typeface="Times New Roman" pitchFamily="18" charset="0"/>
                <a:cs typeface="Times New Roman" pitchFamily="18" charset="0"/>
              </a:rPr>
              <a:t> </a:t>
            </a:r>
            <a:r>
              <a:rPr lang="ru-RU" sz="1600" b="1">
                <a:solidFill>
                  <a:schemeClr val="bg1"/>
                </a:solidFill>
                <a:latin typeface="Times New Roman" pitchFamily="18" charset="0"/>
                <a:cs typeface="Times New Roman" pitchFamily="18" charset="0"/>
              </a:rPr>
              <a:t>профессиональное</a:t>
            </a:r>
          </a:p>
          <a:p>
            <a:pPr algn="ctr"/>
            <a:r>
              <a:rPr lang="ru-RU" sz="1600" b="1">
                <a:solidFill>
                  <a:schemeClr val="bg1"/>
                </a:solidFill>
                <a:latin typeface="Times New Roman" pitchFamily="18" charset="0"/>
                <a:cs typeface="Times New Roman" pitchFamily="18" charset="0"/>
              </a:rPr>
              <a:t>образование</a:t>
            </a:r>
          </a:p>
        </p:txBody>
      </p:sp>
      <p:sp>
        <p:nvSpPr>
          <p:cNvPr id="4103" name="AutoShape 7"/>
          <p:cNvSpPr>
            <a:spLocks noChangeArrowheads="1"/>
          </p:cNvSpPr>
          <p:nvPr/>
        </p:nvSpPr>
        <p:spPr bwMode="auto">
          <a:xfrm>
            <a:off x="179388" y="3357563"/>
            <a:ext cx="3286125" cy="504825"/>
          </a:xfrm>
          <a:prstGeom prst="roundRect">
            <a:avLst>
              <a:gd name="adj" fmla="val 16667"/>
            </a:avLst>
          </a:prstGeom>
          <a:solidFill>
            <a:schemeClr val="bg1"/>
          </a:solidFill>
          <a:ln w="28575">
            <a:solidFill>
              <a:srgbClr val="6666FF"/>
            </a:solidFill>
            <a:round/>
            <a:headEnd/>
            <a:tailEnd/>
          </a:ln>
        </p:spPr>
        <p:txBody>
          <a:bodyPr wrap="none" anchor="ctr"/>
          <a:lstStyle/>
          <a:p>
            <a:pPr algn="ctr"/>
            <a:r>
              <a:rPr lang="ru-RU" sz="1600" b="1">
                <a:latin typeface="Times New Roman" pitchFamily="18" charset="0"/>
                <a:cs typeface="Times New Roman" pitchFamily="18" charset="0"/>
              </a:rPr>
              <a:t>Среднее профессиональное</a:t>
            </a:r>
          </a:p>
          <a:p>
            <a:pPr algn="ctr"/>
            <a:r>
              <a:rPr lang="ru-RU" sz="1600" b="1">
                <a:latin typeface="Times New Roman" pitchFamily="18" charset="0"/>
                <a:cs typeface="Times New Roman" pitchFamily="18" charset="0"/>
              </a:rPr>
              <a:t>образование</a:t>
            </a:r>
          </a:p>
        </p:txBody>
      </p:sp>
      <p:sp>
        <p:nvSpPr>
          <p:cNvPr id="4104" name="AutoShape 8"/>
          <p:cNvSpPr>
            <a:spLocks noChangeArrowheads="1"/>
          </p:cNvSpPr>
          <p:nvPr/>
        </p:nvSpPr>
        <p:spPr bwMode="auto">
          <a:xfrm>
            <a:off x="179388" y="4797425"/>
            <a:ext cx="3286125" cy="649288"/>
          </a:xfrm>
          <a:prstGeom prst="roundRect">
            <a:avLst>
              <a:gd name="adj" fmla="val 16667"/>
            </a:avLst>
          </a:prstGeom>
          <a:solidFill>
            <a:schemeClr val="bg1"/>
          </a:solidFill>
          <a:ln w="28575">
            <a:solidFill>
              <a:srgbClr val="6666FF"/>
            </a:solidFill>
            <a:round/>
            <a:headEnd/>
            <a:tailEnd/>
          </a:ln>
        </p:spPr>
        <p:txBody>
          <a:bodyPr wrap="none" anchor="ctr"/>
          <a:lstStyle/>
          <a:p>
            <a:pPr algn="ctr"/>
            <a:r>
              <a:rPr lang="ru-RU" sz="1600" b="1">
                <a:latin typeface="Times New Roman" pitchFamily="18" charset="0"/>
                <a:cs typeface="Times New Roman" pitchFamily="18" charset="0"/>
              </a:rPr>
              <a:t>Высшее профессиональное</a:t>
            </a:r>
          </a:p>
          <a:p>
            <a:pPr algn="ctr"/>
            <a:r>
              <a:rPr lang="ru-RU" sz="1600" b="1">
                <a:latin typeface="Times New Roman" pitchFamily="18" charset="0"/>
                <a:cs typeface="Times New Roman" pitchFamily="18" charset="0"/>
              </a:rPr>
              <a:t>образование (бакалавриат</a:t>
            </a:r>
            <a:r>
              <a:rPr lang="ru-RU" sz="1400" b="1">
                <a:latin typeface="Tahoma" pitchFamily="34" charset="0"/>
              </a:rPr>
              <a:t>)</a:t>
            </a:r>
          </a:p>
        </p:txBody>
      </p:sp>
      <p:sp>
        <p:nvSpPr>
          <p:cNvPr id="4105" name="AutoShape 13"/>
          <p:cNvSpPr>
            <a:spLocks noChangeArrowheads="1"/>
          </p:cNvSpPr>
          <p:nvPr/>
        </p:nvSpPr>
        <p:spPr bwMode="auto">
          <a:xfrm>
            <a:off x="179388" y="3933825"/>
            <a:ext cx="3286125" cy="785813"/>
          </a:xfrm>
          <a:prstGeom prst="roundRect">
            <a:avLst>
              <a:gd name="adj" fmla="val 16667"/>
            </a:avLst>
          </a:prstGeom>
          <a:solidFill>
            <a:schemeClr val="bg1"/>
          </a:solidFill>
          <a:ln w="28575">
            <a:solidFill>
              <a:srgbClr val="6666FF"/>
            </a:solidFill>
            <a:round/>
            <a:headEnd/>
            <a:tailEnd/>
          </a:ln>
        </p:spPr>
        <p:txBody>
          <a:bodyPr wrap="none" anchor="ctr"/>
          <a:lstStyle/>
          <a:p>
            <a:pPr algn="ctr"/>
            <a:r>
              <a:rPr lang="ru-RU" sz="1600" b="1">
                <a:latin typeface="Times New Roman" pitchFamily="18" charset="0"/>
                <a:cs typeface="Times New Roman" pitchFamily="18" charset="0"/>
              </a:rPr>
              <a:t>Высшее профессиональное</a:t>
            </a:r>
          </a:p>
          <a:p>
            <a:pPr algn="ctr"/>
            <a:r>
              <a:rPr lang="ru-RU" sz="1600" b="1">
                <a:latin typeface="Times New Roman" pitchFamily="18" charset="0"/>
                <a:cs typeface="Times New Roman" pitchFamily="18" charset="0"/>
              </a:rPr>
              <a:t>образование (подготовка</a:t>
            </a:r>
          </a:p>
          <a:p>
            <a:pPr algn="ctr"/>
            <a:r>
              <a:rPr lang="ru-RU" sz="1600" b="1">
                <a:latin typeface="Times New Roman" pitchFamily="18" charset="0"/>
                <a:cs typeface="Times New Roman" pitchFamily="18" charset="0"/>
              </a:rPr>
              <a:t>специалиста, магистратура)</a:t>
            </a:r>
          </a:p>
        </p:txBody>
      </p:sp>
      <p:sp>
        <p:nvSpPr>
          <p:cNvPr id="4106" name="AutoShape 10"/>
          <p:cNvSpPr>
            <a:spLocks noChangeArrowheads="1"/>
          </p:cNvSpPr>
          <p:nvPr/>
        </p:nvSpPr>
        <p:spPr bwMode="auto">
          <a:xfrm>
            <a:off x="179388" y="5516563"/>
            <a:ext cx="3286125" cy="360709"/>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ru-RU" sz="1600" b="1" dirty="0">
                <a:solidFill>
                  <a:schemeClr val="bg1"/>
                </a:solidFill>
                <a:latin typeface="Times New Roman" pitchFamily="18" charset="0"/>
                <a:cs typeface="Times New Roman" pitchFamily="18" charset="0"/>
              </a:rPr>
              <a:t>Послевузовское </a:t>
            </a:r>
            <a:r>
              <a:rPr lang="ru-RU" sz="1600" b="1" dirty="0" smtClean="0">
                <a:solidFill>
                  <a:schemeClr val="bg1"/>
                </a:solidFill>
                <a:latin typeface="Times New Roman" pitchFamily="18" charset="0"/>
                <a:cs typeface="Times New Roman" pitchFamily="18" charset="0"/>
              </a:rPr>
              <a:t>профессиональное</a:t>
            </a:r>
            <a:endParaRPr lang="ru-RU" sz="1600" b="1" dirty="0">
              <a:solidFill>
                <a:schemeClr val="bg1"/>
              </a:solidFill>
              <a:latin typeface="Times New Roman" pitchFamily="18" charset="0"/>
              <a:cs typeface="Times New Roman" pitchFamily="18" charset="0"/>
            </a:endParaRPr>
          </a:p>
        </p:txBody>
      </p:sp>
      <p:sp>
        <p:nvSpPr>
          <p:cNvPr id="4107" name="AutoShape 17"/>
          <p:cNvSpPr>
            <a:spLocks noChangeArrowheads="1"/>
          </p:cNvSpPr>
          <p:nvPr/>
        </p:nvSpPr>
        <p:spPr bwMode="auto">
          <a:xfrm>
            <a:off x="4500563" y="1433860"/>
            <a:ext cx="4500562" cy="357187"/>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ru-RU" sz="1600" b="1">
                <a:solidFill>
                  <a:schemeClr val="bg1"/>
                </a:solidFill>
                <a:latin typeface="Times New Roman" pitchFamily="18" charset="0"/>
                <a:cs typeface="Times New Roman" pitchFamily="18" charset="0"/>
              </a:rPr>
              <a:t>Начальное общее образование</a:t>
            </a:r>
            <a:endParaRPr lang="en-US" sz="1600" b="1">
              <a:solidFill>
                <a:schemeClr val="bg1"/>
              </a:solidFill>
              <a:latin typeface="Times New Roman" pitchFamily="18" charset="0"/>
              <a:cs typeface="Times New Roman" pitchFamily="18" charset="0"/>
            </a:endParaRPr>
          </a:p>
        </p:txBody>
      </p:sp>
      <p:sp>
        <p:nvSpPr>
          <p:cNvPr id="4108" name="Скругленный прямоугольник 15"/>
          <p:cNvSpPr>
            <a:spLocks noChangeArrowheads="1"/>
          </p:cNvSpPr>
          <p:nvPr/>
        </p:nvSpPr>
        <p:spPr bwMode="auto">
          <a:xfrm>
            <a:off x="4500563" y="1865660"/>
            <a:ext cx="4500562" cy="35718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ru-RU" sz="1600" b="1">
                <a:latin typeface="Times New Roman" pitchFamily="18" charset="0"/>
                <a:cs typeface="Times New Roman" pitchFamily="18" charset="0"/>
              </a:rPr>
              <a:t>Основное общее образование</a:t>
            </a:r>
          </a:p>
        </p:txBody>
      </p:sp>
      <p:sp>
        <p:nvSpPr>
          <p:cNvPr id="4109" name="AutoShape 16"/>
          <p:cNvSpPr>
            <a:spLocks noChangeArrowheads="1"/>
          </p:cNvSpPr>
          <p:nvPr/>
        </p:nvSpPr>
        <p:spPr bwMode="auto">
          <a:xfrm>
            <a:off x="4500563" y="1002060"/>
            <a:ext cx="4500562" cy="357187"/>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ru-RU" sz="1600" b="1">
                <a:solidFill>
                  <a:schemeClr val="bg1"/>
                </a:solidFill>
                <a:latin typeface="Times New Roman" pitchFamily="18" charset="0"/>
                <a:cs typeface="Times New Roman" pitchFamily="18" charset="0"/>
              </a:rPr>
              <a:t>Дошкольное образование</a:t>
            </a:r>
          </a:p>
        </p:txBody>
      </p:sp>
      <p:sp>
        <p:nvSpPr>
          <p:cNvPr id="4110" name="AutoShape 12"/>
          <p:cNvSpPr>
            <a:spLocks noChangeArrowheads="1"/>
          </p:cNvSpPr>
          <p:nvPr/>
        </p:nvSpPr>
        <p:spPr bwMode="auto">
          <a:xfrm>
            <a:off x="3635896" y="2780928"/>
            <a:ext cx="719137" cy="1077912"/>
          </a:xfrm>
          <a:prstGeom prst="rightArrow">
            <a:avLst>
              <a:gd name="adj1" fmla="val 32889"/>
              <a:gd name="adj2" fmla="val 7755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ru-RU">
              <a:solidFill>
                <a:srgbClr val="6666FF"/>
              </a:solidFill>
              <a:latin typeface="Tahoma" pitchFamily="34" charset="0"/>
            </a:endParaRPr>
          </a:p>
        </p:txBody>
      </p:sp>
      <p:sp>
        <p:nvSpPr>
          <p:cNvPr id="4111" name="Скругленный прямоугольник 14"/>
          <p:cNvSpPr>
            <a:spLocks noChangeArrowheads="1"/>
          </p:cNvSpPr>
          <p:nvPr/>
        </p:nvSpPr>
        <p:spPr bwMode="auto">
          <a:xfrm>
            <a:off x="4500563" y="2299047"/>
            <a:ext cx="4500562" cy="3571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ru-RU" sz="1600" b="1">
                <a:latin typeface="Times New Roman" pitchFamily="18" charset="0"/>
                <a:cs typeface="Times New Roman" pitchFamily="18" charset="0"/>
              </a:rPr>
              <a:t>Среднее общее образование</a:t>
            </a:r>
          </a:p>
        </p:txBody>
      </p:sp>
      <p:sp>
        <p:nvSpPr>
          <p:cNvPr id="4112" name="Скругленный прямоугольник 12"/>
          <p:cNvSpPr>
            <a:spLocks noChangeArrowheads="1"/>
          </p:cNvSpPr>
          <p:nvPr/>
        </p:nvSpPr>
        <p:spPr bwMode="auto">
          <a:xfrm>
            <a:off x="4500563" y="2802285"/>
            <a:ext cx="4500562" cy="85725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endParaRPr lang="ru-RU" sz="1600" b="1">
              <a:solidFill>
                <a:srgbClr val="FFE7B8"/>
              </a:solidFill>
              <a:latin typeface="Times New Roman" pitchFamily="18" charset="0"/>
              <a:cs typeface="Times New Roman" pitchFamily="18" charset="0"/>
            </a:endParaRPr>
          </a:p>
          <a:p>
            <a:pPr algn="ctr"/>
            <a:r>
              <a:rPr lang="ru-RU" sz="1600" b="1">
                <a:solidFill>
                  <a:schemeClr val="bg1"/>
                </a:solidFill>
                <a:latin typeface="Times New Roman" pitchFamily="18" charset="0"/>
                <a:cs typeface="Times New Roman" pitchFamily="18" charset="0"/>
              </a:rPr>
              <a:t>Среднее профессиональное образование</a:t>
            </a:r>
          </a:p>
          <a:p>
            <a:pPr algn="ctr"/>
            <a:r>
              <a:rPr lang="ru-RU" sz="1600" b="1">
                <a:solidFill>
                  <a:schemeClr val="bg1"/>
                </a:solidFill>
                <a:latin typeface="Times New Roman" pitchFamily="18" charset="0"/>
                <a:cs typeface="Times New Roman" pitchFamily="18" charset="0"/>
              </a:rPr>
              <a:t>(подготовка квалифицированных рабочих,</a:t>
            </a:r>
          </a:p>
          <a:p>
            <a:pPr algn="ctr"/>
            <a:r>
              <a:rPr lang="ru-RU" sz="1600" b="1">
                <a:solidFill>
                  <a:schemeClr val="bg1"/>
                </a:solidFill>
                <a:latin typeface="Times New Roman" pitchFamily="18" charset="0"/>
                <a:cs typeface="Times New Roman" pitchFamily="18" charset="0"/>
              </a:rPr>
              <a:t>подготовка специалистов среднего звена)</a:t>
            </a:r>
          </a:p>
          <a:p>
            <a:pPr algn="ctr"/>
            <a:endParaRPr lang="ru-RU" b="1">
              <a:solidFill>
                <a:schemeClr val="bg1"/>
              </a:solidFill>
              <a:latin typeface="Times New Roman" pitchFamily="18" charset="0"/>
              <a:cs typeface="Times New Roman" pitchFamily="18" charset="0"/>
            </a:endParaRPr>
          </a:p>
        </p:txBody>
      </p:sp>
      <p:sp>
        <p:nvSpPr>
          <p:cNvPr id="4113" name="Скругленный прямоугольник 13"/>
          <p:cNvSpPr>
            <a:spLocks noChangeArrowheads="1"/>
          </p:cNvSpPr>
          <p:nvPr/>
        </p:nvSpPr>
        <p:spPr bwMode="auto">
          <a:xfrm>
            <a:off x="4500563" y="3810347"/>
            <a:ext cx="4500562" cy="3571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ru-RU" sz="1600" b="1">
                <a:latin typeface="Times New Roman" pitchFamily="18" charset="0"/>
                <a:cs typeface="Times New Roman" pitchFamily="18" charset="0"/>
              </a:rPr>
              <a:t>Высшее образование – бакалавриат</a:t>
            </a:r>
          </a:p>
        </p:txBody>
      </p:sp>
      <p:sp>
        <p:nvSpPr>
          <p:cNvPr id="4114" name="Скругленный прямоугольник 16"/>
          <p:cNvSpPr>
            <a:spLocks noChangeArrowheads="1"/>
          </p:cNvSpPr>
          <p:nvPr/>
        </p:nvSpPr>
        <p:spPr bwMode="auto">
          <a:xfrm>
            <a:off x="4500563" y="4315172"/>
            <a:ext cx="4500562" cy="5715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ru-RU" sz="1600" b="1">
                <a:latin typeface="Times New Roman" pitchFamily="18" charset="0"/>
                <a:cs typeface="Times New Roman" pitchFamily="18" charset="0"/>
              </a:rPr>
              <a:t>Высшее образование – специалитет, магистратура</a:t>
            </a:r>
          </a:p>
        </p:txBody>
      </p:sp>
      <p:sp>
        <p:nvSpPr>
          <p:cNvPr id="4115" name="Скругленный прямоугольник 18"/>
          <p:cNvSpPr>
            <a:spLocks noChangeArrowheads="1"/>
          </p:cNvSpPr>
          <p:nvPr/>
        </p:nvSpPr>
        <p:spPr bwMode="auto">
          <a:xfrm>
            <a:off x="4500563" y="5034310"/>
            <a:ext cx="4500562" cy="842962"/>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endParaRPr lang="ru-RU" sz="1600" b="1">
              <a:solidFill>
                <a:srgbClr val="FFE7B8"/>
              </a:solidFill>
              <a:latin typeface="Times New Roman" pitchFamily="18" charset="0"/>
              <a:cs typeface="Times New Roman" pitchFamily="18" charset="0"/>
            </a:endParaRPr>
          </a:p>
          <a:p>
            <a:pPr algn="ctr"/>
            <a:r>
              <a:rPr lang="ru-RU" sz="1600" b="1">
                <a:solidFill>
                  <a:schemeClr val="bg1"/>
                </a:solidFill>
                <a:latin typeface="Times New Roman" pitchFamily="18" charset="0"/>
                <a:cs typeface="Times New Roman" pitchFamily="18" charset="0"/>
              </a:rPr>
              <a:t>Высшее образование – подготовка кадров высшей квалификации</a:t>
            </a:r>
          </a:p>
          <a:p>
            <a:pPr algn="ctr"/>
            <a:endParaRPr lang="ru-RU" sz="1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15015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299257" y="44624"/>
            <a:ext cx="6161175" cy="830997"/>
          </a:xfrm>
          <a:prstGeom prst="rect">
            <a:avLst/>
          </a:prstGeom>
          <a:noFill/>
        </p:spPr>
        <p:txBody>
          <a:bodyPr wrap="non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Правовой статус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образовательных учреждений и организаций</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240634" y="1052736"/>
            <a:ext cx="864096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ru-RU"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Расширение круга субъектов, имеющих право на ведение образовательной деятельности:</a:t>
            </a:r>
          </a:p>
        </p:txBody>
      </p:sp>
      <p:sp>
        <p:nvSpPr>
          <p:cNvPr id="5" name="Прямоугольник 4"/>
          <p:cNvSpPr/>
          <p:nvPr/>
        </p:nvSpPr>
        <p:spPr>
          <a:xfrm>
            <a:off x="240634" y="1988840"/>
            <a:ext cx="8640960" cy="4185761"/>
          </a:xfrm>
          <a:prstGeom prst="rect">
            <a:avLst/>
          </a:prstGeom>
        </p:spPr>
        <p:txBody>
          <a:bodyPr wrap="square">
            <a:spAutoFit/>
          </a:bodyPr>
          <a:lstStyle/>
          <a:p>
            <a:pPr marL="285750" indent="-285750">
              <a:buFont typeface="Wingdings" pitchFamily="2" charset="2"/>
              <a:buChar char="ü"/>
            </a:pPr>
            <a:r>
              <a:rPr lang="ru-RU" sz="2100" i="1" dirty="0">
                <a:solidFill>
                  <a:srgbClr val="002060"/>
                </a:solidFill>
                <a:effectLst>
                  <a:outerShdw blurRad="38100" dist="38100" dir="2700000" algn="tl">
                    <a:srgbClr val="000000">
                      <a:alpha val="43137"/>
                    </a:srgbClr>
                  </a:outerShdw>
                </a:effectLst>
              </a:rPr>
              <a:t>образовательная организация – это некоммерческая организация, осуществляющая на основании лицензии образовательную </a:t>
            </a:r>
            <a:r>
              <a:rPr lang="ru-RU" sz="2100" i="1" dirty="0" smtClean="0">
                <a:solidFill>
                  <a:srgbClr val="002060"/>
                </a:solidFill>
                <a:effectLst>
                  <a:outerShdw blurRad="38100" dist="38100" dir="2700000" algn="tl">
                    <a:srgbClr val="000000">
                      <a:alpha val="43137"/>
                    </a:srgbClr>
                  </a:outerShdw>
                </a:effectLst>
              </a:rPr>
              <a:t>деятельность </a:t>
            </a:r>
            <a:r>
              <a:rPr lang="ru-RU" sz="2100" i="1" dirty="0">
                <a:solidFill>
                  <a:srgbClr val="002060"/>
                </a:solidFill>
                <a:effectLst>
                  <a:outerShdw blurRad="38100" dist="38100" dir="2700000" algn="tl">
                    <a:srgbClr val="000000">
                      <a:alpha val="43137"/>
                    </a:srgbClr>
                  </a:outerShdw>
                </a:effectLst>
              </a:rPr>
              <a:t>в качестве основного вида деятельности </a:t>
            </a:r>
            <a:r>
              <a:rPr lang="ru-RU" sz="2100" i="1" dirty="0" smtClean="0">
                <a:solidFill>
                  <a:srgbClr val="002060"/>
                </a:solidFill>
                <a:effectLst>
                  <a:outerShdw blurRad="38100" dist="38100" dir="2700000" algn="tl">
                    <a:srgbClr val="000000">
                      <a:alpha val="43137"/>
                    </a:srgbClr>
                  </a:outerShdw>
                </a:effectLst>
              </a:rPr>
              <a:t>(дошкольные, общеобразовательные, профессиональные образовательные и др.)</a:t>
            </a:r>
          </a:p>
          <a:p>
            <a:endParaRPr lang="ru-RU" sz="800" i="1" dirty="0" smtClean="0">
              <a:solidFill>
                <a:srgbClr val="002060"/>
              </a:solidFill>
              <a:effectLst>
                <a:outerShdw blurRad="38100" dist="38100" dir="2700000" algn="tl">
                  <a:srgbClr val="000000">
                    <a:alpha val="43137"/>
                  </a:srgbClr>
                </a:outerShdw>
              </a:effectLst>
            </a:endParaRPr>
          </a:p>
          <a:p>
            <a:pPr marL="285750" indent="-285750">
              <a:buFont typeface="Wingdings" pitchFamily="2" charset="2"/>
              <a:buChar char="ü"/>
            </a:pPr>
            <a:r>
              <a:rPr lang="ru-RU" sz="2100" i="1" dirty="0">
                <a:effectLst>
                  <a:outerShdw blurRad="38100" dist="38100" dir="2700000" algn="tl">
                    <a:srgbClr val="000000">
                      <a:alpha val="43137"/>
                    </a:srgbClr>
                  </a:outerShdw>
                </a:effectLst>
              </a:rPr>
              <a:t>организация, осуществляющая обучение, – это юридическое лицо, осуществляющее на основании лицензии наряду с основной деятельностью образовательную деятельность в качестве дополнительного вида </a:t>
            </a:r>
            <a:r>
              <a:rPr lang="ru-RU" sz="2100" i="1" dirty="0" smtClean="0">
                <a:effectLst>
                  <a:outerShdw blurRad="38100" dist="38100" dir="2700000" algn="tl">
                    <a:srgbClr val="000000">
                      <a:alpha val="43137"/>
                    </a:srgbClr>
                  </a:outerShdw>
                </a:effectLst>
              </a:rPr>
              <a:t>деятельности (научные организации; организации, осуществляющие лечение, оздоровление, отдых и др.)</a:t>
            </a:r>
          </a:p>
          <a:p>
            <a:endParaRPr lang="ru-RU" sz="800" i="1" dirty="0" smtClean="0">
              <a:effectLst>
                <a:outerShdw blurRad="38100" dist="38100" dir="2700000" algn="tl">
                  <a:srgbClr val="000000">
                    <a:alpha val="43137"/>
                  </a:srgbClr>
                </a:outerShdw>
              </a:effectLst>
            </a:endParaRPr>
          </a:p>
          <a:p>
            <a:pPr marL="285750" indent="-285750">
              <a:buFont typeface="Wingdings" pitchFamily="2" charset="2"/>
              <a:buChar char="ü"/>
            </a:pPr>
            <a:r>
              <a:rPr lang="ru-RU" sz="2100" i="1" dirty="0" smtClean="0">
                <a:solidFill>
                  <a:srgbClr val="002060"/>
                </a:solidFill>
                <a:effectLst>
                  <a:outerShdw blurRad="38100" dist="38100" dir="2700000" algn="tl">
                    <a:srgbClr val="000000">
                      <a:alpha val="43137"/>
                    </a:srgbClr>
                  </a:outerShdw>
                </a:effectLst>
              </a:rPr>
              <a:t>иные юридические лица</a:t>
            </a:r>
          </a:p>
          <a:p>
            <a:pPr marL="285750" indent="-285750">
              <a:buFont typeface="Wingdings" pitchFamily="2" charset="2"/>
              <a:buChar char="ü"/>
            </a:pPr>
            <a:r>
              <a:rPr lang="ru-RU" sz="2100" i="1" dirty="0" smtClean="0">
                <a:effectLst>
                  <a:outerShdw blurRad="38100" dist="38100" dir="2700000" algn="tl">
                    <a:srgbClr val="000000">
                      <a:alpha val="43137"/>
                    </a:srgbClr>
                  </a:outerShdw>
                </a:effectLst>
              </a:rPr>
              <a:t>индивидуальные предприниматели</a:t>
            </a:r>
            <a:endParaRPr lang="ru-RU" sz="21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666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39752" y="154406"/>
            <a:ext cx="6554231" cy="584775"/>
          </a:xfrm>
          <a:prstGeom prst="rect">
            <a:avLst/>
          </a:prstGeom>
          <a:noFill/>
        </p:spPr>
        <p:txBody>
          <a:bodyPr wrap="none" lIns="91440" tIns="45720" rIns="91440" bIns="45720">
            <a:spAutoFit/>
          </a:bodyPr>
          <a:lstStyle/>
          <a:p>
            <a:pPr algn="ctr"/>
            <a:r>
              <a:rPr lang="ru-RU"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Типы образовательных организаций</a:t>
            </a:r>
            <a:endParaRPr lang="ru-RU"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133735" y="1124744"/>
            <a:ext cx="8856984" cy="5632311"/>
          </a:xfrm>
          <a:prstGeom prst="rect">
            <a:avLst/>
          </a:prstGeom>
        </p:spPr>
        <p:txBody>
          <a:bodyPr wrap="square">
            <a:spAutoFit/>
          </a:bodyPr>
          <a:lstStyle/>
          <a:p>
            <a:pPr marL="285750" lvl="0" indent="-285750">
              <a:buFont typeface="Wingdings" pitchFamily="2" charset="2"/>
              <a:buChar char="§"/>
            </a:pPr>
            <a:r>
              <a:rPr lang="ru-RU" sz="1900" b="1" dirty="0">
                <a:effectLst>
                  <a:outerShdw blurRad="38100" dist="38100" dir="2700000" algn="tl">
                    <a:srgbClr val="000000">
                      <a:alpha val="43137"/>
                    </a:srgbClr>
                  </a:outerShdw>
                </a:effectLst>
              </a:rPr>
              <a:t>дошкольная образовательная организация </a:t>
            </a:r>
            <a:r>
              <a:rPr lang="ru-RU" sz="1900" dirty="0"/>
              <a:t>(основная цель деятельности - реализация образовательных программ дошкольного образования, присмотр и уход за детьми);</a:t>
            </a:r>
          </a:p>
          <a:p>
            <a:pPr marL="285750" lvl="0" indent="-285750">
              <a:buFont typeface="Wingdings" pitchFamily="2" charset="2"/>
              <a:buChar char="§"/>
            </a:pPr>
            <a:r>
              <a:rPr lang="ru-RU" sz="1900" b="1" dirty="0">
                <a:effectLst>
                  <a:outerShdw blurRad="38100" dist="38100" dir="2700000" algn="tl">
                    <a:srgbClr val="000000">
                      <a:alpha val="43137"/>
                    </a:srgbClr>
                  </a:outerShdw>
                </a:effectLst>
              </a:rPr>
              <a:t>общеобразовательная организация </a:t>
            </a:r>
            <a:r>
              <a:rPr lang="ru-RU" sz="1900" dirty="0"/>
              <a:t>(основная цель деятельности -реализация образовательных программ начального общего, основного общего и (или) среднего общего образования);</a:t>
            </a:r>
          </a:p>
          <a:p>
            <a:pPr marL="285750" lvl="0" indent="-285750">
              <a:buFont typeface="Wingdings" pitchFamily="2" charset="2"/>
              <a:buChar char="§"/>
            </a:pPr>
            <a:r>
              <a:rPr lang="ru-RU" sz="1900" b="1" dirty="0">
                <a:effectLst>
                  <a:outerShdw blurRad="38100" dist="38100" dir="2700000" algn="tl">
                    <a:srgbClr val="000000">
                      <a:alpha val="43137"/>
                    </a:srgbClr>
                  </a:outerShdw>
                </a:effectLst>
              </a:rPr>
              <a:t>профессиональная образовательная организация </a:t>
            </a:r>
            <a:r>
              <a:rPr lang="ru-RU" sz="1900" dirty="0"/>
              <a:t>(основная цель деятельности - реализация образовательных программ среднего профессионального образования);</a:t>
            </a:r>
          </a:p>
          <a:p>
            <a:pPr marL="285750" lvl="0" indent="-285750">
              <a:buFont typeface="Wingdings" pitchFamily="2" charset="2"/>
              <a:buChar char="§"/>
            </a:pPr>
            <a:r>
              <a:rPr lang="ru-RU" sz="1900" b="1" dirty="0">
                <a:effectLst>
                  <a:outerShdw blurRad="38100" dist="38100" dir="2700000" algn="tl">
                    <a:srgbClr val="000000">
                      <a:alpha val="43137"/>
                    </a:srgbClr>
                  </a:outerShdw>
                </a:effectLst>
              </a:rPr>
              <a:t>образовательная организация высшего образования </a:t>
            </a:r>
            <a:r>
              <a:rPr lang="ru-RU" sz="1900" dirty="0"/>
              <a:t>(основная цель деятельности - реализация образовательных программ высшего образования и научная деятельность);</a:t>
            </a:r>
          </a:p>
          <a:p>
            <a:pPr marL="285750" lvl="0" indent="-285750">
              <a:buFont typeface="Wingdings" pitchFamily="2" charset="2"/>
              <a:buChar char="§"/>
            </a:pPr>
            <a:r>
              <a:rPr lang="ru-RU" sz="1900" b="1" dirty="0">
                <a:effectLst>
                  <a:outerShdw blurRad="38100" dist="38100" dir="2700000" algn="tl">
                    <a:srgbClr val="000000">
                      <a:alpha val="43137"/>
                    </a:srgbClr>
                  </a:outerShdw>
                </a:effectLst>
              </a:rPr>
              <a:t>организация дополнительного образования </a:t>
            </a:r>
            <a:r>
              <a:rPr lang="ru-RU" sz="1900" dirty="0"/>
              <a:t>(основная цель деятельности - реализация дополнительных общеобразовательных программ);</a:t>
            </a:r>
          </a:p>
          <a:p>
            <a:pPr marL="285750" lvl="0" indent="-285750">
              <a:buFont typeface="Wingdings" pitchFamily="2" charset="2"/>
              <a:buChar char="§"/>
            </a:pPr>
            <a:r>
              <a:rPr lang="ru-RU" sz="1900" b="1" dirty="0">
                <a:effectLst>
                  <a:outerShdw blurRad="38100" dist="38100" dir="2700000" algn="tl">
                    <a:srgbClr val="000000">
                      <a:alpha val="43137"/>
                    </a:srgbClr>
                  </a:outerShdw>
                </a:effectLst>
              </a:rPr>
              <a:t>организация дополнительного профессионального образования </a:t>
            </a:r>
            <a:r>
              <a:rPr lang="ru-RU" sz="1900" dirty="0" smtClean="0"/>
              <a:t>(</a:t>
            </a:r>
            <a:r>
              <a:rPr lang="ru-RU" sz="1900" dirty="0"/>
              <a:t>основная цель деятельности - реализация дополнительных профессиональных программ).</a:t>
            </a:r>
          </a:p>
          <a:p>
            <a:endParaRPr lang="ru-RU" dirty="0" smtClean="0"/>
          </a:p>
          <a:p>
            <a:endParaRPr lang="ru-RU" dirty="0" smtClean="0"/>
          </a:p>
          <a:p>
            <a:pPr algn="ctr"/>
            <a:r>
              <a:rPr lang="ru-RU" sz="2000" b="1" i="1" u="sng" dirty="0" smtClean="0">
                <a:solidFill>
                  <a:srgbClr val="002060"/>
                </a:solidFill>
              </a:rPr>
              <a:t>Виды </a:t>
            </a:r>
            <a:r>
              <a:rPr lang="ru-RU" sz="2000" b="1" i="1" u="sng" dirty="0">
                <a:solidFill>
                  <a:srgbClr val="002060"/>
                </a:solidFill>
              </a:rPr>
              <a:t>образовательных организаций в рамках типа </a:t>
            </a:r>
            <a:r>
              <a:rPr lang="ru-RU" sz="2000" b="1" i="1" u="sng" dirty="0" smtClean="0">
                <a:solidFill>
                  <a:srgbClr val="002060"/>
                </a:solidFill>
              </a:rPr>
              <a:t>упразднены</a:t>
            </a:r>
            <a:endParaRPr lang="ru-RU" sz="2000" b="1" i="1" u="sng" dirty="0">
              <a:solidFill>
                <a:srgbClr val="002060"/>
              </a:solidFill>
            </a:endParaRPr>
          </a:p>
        </p:txBody>
      </p:sp>
    </p:spTree>
    <p:extLst>
      <p:ext uri="{BB962C8B-B14F-4D97-AF65-F5344CB8AC3E}">
        <p14:creationId xmlns:p14="http://schemas.microsoft.com/office/powerpoint/2010/main" val="3273063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32373" y="154406"/>
            <a:ext cx="6368987" cy="523220"/>
          </a:xfrm>
          <a:prstGeom prst="rect">
            <a:avLst/>
          </a:prstGeom>
          <a:noFill/>
        </p:spPr>
        <p:txBody>
          <a:bodyPr wrap="none" lIns="91440" tIns="45720" rIns="91440" bIns="45720">
            <a:spAutoFit/>
          </a:bodyPr>
          <a:lstStyle/>
          <a:p>
            <a:pPr algn="ct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Особенности дошкольного образования</a:t>
            </a:r>
            <a:endParaRPr lang="ru-RU"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323528" y="1214573"/>
            <a:ext cx="8477832"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000" b="1" i="1" u="sng" dirty="0">
                <a:solidFill>
                  <a:schemeClr val="accent2">
                    <a:lumMod val="50000"/>
                  </a:schemeClr>
                </a:solidFill>
              </a:rPr>
              <a:t>Дошкольное образование</a:t>
            </a:r>
            <a:r>
              <a:rPr lang="ru-RU" sz="2000" b="1" i="1" dirty="0">
                <a:solidFill>
                  <a:schemeClr val="accent2">
                    <a:lumMod val="50000"/>
                  </a:schemeClr>
                </a:solidFill>
              </a:rPr>
              <a:t> финансируется по аналогии со </a:t>
            </a:r>
            <a:r>
              <a:rPr lang="ru-RU" sz="2000" b="1" i="1" u="sng" dirty="0">
                <a:solidFill>
                  <a:schemeClr val="accent2">
                    <a:lumMod val="50000"/>
                  </a:schemeClr>
                </a:solidFill>
              </a:rPr>
              <a:t>школьным</a:t>
            </a:r>
            <a:r>
              <a:rPr lang="ru-RU" sz="2000" b="1" i="1" dirty="0">
                <a:solidFill>
                  <a:schemeClr val="accent2">
                    <a:lumMod val="50000"/>
                  </a:schemeClr>
                </a:solidFill>
              </a:rPr>
              <a:t> – органами местного самоуправления муниципальных районов и городских округов и органами государственной власти субъектов РФ</a:t>
            </a:r>
          </a:p>
        </p:txBody>
      </p:sp>
      <p:sp>
        <p:nvSpPr>
          <p:cNvPr id="5" name="Прямоугольник 4"/>
          <p:cNvSpPr/>
          <p:nvPr/>
        </p:nvSpPr>
        <p:spPr>
          <a:xfrm>
            <a:off x="323528" y="2598004"/>
            <a:ext cx="8477832"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000" dirty="0" smtClean="0"/>
              <a:t>ФЗ предусмотрено </a:t>
            </a:r>
            <a:r>
              <a:rPr lang="ru-RU" sz="2000" dirty="0"/>
              <a:t>право родителей </a:t>
            </a:r>
            <a:r>
              <a:rPr lang="ru-RU" sz="2000" dirty="0" smtClean="0"/>
              <a:t>детей </a:t>
            </a:r>
            <a:r>
              <a:rPr lang="ru-RU" sz="2000" dirty="0"/>
              <a:t>дошкольного возраста, получающих дошкольное образование в форме </a:t>
            </a:r>
            <a:r>
              <a:rPr lang="ru-RU" sz="2000" b="1" dirty="0"/>
              <a:t>семейного образования </a:t>
            </a:r>
            <a:r>
              <a:rPr lang="ru-RU" sz="2000" dirty="0"/>
              <a:t>(не посещающих дошкольную образовательную организацию), </a:t>
            </a:r>
            <a:r>
              <a:rPr lang="ru-RU" sz="2000" b="1" i="1" dirty="0"/>
              <a:t>на получение методической, психолого-педагогической, диагностической и консультативной помощи без взимания платы</a:t>
            </a:r>
          </a:p>
        </p:txBody>
      </p:sp>
      <p:sp>
        <p:nvSpPr>
          <p:cNvPr id="7" name="Прямоугольник 6"/>
          <p:cNvSpPr/>
          <p:nvPr/>
        </p:nvSpPr>
        <p:spPr>
          <a:xfrm>
            <a:off x="323528" y="4553833"/>
            <a:ext cx="847783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dirty="0"/>
              <a:t>В соответствии с </a:t>
            </a:r>
            <a:r>
              <a:rPr lang="ru-RU" sz="2000" dirty="0" smtClean="0"/>
              <a:t>ФЗ </a:t>
            </a:r>
            <a:r>
              <a:rPr lang="ru-RU" sz="2000" b="1" dirty="0" smtClean="0"/>
              <a:t>не </a:t>
            </a:r>
            <a:r>
              <a:rPr lang="ru-RU" sz="2000" b="1" dirty="0"/>
              <a:t>допускается </a:t>
            </a:r>
            <a:r>
              <a:rPr lang="ru-RU" sz="2000" dirty="0" smtClean="0"/>
              <a:t>включение в </a:t>
            </a:r>
            <a:r>
              <a:rPr lang="ru-RU" sz="2000" dirty="0"/>
              <a:t>родительскую плату </a:t>
            </a:r>
            <a:r>
              <a:rPr lang="ru-RU" sz="2000" dirty="0" smtClean="0"/>
              <a:t> </a:t>
            </a:r>
            <a:r>
              <a:rPr lang="ru-RU" sz="2000" dirty="0"/>
              <a:t>расходов на реализацию образовательной программы дошкольного образования, </a:t>
            </a:r>
            <a:r>
              <a:rPr lang="ru-RU" sz="2000" dirty="0" smtClean="0"/>
              <a:t>содержание </a:t>
            </a:r>
            <a:r>
              <a:rPr lang="ru-RU" sz="2000" dirty="0"/>
              <a:t>недвижимого имущества государственных и муниципальных образовательных </a:t>
            </a:r>
            <a:r>
              <a:rPr lang="ru-RU" sz="2000" dirty="0" smtClean="0"/>
              <a:t>организаций</a:t>
            </a:r>
            <a:endParaRPr lang="ru-RU" sz="2000" dirty="0"/>
          </a:p>
        </p:txBody>
      </p:sp>
    </p:spTree>
    <p:extLst>
      <p:ext uri="{BB962C8B-B14F-4D97-AF65-F5344CB8AC3E}">
        <p14:creationId xmlns:p14="http://schemas.microsoft.com/office/powerpoint/2010/main" val="2628192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Слаушевская.DIVMMC\Desktop\Табличка на кабинеты.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4" r="17798"/>
          <a:stretch/>
        </p:blipFill>
        <p:spPr bwMode="auto">
          <a:xfrm>
            <a:off x="-9773" y="-17767"/>
            <a:ext cx="9144001" cy="68757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8904" y="1052736"/>
            <a:ext cx="8928992" cy="5262979"/>
          </a:xfrm>
          <a:prstGeom prst="rect">
            <a:avLst/>
          </a:prstGeom>
        </p:spPr>
        <p:txBody>
          <a:bodyPr wrap="square">
            <a:spAutoFit/>
          </a:bodyPr>
          <a:lstStyle/>
          <a:p>
            <a:pPr marL="342900" lvl="0" indent="-342900">
              <a:buFont typeface="Wingdings" pitchFamily="2" charset="2"/>
              <a:buChar char="ü"/>
            </a:pPr>
            <a:r>
              <a:rPr lang="ru-RU" sz="2400" dirty="0" smtClean="0"/>
              <a:t>предоставление </a:t>
            </a:r>
            <a:r>
              <a:rPr lang="ru-RU" sz="2400" dirty="0"/>
              <a:t>субвенций местным бюджетам, включая расходы на оплату труда,  приобретение средств обучения, игр, игрушек (за исключением расходов на содержание зданий и оплату коммунальных услуг), в соответствии с нормативами, которые определяет </a:t>
            </a:r>
            <a:r>
              <a:rPr lang="ru-RU" sz="2400" dirty="0" smtClean="0"/>
              <a:t>край</a:t>
            </a:r>
          </a:p>
          <a:p>
            <a:pPr lvl="0"/>
            <a:endParaRPr lang="ru-RU" sz="2400" dirty="0" smtClean="0"/>
          </a:p>
          <a:p>
            <a:pPr marL="342900" lvl="0" indent="-342900">
              <a:buFont typeface="Wingdings" pitchFamily="2" charset="2"/>
              <a:buChar char="ü"/>
            </a:pPr>
            <a:r>
              <a:rPr lang="ru-RU" sz="2400" dirty="0" smtClean="0"/>
              <a:t>финансовое </a:t>
            </a:r>
            <a:r>
              <a:rPr lang="ru-RU" sz="2400" dirty="0"/>
              <a:t>обеспечение </a:t>
            </a:r>
            <a:r>
              <a:rPr lang="ru-RU" sz="2400" dirty="0" smtClean="0"/>
              <a:t>частных </a:t>
            </a:r>
            <a:r>
              <a:rPr lang="ru-RU" sz="2400" dirty="0"/>
              <a:t>общеобразовательных </a:t>
            </a:r>
            <a:r>
              <a:rPr lang="ru-RU" sz="2400" dirty="0" smtClean="0"/>
              <a:t>организаций, </a:t>
            </a:r>
            <a:r>
              <a:rPr lang="ru-RU" sz="2400" dirty="0"/>
              <a:t>осуществляющих образовательную деятельность по имеющим государственную аккредитацию основным общеобразовательным программам, посредством предоставления субсидий на возмещение затрат, включая расходы на оплату труда, приобретение средств обучения, игр, игрушек (за исключением расходов на содержание здания) и оплату коммунальных слуг) в соответствии с </a:t>
            </a:r>
            <a:r>
              <a:rPr lang="ru-RU" sz="2400" dirty="0" smtClean="0"/>
              <a:t>нормативами</a:t>
            </a:r>
            <a:endParaRPr lang="ru-RU" sz="2400" dirty="0"/>
          </a:p>
        </p:txBody>
      </p:sp>
      <p:sp>
        <p:nvSpPr>
          <p:cNvPr id="5" name="Прямоугольник 4"/>
          <p:cNvSpPr/>
          <p:nvPr/>
        </p:nvSpPr>
        <p:spPr>
          <a:xfrm>
            <a:off x="2123728" y="39836"/>
            <a:ext cx="6884168" cy="830997"/>
          </a:xfrm>
          <a:prstGeom prst="rect">
            <a:avLst/>
          </a:prstGeom>
        </p:spPr>
        <p:txBody>
          <a:bodyPr wrap="square">
            <a:spAutoFit/>
          </a:bodyPr>
          <a:lstStyle/>
          <a:p>
            <a:pPr algn="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С 1 января 2014 года к расходным обязательствам субъекта РФ (край)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отнесено:</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88652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1086</Words>
  <Application>Microsoft Office PowerPoint</Application>
  <PresentationFormat>Экран (4:3)</PresentationFormat>
  <Paragraphs>172</Paragraphs>
  <Slides>20</Slides>
  <Notes>0</Notes>
  <HiddenSlides>4</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 ВИДЫ ОБРАЗОВАНИЯ </vt:lpstr>
      <vt:lpstr>УРОВНИ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ПЕДАГОГИЧЕСКИЕ РАБОТНИКИ </vt:lpstr>
      <vt:lpstr> Правовой статус педагогических работников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Слаушевская Юлия Валерьевна</dc:creator>
  <cp:lastModifiedBy>Елена Коршун</cp:lastModifiedBy>
  <cp:revision>24</cp:revision>
  <dcterms:created xsi:type="dcterms:W3CDTF">2013-02-27T06:40:09Z</dcterms:created>
  <dcterms:modified xsi:type="dcterms:W3CDTF">2013-05-14T09:30:57Z</dcterms:modified>
</cp:coreProperties>
</file>