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moodle.kipk.ru/course/view.php?id=44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725144"/>
            <a:ext cx="6400800" cy="864096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Полежаева О.П.</a:t>
            </a:r>
          </a:p>
          <a:p>
            <a:pPr algn="r"/>
            <a:r>
              <a:rPr lang="ru-RU" dirty="0" smtClean="0"/>
              <a:t>26.09.2014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3137520"/>
          </a:xfrm>
        </p:spPr>
        <p:txBody>
          <a:bodyPr/>
          <a:lstStyle/>
          <a:p>
            <a:r>
              <a:rPr lang="ru-RU" sz="3600" dirty="0"/>
              <a:t>Порядок обсуждения примерной образовательной программы  основного общего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316400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88640"/>
            <a:ext cx="8534400" cy="8640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 </a:t>
            </a:r>
            <a:r>
              <a:rPr lang="ru-RU" dirty="0"/>
              <a:t>обсуждении программы обратить внимание </a:t>
            </a:r>
            <a:r>
              <a:rPr lang="ru-RU" dirty="0" smtClean="0"/>
              <a:t>!!!                          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Оценить реалистичность реализации заявленных результатов, условий и содержания учебного материала</a:t>
            </a:r>
          </a:p>
          <a:p>
            <a:r>
              <a:rPr lang="ru-RU" dirty="0"/>
              <a:t>Соответствие материально-технических условий описанных в программе и существующие условия   в ваших школах  </a:t>
            </a:r>
          </a:p>
          <a:p>
            <a:r>
              <a:rPr lang="ru-RU" dirty="0"/>
              <a:t>Система оценки достижения планируемых результатов освоения основной образовательной программы основного общего образования</a:t>
            </a:r>
          </a:p>
          <a:p>
            <a:r>
              <a:rPr lang="ru-RU" dirty="0"/>
              <a:t>Выделить перечень необходимых изменений и оценить реалистичность реализации</a:t>
            </a:r>
          </a:p>
        </p:txBody>
      </p:sp>
    </p:spTree>
    <p:extLst>
      <p:ext uri="{BB962C8B-B14F-4D97-AF65-F5344CB8AC3E}">
        <p14:creationId xmlns:p14="http://schemas.microsoft.com/office/powerpoint/2010/main" val="1815759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 обсуждении программы обратить внимание </a:t>
            </a:r>
            <a:r>
              <a:rPr lang="ru-RU" dirty="0" smtClean="0"/>
              <a:t>!!! </a:t>
            </a:r>
            <a:r>
              <a:rPr lang="ru-RU" sz="2000" dirty="0" smtClean="0"/>
              <a:t>/продолжение/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Прослеживается ли в программе реализация </a:t>
            </a:r>
            <a:r>
              <a:rPr lang="ru-RU" dirty="0" err="1"/>
              <a:t>деятельностного</a:t>
            </a:r>
            <a:r>
              <a:rPr lang="ru-RU" dirty="0"/>
              <a:t> подхода, если да то в чем, если нет, приведите аргументы</a:t>
            </a:r>
          </a:p>
          <a:p>
            <a:r>
              <a:rPr lang="ru-RU" dirty="0"/>
              <a:t>Прослеживается ли в программе реализация возрастного подхода: есть ли возрастная динамика, в чем ее можно обнаружить</a:t>
            </a:r>
          </a:p>
          <a:p>
            <a:r>
              <a:rPr lang="ru-RU" dirty="0"/>
              <a:t>Чем отличаются предметные программы, от ныне существующих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0194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/>
          </a:bodyPr>
          <a:lstStyle/>
          <a:p>
            <a:r>
              <a:rPr lang="ru-RU" dirty="0" err="1" smtClean="0"/>
              <a:t>ст</a:t>
            </a:r>
            <a:r>
              <a:rPr lang="ru-RU" dirty="0" smtClean="0"/>
              <a:t> 2. </a:t>
            </a:r>
            <a:r>
              <a:rPr lang="ru-RU" dirty="0"/>
              <a:t>ФЗ «Об образовании в РФ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b="1" i="1" cap="all" dirty="0">
                <a:solidFill>
                  <a:srgbClr val="FF0000"/>
                </a:solidFill>
                <a:ea typeface="+mj-ea"/>
                <a:cs typeface="+mj-cs"/>
              </a:rPr>
              <a:t>образовательная программа</a:t>
            </a:r>
            <a:r>
              <a:rPr lang="ru-RU" sz="2000" b="1" cap="all" dirty="0">
                <a:solidFill>
                  <a:srgbClr val="FF0000"/>
                </a:solidFill>
                <a:ea typeface="+mj-ea"/>
                <a:cs typeface="+mj-cs"/>
              </a:rPr>
              <a:t> </a:t>
            </a:r>
            <a:r>
              <a:rPr lang="ru-RU" sz="2000" cap="all" dirty="0">
                <a:solidFill>
                  <a:srgbClr val="002060"/>
                </a:solidFill>
                <a:ea typeface="+mj-ea"/>
                <a:cs typeface="+mj-cs"/>
              </a:rPr>
              <a:t>- </a:t>
            </a:r>
            <a:r>
              <a:rPr lang="ru-RU" sz="1600" cap="all" dirty="0">
                <a:solidFill>
                  <a:srgbClr val="002060"/>
                </a:solidFill>
                <a:ea typeface="+mj-ea"/>
                <a:cs typeface="+mj-cs"/>
              </a:rPr>
              <a:t>комплекс </a:t>
            </a:r>
            <a:r>
              <a:rPr lang="en-US" sz="1600" cap="all" dirty="0">
                <a:solidFill>
                  <a:srgbClr val="002060"/>
                </a:solidFill>
                <a:latin typeface="Optima Cyr" pitchFamily="34" charset="0"/>
                <a:ea typeface="+mj-ea"/>
                <a:cs typeface="+mj-cs"/>
              </a:rPr>
              <a:t/>
            </a:r>
            <a:br>
              <a:rPr lang="en-US" sz="1600" cap="all" dirty="0">
                <a:solidFill>
                  <a:srgbClr val="002060"/>
                </a:solidFill>
                <a:latin typeface="Optima Cyr" pitchFamily="34" charset="0"/>
                <a:ea typeface="+mj-ea"/>
                <a:cs typeface="+mj-cs"/>
              </a:rPr>
            </a:br>
            <a:r>
              <a:rPr lang="ru-RU" sz="1600" cap="all" dirty="0">
                <a:solidFill>
                  <a:srgbClr val="002060"/>
                </a:solidFill>
                <a:ea typeface="+mj-ea"/>
                <a:cs typeface="+mj-cs"/>
              </a:rPr>
              <a:t>основных характеристик образования </a:t>
            </a:r>
            <a:r>
              <a:rPr lang="en-US" sz="2000" cap="all" dirty="0">
                <a:solidFill>
                  <a:srgbClr val="002060"/>
                </a:solidFill>
                <a:latin typeface="Optima Cyr" pitchFamily="34" charset="0"/>
                <a:ea typeface="+mj-ea"/>
                <a:cs typeface="+mj-cs"/>
              </a:rPr>
              <a:t/>
            </a:r>
            <a:br>
              <a:rPr lang="en-US" sz="2000" cap="all" dirty="0">
                <a:solidFill>
                  <a:srgbClr val="002060"/>
                </a:solidFill>
                <a:latin typeface="Optima Cyr" pitchFamily="34" charset="0"/>
                <a:ea typeface="+mj-ea"/>
                <a:cs typeface="+mj-cs"/>
              </a:rPr>
            </a:br>
            <a:r>
              <a:rPr lang="ru-RU" sz="2000" b="1" cap="all" dirty="0">
                <a:solidFill>
                  <a:srgbClr val="FF0000"/>
                </a:solidFill>
                <a:ea typeface="+mj-ea"/>
                <a:cs typeface="+mj-cs"/>
              </a:rPr>
              <a:t>объем,</a:t>
            </a:r>
            <a:br>
              <a:rPr lang="ru-RU" sz="2000" b="1" cap="all" dirty="0">
                <a:solidFill>
                  <a:srgbClr val="FF0000"/>
                </a:solidFill>
                <a:ea typeface="+mj-ea"/>
                <a:cs typeface="+mj-cs"/>
              </a:rPr>
            </a:br>
            <a:r>
              <a:rPr lang="ru-RU" sz="2000" b="1" cap="all" dirty="0">
                <a:solidFill>
                  <a:srgbClr val="FF0000"/>
                </a:solidFill>
                <a:ea typeface="+mj-ea"/>
                <a:cs typeface="+mj-cs"/>
              </a:rPr>
              <a:t>содержание, </a:t>
            </a:r>
            <a:br>
              <a:rPr lang="ru-RU" sz="2000" b="1" cap="all" dirty="0">
                <a:solidFill>
                  <a:srgbClr val="FF0000"/>
                </a:solidFill>
                <a:ea typeface="+mj-ea"/>
                <a:cs typeface="+mj-cs"/>
              </a:rPr>
            </a:br>
            <a:r>
              <a:rPr lang="ru-RU" sz="2000" b="1" cap="all" dirty="0">
                <a:solidFill>
                  <a:srgbClr val="FF0000"/>
                </a:solidFill>
                <a:ea typeface="+mj-ea"/>
                <a:cs typeface="+mj-cs"/>
              </a:rPr>
              <a:t>планируемые результаты</a:t>
            </a:r>
            <a:r>
              <a:rPr lang="ru-RU" sz="2000" b="1" cap="all" dirty="0">
                <a:solidFill>
                  <a:srgbClr val="002060"/>
                </a:solidFill>
                <a:ea typeface="+mj-ea"/>
                <a:cs typeface="+mj-cs"/>
              </a:rPr>
              <a:t>, </a:t>
            </a:r>
            <a:br>
              <a:rPr lang="ru-RU" sz="2000" b="1" cap="all" dirty="0">
                <a:solidFill>
                  <a:srgbClr val="002060"/>
                </a:solidFill>
                <a:ea typeface="+mj-ea"/>
                <a:cs typeface="+mj-cs"/>
              </a:rPr>
            </a:br>
            <a:r>
              <a:rPr lang="ru-RU" sz="2000" b="1" cap="all" dirty="0">
                <a:solidFill>
                  <a:srgbClr val="FF0000"/>
                </a:solidFill>
                <a:ea typeface="+mj-ea"/>
                <a:cs typeface="+mj-cs"/>
              </a:rPr>
              <a:t>организационно-педагогических условий </a:t>
            </a:r>
            <a:r>
              <a:rPr lang="ru-RU" sz="2000" b="1" cap="all" dirty="0">
                <a:solidFill>
                  <a:srgbClr val="002060"/>
                </a:solidFill>
                <a:ea typeface="+mj-ea"/>
                <a:cs typeface="+mj-cs"/>
              </a:rPr>
              <a:t/>
            </a:r>
            <a:br>
              <a:rPr lang="ru-RU" sz="2000" b="1" cap="all" dirty="0">
                <a:solidFill>
                  <a:srgbClr val="002060"/>
                </a:solidFill>
                <a:ea typeface="+mj-ea"/>
                <a:cs typeface="+mj-cs"/>
              </a:rPr>
            </a:br>
            <a:r>
              <a:rPr lang="ru-RU" sz="2000" b="1" cap="all" dirty="0">
                <a:solidFill>
                  <a:srgbClr val="FF0000"/>
                </a:solidFill>
                <a:ea typeface="+mj-ea"/>
                <a:cs typeface="+mj-cs"/>
              </a:rPr>
              <a:t>форм аттестации</a:t>
            </a:r>
            <a:r>
              <a:rPr lang="ru-RU" sz="2000" b="1" cap="all" dirty="0">
                <a:solidFill>
                  <a:srgbClr val="002060"/>
                </a:solidFill>
                <a:ea typeface="+mj-ea"/>
                <a:cs typeface="+mj-cs"/>
              </a:rPr>
              <a:t>,</a:t>
            </a:r>
            <a:r>
              <a:rPr lang="ru-RU" sz="2000" cap="all" dirty="0">
                <a:solidFill>
                  <a:srgbClr val="002060"/>
                </a:solidFill>
                <a:ea typeface="+mj-ea"/>
                <a:cs typeface="+mj-cs"/>
              </a:rPr>
              <a:t/>
            </a:r>
            <a:br>
              <a:rPr lang="ru-RU" sz="2000" cap="all" dirty="0">
                <a:solidFill>
                  <a:srgbClr val="002060"/>
                </a:solidFill>
                <a:ea typeface="+mj-ea"/>
                <a:cs typeface="+mj-cs"/>
              </a:rPr>
            </a:br>
            <a:r>
              <a:rPr lang="ru-RU" sz="2000" cap="all" dirty="0">
                <a:solidFill>
                  <a:srgbClr val="002060"/>
                </a:solidFill>
                <a:ea typeface="+mj-ea"/>
                <a:cs typeface="+mj-cs"/>
              </a:rPr>
              <a:t>который представлен в виде </a:t>
            </a:r>
            <a:br>
              <a:rPr lang="ru-RU" sz="2000" cap="all" dirty="0">
                <a:solidFill>
                  <a:srgbClr val="002060"/>
                </a:solidFill>
                <a:ea typeface="+mj-ea"/>
                <a:cs typeface="+mj-cs"/>
              </a:rPr>
            </a:br>
            <a:r>
              <a:rPr lang="ru-RU" sz="2000" b="1" cap="all" dirty="0">
                <a:solidFill>
                  <a:srgbClr val="FF0000"/>
                </a:solidFill>
                <a:ea typeface="+mj-ea"/>
                <a:cs typeface="+mj-cs"/>
              </a:rPr>
              <a:t>учебного плана,</a:t>
            </a:r>
            <a:br>
              <a:rPr lang="ru-RU" sz="2000" b="1" cap="all" dirty="0">
                <a:solidFill>
                  <a:srgbClr val="FF0000"/>
                </a:solidFill>
                <a:ea typeface="+mj-ea"/>
                <a:cs typeface="+mj-cs"/>
              </a:rPr>
            </a:br>
            <a:r>
              <a:rPr lang="ru-RU" sz="2000" b="1" cap="all" dirty="0">
                <a:solidFill>
                  <a:srgbClr val="FF0000"/>
                </a:solidFill>
                <a:ea typeface="+mj-ea"/>
                <a:cs typeface="+mj-cs"/>
              </a:rPr>
              <a:t>календарного учебного графика, </a:t>
            </a:r>
            <a:br>
              <a:rPr lang="ru-RU" sz="2000" b="1" cap="all" dirty="0">
                <a:solidFill>
                  <a:srgbClr val="FF0000"/>
                </a:solidFill>
                <a:ea typeface="+mj-ea"/>
                <a:cs typeface="+mj-cs"/>
              </a:rPr>
            </a:br>
            <a:r>
              <a:rPr lang="ru-RU" sz="2000" b="1" cap="all" dirty="0">
                <a:solidFill>
                  <a:srgbClr val="FF0000"/>
                </a:solidFill>
                <a:ea typeface="+mj-ea"/>
                <a:cs typeface="+mj-cs"/>
              </a:rPr>
              <a:t>рабочих программ учебных предметов,</a:t>
            </a:r>
            <a:br>
              <a:rPr lang="ru-RU" sz="2000" b="1" cap="all" dirty="0">
                <a:solidFill>
                  <a:srgbClr val="FF0000"/>
                </a:solidFill>
                <a:ea typeface="+mj-ea"/>
                <a:cs typeface="+mj-cs"/>
              </a:rPr>
            </a:br>
            <a:r>
              <a:rPr lang="ru-RU" sz="2000" b="1" cap="all" dirty="0">
                <a:solidFill>
                  <a:srgbClr val="FF0000"/>
                </a:solidFill>
                <a:ea typeface="+mj-ea"/>
                <a:cs typeface="+mj-cs"/>
              </a:rPr>
              <a:t>курсов, дисциплин (модулей), </a:t>
            </a:r>
            <a:r>
              <a:rPr lang="ru-RU" sz="2000" cap="all" dirty="0">
                <a:solidFill>
                  <a:srgbClr val="002060"/>
                </a:solidFill>
                <a:ea typeface="+mj-ea"/>
                <a:cs typeface="+mj-cs"/>
              </a:rPr>
              <a:t>иных компонентов, а также </a:t>
            </a:r>
            <a:r>
              <a:rPr lang="ru-RU" sz="2000" b="1" cap="all" dirty="0">
                <a:solidFill>
                  <a:srgbClr val="FF0000"/>
                </a:solidFill>
                <a:ea typeface="+mj-ea"/>
                <a:cs typeface="+mj-cs"/>
              </a:rPr>
              <a:t>оценочных и методических материалов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5770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ст.30 ФЗ «Об образовании в РФ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354013" fontAlgn="base"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</a:rPr>
              <a:t>Образовательная организация принимает </a:t>
            </a:r>
            <a:r>
              <a:rPr lang="ru-RU" altLang="ru-RU" sz="2400" b="1" dirty="0">
                <a:solidFill>
                  <a:srgbClr val="FF0000"/>
                </a:solidFill>
                <a:latin typeface="Times New Roman" pitchFamily="18" charset="0"/>
              </a:rPr>
              <a:t>локальные нормативные акты</a:t>
            </a:r>
            <a:r>
              <a:rPr lang="ru-RU" altLang="ru-RU" sz="2400" dirty="0">
                <a:solidFill>
                  <a:srgbClr val="0070C0"/>
                </a:solidFill>
                <a:latin typeface="Times New Roman" pitchFamily="18" charset="0"/>
              </a:rPr>
              <a:t>, </a:t>
            </a: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</a:rPr>
              <a:t>содержащие нормы, регулирующие </a:t>
            </a:r>
            <a:r>
              <a:rPr lang="ru-RU" altLang="ru-RU" sz="2400">
                <a:solidFill>
                  <a:srgbClr val="002060"/>
                </a:solidFill>
                <a:latin typeface="Times New Roman" pitchFamily="18" charset="0"/>
              </a:rPr>
              <a:t>образовательные </a:t>
            </a:r>
            <a:r>
              <a:rPr lang="ru-RU" altLang="ru-RU" sz="2400" smtClean="0">
                <a:solidFill>
                  <a:srgbClr val="002060"/>
                </a:solidFill>
                <a:latin typeface="Times New Roman" pitchFamily="18" charset="0"/>
              </a:rPr>
              <a:t>отношения, </a:t>
            </a: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</a:rPr>
              <a:t>в пределах своей компетенции в соответствии с законодательством Российской Федерации в порядке, установленном ее </a:t>
            </a:r>
            <a:r>
              <a:rPr lang="ru-RU" altLang="ru-RU" sz="2400" b="1" dirty="0">
                <a:solidFill>
                  <a:srgbClr val="FF0000"/>
                </a:solidFill>
                <a:latin typeface="Times New Roman" pitchFamily="18" charset="0"/>
              </a:rPr>
              <a:t>Уставом.</a:t>
            </a:r>
          </a:p>
          <a:p>
            <a:pPr marL="0" lvl="0" indent="354013" fontAlgn="base"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>Наличие</a:t>
            </a:r>
            <a:r>
              <a:rPr lang="ru-RU" altLang="ru-RU" sz="2400" dirty="0" smtClean="0">
                <a:solidFill>
                  <a:srgbClr val="94B6D2"/>
                </a:solidFill>
                <a:latin typeface="Times New Roman" pitchFamily="18" charset="0"/>
              </a:rPr>
              <a:t> </a:t>
            </a:r>
            <a:r>
              <a:rPr lang="ru-RU" altLang="ru-RU" sz="2400" u="sng" dirty="0">
                <a:solidFill>
                  <a:srgbClr val="002060"/>
                </a:solidFill>
                <a:latin typeface="Times New Roman" pitchFamily="18" charset="0"/>
              </a:rPr>
              <a:t>утвержденных</a:t>
            </a: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</a:rPr>
              <a:t> локальных нормативных актов по основным вопросам организации и осуществления образовательной деятельности </a:t>
            </a:r>
            <a:r>
              <a:rPr lang="ru-RU" altLang="ru-RU" sz="2400" b="1" dirty="0">
                <a:solidFill>
                  <a:srgbClr val="FF0000"/>
                </a:solidFill>
                <a:latin typeface="Times New Roman" pitchFamily="18" charset="0"/>
              </a:rPr>
              <a:t>соответствующих</a:t>
            </a:r>
            <a:r>
              <a:rPr lang="ru-RU" altLang="ru-RU" sz="2400" dirty="0">
                <a:solidFill>
                  <a:srgbClr val="94B6D2"/>
                </a:solidFill>
                <a:latin typeface="Times New Roman" pitchFamily="18" charset="0"/>
              </a:rPr>
              <a:t> </a:t>
            </a:r>
            <a:r>
              <a:rPr lang="ru-RU" altLang="ru-RU" sz="2400" dirty="0">
                <a:solidFill>
                  <a:srgbClr val="002060"/>
                </a:solidFill>
                <a:latin typeface="Times New Roman" pitchFamily="18" charset="0"/>
              </a:rPr>
              <a:t>законодательству и уставу.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1280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Функции </a:t>
            </a:r>
            <a:r>
              <a:rPr lang="ru-RU" dirty="0" smtClean="0"/>
              <a:t>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 anchor="ctr"/>
          <a:lstStyle/>
          <a:p>
            <a:pPr lvl="0">
              <a:spcBef>
                <a:spcPts val="700"/>
              </a:spcBef>
              <a:buClr>
                <a:srgbClr val="DD8047"/>
              </a:buClr>
              <a:buSzPct val="60000"/>
              <a:buFont typeface="Wingdings 3"/>
              <a:buChar char=""/>
              <a:defRPr/>
            </a:pPr>
            <a:r>
              <a:rPr lang="ru-RU" sz="2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Нормативная,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является документом, обязательным для выполнения в полном объеме. </a:t>
            </a:r>
          </a:p>
          <a:p>
            <a:pPr lvl="0">
              <a:spcBef>
                <a:spcPts val="700"/>
              </a:spcBef>
              <a:buClr>
                <a:srgbClr val="DD8047"/>
              </a:buClr>
              <a:buSzPct val="60000"/>
              <a:buFont typeface="Wingdings 3"/>
              <a:buChar char=""/>
              <a:defRPr/>
            </a:pPr>
            <a:r>
              <a:rPr lang="ru-RU" sz="2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Целеполагания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определяет ценности и цели, ради достижения которых она введена в ту или иную образовательную область. </a:t>
            </a:r>
          </a:p>
          <a:p>
            <a:pPr lvl="0">
              <a:spcBef>
                <a:spcPts val="700"/>
              </a:spcBef>
              <a:buClr>
                <a:srgbClr val="DD8047"/>
              </a:buClr>
              <a:buSzPct val="60000"/>
              <a:buFont typeface="Wingdings 3"/>
              <a:buChar char=""/>
              <a:defRPr/>
            </a:pPr>
            <a:r>
              <a:rPr lang="ru-RU" sz="2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Нормирующая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определяет содержание образования, фиксирует состав элементов содержания, подлежащих усвоению учащимися;</a:t>
            </a:r>
          </a:p>
          <a:p>
            <a:pPr lvl="0">
              <a:spcBef>
                <a:spcPts val="700"/>
              </a:spcBef>
              <a:buClr>
                <a:srgbClr val="DD8047"/>
              </a:buClr>
              <a:buSzPct val="60000"/>
              <a:buFont typeface="Wingdings 3"/>
              <a:buChar char=""/>
              <a:defRPr/>
            </a:pPr>
            <a:r>
              <a:rPr lang="ru-RU" sz="2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Процессуальная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определяет логическую последовательность усвоения элементов содержания, организационные формы и методы, средства и условия обучения; </a:t>
            </a:r>
          </a:p>
          <a:p>
            <a:pPr lvl="0">
              <a:spcBef>
                <a:spcPts val="700"/>
              </a:spcBef>
              <a:buClr>
                <a:srgbClr val="DD8047"/>
              </a:buClr>
              <a:buSzPct val="60000"/>
              <a:buFont typeface="Wingdings 3"/>
              <a:buChar char=""/>
              <a:defRPr/>
            </a:pPr>
            <a:r>
              <a:rPr lang="ru-RU" sz="2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Оценочная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выявляет уровни усвоения элементов содержания, объекты контроля и критерии оценки уровня обученности учащихся. </a:t>
            </a:r>
          </a:p>
        </p:txBody>
      </p:sp>
    </p:spTree>
    <p:extLst>
      <p:ext uri="{BB962C8B-B14F-4D97-AF65-F5344CB8AC3E}">
        <p14:creationId xmlns:p14="http://schemas.microsoft.com/office/powerpoint/2010/main" val="1297670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 ООО образовательной организации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marL="0" indent="354013">
              <a:buNone/>
            </a:pPr>
            <a:r>
              <a:rPr lang="ru-RU" dirty="0"/>
              <a:t>К 1 сентября 2015 года – полная готовность ОП ООО во всех образовательных организациях</a:t>
            </a:r>
            <a:r>
              <a:rPr lang="ru-RU" dirty="0" smtClean="0"/>
              <a:t>.</a:t>
            </a:r>
          </a:p>
          <a:p>
            <a:pPr marL="0" indent="354013">
              <a:buNone/>
            </a:pPr>
            <a:endParaRPr lang="ru-RU" dirty="0"/>
          </a:p>
          <a:p>
            <a:pPr marL="0" indent="354013">
              <a:buNone/>
            </a:pPr>
            <a:r>
              <a:rPr lang="ru-RU" dirty="0"/>
              <a:t>Образовательная программа разрабатываются  и утверждается образовательным учреждением самостоятельно  с учетом примерной образовательной программы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186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Интернет ресурс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19088" lvl="0" indent="-319088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3600" b="1" dirty="0">
                <a:solidFill>
                  <a:srgbClr val="E95E40"/>
                </a:solidFill>
                <a:latin typeface="Times New Roman" pitchFamily="18" charset="0"/>
              </a:rPr>
              <a:t>ФГОС ООО</a:t>
            </a:r>
            <a:endParaRPr lang="en-US" altLang="ru-RU" sz="3600" b="1" dirty="0">
              <a:solidFill>
                <a:srgbClr val="E95E40"/>
              </a:solidFill>
              <a:latin typeface="Times New Roman" pitchFamily="18" charset="0"/>
            </a:endParaRPr>
          </a:p>
          <a:p>
            <a:pPr marL="319088" lvl="0" indent="-319088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en-US" altLang="ru-RU" sz="3600" dirty="0">
                <a:solidFill>
                  <a:prstClr val="black"/>
                </a:solidFill>
                <a:latin typeface="Times New Roman" pitchFamily="18" charset="0"/>
              </a:rPr>
              <a:t>http</a:t>
            </a:r>
            <a:r>
              <a:rPr lang="ru-RU" altLang="ru-RU" sz="3600" dirty="0">
                <a:solidFill>
                  <a:prstClr val="black"/>
                </a:solidFill>
                <a:latin typeface="Times New Roman" pitchFamily="18" charset="0"/>
              </a:rPr>
              <a:t>://</a:t>
            </a:r>
            <a:r>
              <a:rPr lang="ru-RU" altLang="ru-RU" sz="3600" dirty="0" err="1">
                <a:solidFill>
                  <a:prstClr val="black"/>
                </a:solidFill>
                <a:latin typeface="Times New Roman" pitchFamily="18" charset="0"/>
              </a:rPr>
              <a:t>минобрнауки</a:t>
            </a:r>
            <a:r>
              <a:rPr lang="ru-RU" altLang="ru-RU" sz="3600" dirty="0">
                <a:solidFill>
                  <a:prstClr val="black"/>
                </a:solidFill>
                <a:latin typeface="Times New Roman" pitchFamily="18" charset="0"/>
              </a:rPr>
              <a:t>. </a:t>
            </a:r>
            <a:r>
              <a:rPr lang="ru-RU" altLang="ru-RU" sz="3600" dirty="0" err="1">
                <a:solidFill>
                  <a:prstClr val="black"/>
                </a:solidFill>
                <a:latin typeface="Times New Roman" pitchFamily="18" charset="0"/>
              </a:rPr>
              <a:t>рф</a:t>
            </a:r>
            <a:r>
              <a:rPr lang="ru-RU" altLang="ru-RU" sz="3600" dirty="0">
                <a:solidFill>
                  <a:prstClr val="black"/>
                </a:solidFill>
                <a:latin typeface="Times New Roman" pitchFamily="18" charset="0"/>
              </a:rPr>
              <a:t>/документы/543</a:t>
            </a:r>
          </a:p>
          <a:p>
            <a:pPr marL="319088" lvl="0" indent="-319088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3600" b="1" dirty="0">
                <a:solidFill>
                  <a:srgbClr val="E95E40"/>
                </a:solidFill>
                <a:latin typeface="Times New Roman" pitchFamily="18" charset="0"/>
              </a:rPr>
              <a:t>Обсуждение ПОП ООО</a:t>
            </a:r>
          </a:p>
          <a:p>
            <a:pPr marL="319088" lvl="0" indent="-319088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en-US" altLang="ru-RU" sz="3600" dirty="0">
                <a:solidFill>
                  <a:prstClr val="black"/>
                </a:solidFill>
                <a:latin typeface="Times New Roman" pitchFamily="18" charset="0"/>
              </a:rPr>
              <a:t>http</a:t>
            </a:r>
            <a:r>
              <a:rPr lang="ru-RU" altLang="ru-RU" sz="3600" dirty="0">
                <a:solidFill>
                  <a:prstClr val="black"/>
                </a:solidFill>
                <a:latin typeface="Times New Roman" pitchFamily="18" charset="0"/>
              </a:rPr>
              <a:t>://</a:t>
            </a:r>
            <a:r>
              <a:rPr lang="en-US" altLang="ru-RU" sz="3600" dirty="0">
                <a:solidFill>
                  <a:prstClr val="black"/>
                </a:solidFill>
                <a:latin typeface="Times New Roman" pitchFamily="18" charset="0"/>
              </a:rPr>
              <a:t>edu.crowdexpert.ru/</a:t>
            </a:r>
          </a:p>
          <a:p>
            <a:pPr marL="319088" lvl="0" indent="-319088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en-US" altLang="ru-RU" sz="3600" dirty="0">
                <a:solidFill>
                  <a:prstClr val="black"/>
                </a:solidFill>
                <a:latin typeface="Times New Roman" pitchFamily="18" charset="0"/>
              </a:rPr>
              <a:t>http</a:t>
            </a:r>
            <a:r>
              <a:rPr lang="ru-RU" altLang="ru-RU" sz="3600" dirty="0">
                <a:solidFill>
                  <a:prstClr val="black"/>
                </a:solidFill>
                <a:latin typeface="Times New Roman" pitchFamily="18" charset="0"/>
              </a:rPr>
              <a:t>://</a:t>
            </a:r>
            <a:r>
              <a:rPr lang="en-US" altLang="ru-RU" sz="3600" dirty="0">
                <a:solidFill>
                  <a:prstClr val="black"/>
                </a:solidFill>
                <a:latin typeface="Times New Roman" pitchFamily="18" charset="0"/>
              </a:rPr>
              <a:t>moodle.kipk.ru/course</a:t>
            </a:r>
          </a:p>
          <a:p>
            <a:pPr marL="319088" lvl="0" indent="-319088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ru-RU" altLang="ru-RU" sz="2400" i="1" dirty="0">
                <a:solidFill>
                  <a:prstClr val="black"/>
                </a:solidFill>
                <a:latin typeface="Times New Roman" pitchFamily="18" charset="0"/>
              </a:rPr>
              <a:t>(Дистанционное обучение Красноярья/  Введение ФГОС/Актуальные вопросы введения ФГОС)</a:t>
            </a:r>
          </a:p>
          <a:p>
            <a:pPr marL="319088" lvl="0" indent="-319088" eaLnBrk="0" fontAlgn="base" hangingPunct="0">
              <a:spcBef>
                <a:spcPts val="700"/>
              </a:spcBef>
              <a:spcAft>
                <a:spcPct val="0"/>
              </a:spcAft>
              <a:buClr>
                <a:srgbClr val="DD8047"/>
              </a:buClr>
              <a:buSzPct val="60000"/>
              <a:buNone/>
            </a:pPr>
            <a:r>
              <a:rPr lang="en-US" altLang="ru-RU" sz="2800" dirty="0">
                <a:solidFill>
                  <a:prstClr val="black"/>
                </a:solidFill>
                <a:latin typeface="Times New Roman" pitchFamily="18" charset="0"/>
                <a:hlinkClick r:id="rId2"/>
              </a:rPr>
              <a:t>http://moodle.kipk.ru/course/view.php?id=442</a:t>
            </a:r>
            <a:endParaRPr lang="ru-RU" altLang="ru-RU" sz="2800" dirty="0">
              <a:solidFill>
                <a:prstClr val="black"/>
              </a:solidFill>
              <a:latin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9245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Изменения в НПБ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ru-RU" dirty="0"/>
              <a:t> Закон об образовании в РФ</a:t>
            </a:r>
          </a:p>
          <a:p>
            <a:r>
              <a:rPr lang="ru-RU" dirty="0"/>
              <a:t> Историко-культурный стандарт</a:t>
            </a:r>
          </a:p>
          <a:p>
            <a:r>
              <a:rPr lang="ru-RU" dirty="0"/>
              <a:t>Концепция естественно-математического образования</a:t>
            </a:r>
          </a:p>
          <a:p>
            <a:r>
              <a:rPr lang="ru-RU" dirty="0"/>
              <a:t>Концепция дополнительного образования</a:t>
            </a:r>
          </a:p>
          <a:p>
            <a:r>
              <a:rPr lang="ru-RU" dirty="0" smtClean="0"/>
              <a:t>Комплекс </a:t>
            </a:r>
            <a:r>
              <a:rPr lang="ru-RU" dirty="0"/>
              <a:t>ГТО</a:t>
            </a:r>
          </a:p>
        </p:txBody>
      </p:sp>
    </p:spTree>
    <p:extLst>
      <p:ext uri="{BB962C8B-B14F-4D97-AF65-F5344CB8AC3E}">
        <p14:creationId xmlns:p14="http://schemas.microsoft.com/office/powerpoint/2010/main" val="3279465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Порядок обсуждения ПОП ООО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 отдела образования администрации города от 18.09.2014 № 223</a:t>
            </a:r>
            <a:r>
              <a:rPr lang="ru-RU" alt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План действий по обсуждению ПОП ООО</a:t>
            </a:r>
          </a:p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r>
              <a:rPr lang="ru-RU" alt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Регистрация на сайте проекта по общественным консультациям</a:t>
            </a:r>
          </a:p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r>
              <a:rPr lang="ru-RU" alt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Ознакомление педагогических работников с текстом ПОП ООО</a:t>
            </a:r>
          </a:p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r>
              <a:rPr lang="ru-RU" alt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Проведение МО, семинаров, </a:t>
            </a:r>
            <a:r>
              <a:rPr lang="ru-RU" altLang="ru-RU" sz="2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вебинаров</a:t>
            </a:r>
            <a:r>
              <a:rPr lang="ru-RU" alt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по обсуждению ПОП </a:t>
            </a:r>
            <a:r>
              <a:rPr lang="ru-RU" alt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ООО</a:t>
            </a:r>
            <a:endParaRPr lang="ru-RU" alt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</a:pPr>
            <a:r>
              <a:rPr lang="ru-RU" altLang="ru-RU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Оформление материалов и отправка их в ККИПК для общей сборки от Красноярского </a:t>
            </a:r>
            <a:r>
              <a:rPr lang="ru-RU" alt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213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Отчеты </a:t>
            </a:r>
            <a:r>
              <a:rPr lang="ru-RU" dirty="0"/>
              <a:t>об организации обсуждения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На </a:t>
            </a:r>
            <a:r>
              <a:rPr lang="ru-RU" sz="2800" b="1" dirty="0" smtClean="0"/>
              <a:t>25.09.2014</a:t>
            </a:r>
            <a:r>
              <a:rPr lang="ru-RU" dirty="0" smtClean="0"/>
              <a:t>,  </a:t>
            </a:r>
            <a:r>
              <a:rPr lang="ru-RU" sz="2800" b="1" dirty="0" smtClean="0"/>
              <a:t>16.10.2014</a:t>
            </a:r>
            <a:r>
              <a:rPr lang="ru-RU" dirty="0" smtClean="0"/>
              <a:t> и  </a:t>
            </a:r>
            <a:r>
              <a:rPr lang="ru-RU" sz="2800" b="1" dirty="0" smtClean="0"/>
              <a:t>30.10.2014</a:t>
            </a:r>
          </a:p>
          <a:p>
            <a:pPr>
              <a:buFont typeface="Arial" panose="020B0604020202020204" pitchFamily="34" charset="0"/>
              <a:buChar char="•"/>
            </a:pP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Кол-во </a:t>
            </a:r>
            <a:r>
              <a:rPr lang="ru-RU" dirty="0"/>
              <a:t>педагогов, работающих в 5-9-х классах, зарегистрированных на сайте </a:t>
            </a: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Кол-во </a:t>
            </a:r>
            <a:r>
              <a:rPr lang="ru-RU" dirty="0"/>
              <a:t>комментариев, оставленных зарегистрированными педагогами</a:t>
            </a:r>
          </a:p>
        </p:txBody>
      </p:sp>
    </p:spTree>
    <p:extLst>
      <p:ext uri="{BB962C8B-B14F-4D97-AF65-F5344CB8AC3E}">
        <p14:creationId xmlns:p14="http://schemas.microsoft.com/office/powerpoint/2010/main" val="25778405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</TotalTime>
  <Words>395</Words>
  <Application>Microsoft Office PowerPoint</Application>
  <PresentationFormat>Экран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Официальная</vt:lpstr>
      <vt:lpstr>Порядок обсуждения примерной образовательной программы  основного общего образования</vt:lpstr>
      <vt:lpstr>ст 2. ФЗ «Об образовании в РФ»</vt:lpstr>
      <vt:lpstr>ст.30 ФЗ «Об образовании в РФ»</vt:lpstr>
      <vt:lpstr>Функции программы</vt:lpstr>
      <vt:lpstr>ОП ООО образовательной организации</vt:lpstr>
      <vt:lpstr>Интернет ресурс</vt:lpstr>
      <vt:lpstr>Изменения в НПБ</vt:lpstr>
      <vt:lpstr>Порядок обсуждения ПОП ООО </vt:lpstr>
      <vt:lpstr>Отчеты об организации обсуждения</vt:lpstr>
      <vt:lpstr>При обсуждении программы обратить внимание !!!                              </vt:lpstr>
      <vt:lpstr>При обсуждении программы обратить внимание !!! /продолжение/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обсуждения примерной образовательной программы  основного общего образования</dc:title>
  <dc:creator>Оксана</dc:creator>
  <cp:lastModifiedBy>Полежаева О.П.</cp:lastModifiedBy>
  <cp:revision>4</cp:revision>
  <dcterms:created xsi:type="dcterms:W3CDTF">2014-09-24T06:25:52Z</dcterms:created>
  <dcterms:modified xsi:type="dcterms:W3CDTF">2014-09-24T06:55:22Z</dcterms:modified>
</cp:coreProperties>
</file>