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393F13-DF30-49A6-A34C-FF92E64A5190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0AFF19-A179-4E82-927A-7A0D38F2CFE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3"/>
            <a:ext cx="7772400" cy="316835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Основные подходы к разработке муниципальной стратегии развития образования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09120"/>
            <a:ext cx="7854696" cy="176816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Кабацура Галина Васильевна,</a:t>
            </a:r>
          </a:p>
          <a:p>
            <a:pPr algn="r"/>
            <a:r>
              <a:rPr lang="ru-RU" sz="2400" dirty="0" smtClean="0"/>
              <a:t>начальник отдела образования</a:t>
            </a:r>
          </a:p>
          <a:p>
            <a:pPr algn="r"/>
            <a:r>
              <a:rPr lang="ru-RU" sz="2400" dirty="0" smtClean="0"/>
              <a:t>администрации города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36528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Разработка элементов муниципальной стратегии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образования г. Дивногорска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Формирование школьных и муниципальной команд, как коллективного субъекта</a:t>
            </a:r>
          </a:p>
          <a:p>
            <a:r>
              <a:rPr lang="ru-RU" dirty="0" smtClean="0"/>
              <a:t>Выделение приоритетных направлений </a:t>
            </a:r>
            <a:r>
              <a:rPr lang="ru-RU" dirty="0" smtClean="0"/>
              <a:t>развития муниципальной </a:t>
            </a:r>
            <a:r>
              <a:rPr lang="ru-RU" dirty="0" smtClean="0"/>
              <a:t>системы и оформление проектных идей </a:t>
            </a:r>
          </a:p>
          <a:p>
            <a:r>
              <a:rPr lang="ru-RU" dirty="0" smtClean="0"/>
              <a:t>Разработка муниципальных проектов, проведение  презентации и внешней экспертизы</a:t>
            </a:r>
          </a:p>
          <a:p>
            <a:r>
              <a:rPr lang="ru-RU" dirty="0" smtClean="0"/>
              <a:t>Включение  в краевые проекты и использование дополнительного ресурса</a:t>
            </a:r>
          </a:p>
          <a:p>
            <a:r>
              <a:rPr lang="ru-RU" dirty="0" smtClean="0"/>
              <a:t>Разработка методологической карты для написания муниципальной стратегии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64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Разработка муниципальных проектов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Читательская грамотность учащихся (СОШ № 5),</a:t>
            </a:r>
          </a:p>
          <a:p>
            <a:pPr marL="0" indent="0">
              <a:buNone/>
            </a:pPr>
            <a:r>
              <a:rPr lang="ru-RU" dirty="0" smtClean="0"/>
              <a:t>куратор Фролова Е.В.</a:t>
            </a:r>
          </a:p>
          <a:p>
            <a:r>
              <a:rPr lang="ru-RU" dirty="0" smtClean="0"/>
              <a:t>Качество математического образования (СОШ № 2), куратор Коршун Е.Г.</a:t>
            </a:r>
          </a:p>
          <a:p>
            <a:r>
              <a:rPr lang="ru-RU" dirty="0" smtClean="0"/>
              <a:t>Социализация детей с ООП (СОШ № 4), куратор Кабацура Г.В.</a:t>
            </a:r>
          </a:p>
          <a:p>
            <a:r>
              <a:rPr lang="ru-RU" dirty="0" smtClean="0"/>
              <a:t>Внеурочная деятельность учащихся при переходе на ФГОС (гимназия № 10), куратор Полежаева О.П.</a:t>
            </a:r>
          </a:p>
          <a:p>
            <a:r>
              <a:rPr lang="ru-RU" dirty="0" smtClean="0"/>
              <a:t>Школа наставничества (СОШ № 9), куратор </a:t>
            </a:r>
            <a:r>
              <a:rPr lang="ru-RU" dirty="0" err="1" smtClean="0"/>
              <a:t>Вайс</a:t>
            </a:r>
            <a:r>
              <a:rPr lang="ru-RU" dirty="0" smtClean="0"/>
              <a:t> Г.В.</a:t>
            </a:r>
          </a:p>
          <a:p>
            <a:r>
              <a:rPr lang="ru-RU" dirty="0" smtClean="0"/>
              <a:t>От диалога к партнерству (СОШ № 7), куратор </a:t>
            </a:r>
            <a:r>
              <a:rPr lang="ru-RU" dirty="0" err="1" smtClean="0"/>
              <a:t>Завиркина</a:t>
            </a:r>
            <a:r>
              <a:rPr lang="ru-RU" dirty="0" smtClean="0"/>
              <a:t> Н.А.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61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соответствие с приказом отдела образования № 260 от 11.11.2014 установлены следующие сроки работы над проектами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До 5 декабря 2014 года </a:t>
            </a:r>
            <a:r>
              <a:rPr lang="ru-RU" dirty="0" smtClean="0"/>
              <a:t>– оформление проекта и предоставление в ГИМЦ (электронный вариант)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 декабря 2014 года </a:t>
            </a:r>
            <a:r>
              <a:rPr lang="ru-RU" dirty="0" smtClean="0"/>
              <a:t>– предоставление электронных вариантов проектов в ИПК РО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9 декабря 2014 года </a:t>
            </a:r>
            <a:r>
              <a:rPr lang="ru-RU" dirty="0" smtClean="0"/>
              <a:t>– презентация проектов и внешняя экспертиза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До 15 января 2015 года </a:t>
            </a:r>
            <a:r>
              <a:rPr lang="ru-RU" dirty="0" smtClean="0"/>
              <a:t>– завершение  оформления проекта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Январь-май 2015 года </a:t>
            </a:r>
            <a:r>
              <a:rPr lang="ru-RU" dirty="0" smtClean="0"/>
              <a:t>– начало реализации проекта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До 20 июня 2015 года </a:t>
            </a:r>
            <a:r>
              <a:rPr lang="ru-RU" dirty="0" smtClean="0"/>
              <a:t>– предоставление отчета о реализации 1 года проекта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1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Приоритетные направления развития краевого образования:</a:t>
            </a:r>
          </a:p>
          <a:p>
            <a:r>
              <a:rPr lang="ru-RU" dirty="0" smtClean="0"/>
              <a:t>Качество</a:t>
            </a:r>
          </a:p>
          <a:p>
            <a:r>
              <a:rPr lang="ru-RU" dirty="0" smtClean="0"/>
              <a:t>Кадры</a:t>
            </a:r>
          </a:p>
          <a:p>
            <a:r>
              <a:rPr lang="ru-RU" dirty="0" smtClean="0"/>
              <a:t>Территориальные программы и сетевая кооперация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Цель: </a:t>
            </a:r>
          </a:p>
          <a:p>
            <a:pPr marL="0" indent="0">
              <a:buNone/>
            </a:pPr>
            <a:r>
              <a:rPr lang="ru-RU" dirty="0" smtClean="0"/>
              <a:t>Создание муниципальных стратегий развития образования на основе собственной проблематики с использованием краевых трендов и привлечением дополнительного ресурса внешней среды.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Результаты первого этапа (2014-2015): </a:t>
            </a:r>
          </a:p>
          <a:p>
            <a:pPr marL="0" indent="0">
              <a:buNone/>
            </a:pPr>
            <a:r>
              <a:rPr lang="ru-RU" dirty="0" smtClean="0"/>
              <a:t>1. Создание коллективного субъекта </a:t>
            </a:r>
            <a:r>
              <a:rPr lang="ru-RU" dirty="0" err="1" smtClean="0"/>
              <a:t>мыследеятельности</a:t>
            </a:r>
            <a:r>
              <a:rPr lang="ru-RU" dirty="0" smtClean="0"/>
              <a:t> (муниципальная команда)</a:t>
            </a:r>
          </a:p>
          <a:p>
            <a:pPr marL="0" indent="0">
              <a:buNone/>
            </a:pPr>
            <a:r>
              <a:rPr lang="ru-RU" dirty="0" smtClean="0"/>
              <a:t>2. Формирование сводного плана мероприятий (на примере краевого)</a:t>
            </a:r>
          </a:p>
          <a:p>
            <a:pPr marL="0" indent="0">
              <a:buNone/>
            </a:pPr>
            <a:r>
              <a:rPr lang="ru-RU" dirty="0" smtClean="0"/>
              <a:t>3. Разработка элементов муниципальной стратегии (муниципальные проекты)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79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Краевые проекты: </a:t>
            </a:r>
            <a:r>
              <a:rPr lang="ru-RU" sz="3200" b="1" dirty="0" smtClean="0">
                <a:solidFill>
                  <a:srgbClr val="002060"/>
                </a:solidFill>
              </a:rPr>
              <a:t>«Управление качеством образования»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Подпроекты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Создание условий для формирования инициативы и самостоятельности в дошкольном возрасте (введение ФГОС дошкольного образования)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Создание системы управления качеством НОО (повышение качества результатов в начальной школе)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Создание средств ознакомления и демонстрации новых образовательных результатов НОР (повышение качества математического образования)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92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36815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Дошкольное образование </a:t>
            </a:r>
            <a:r>
              <a:rPr lang="ru-RU" sz="2200" b="1" dirty="0" smtClean="0">
                <a:solidFill>
                  <a:srgbClr val="002060"/>
                </a:solidFill>
              </a:rPr>
              <a:t>(Красноярский край – пилотный регион по внедрению ФГОС в дошкольном образовании)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17 муниципальных образований края входят в пилотирование проекта, 45 детских садов, 13 базовых площадок, на 5 площадках будет происходить апробация методического оборудования.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Этапы реализации проекта:</a:t>
            </a:r>
          </a:p>
          <a:p>
            <a:pPr marL="0" indent="0">
              <a:buNone/>
            </a:pPr>
            <a:r>
              <a:rPr lang="ru-RU" dirty="0" smtClean="0"/>
              <a:t>1 этап – пилотирование 2014-2015 годы</a:t>
            </a:r>
          </a:p>
          <a:p>
            <a:pPr marL="0" indent="0">
              <a:buNone/>
            </a:pPr>
            <a:r>
              <a:rPr lang="ru-RU" dirty="0" smtClean="0"/>
              <a:t>2 этап – тиражирование опыта 2015-2016 годы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Задача муниципальных систем образования:</a:t>
            </a:r>
          </a:p>
          <a:p>
            <a:pPr marL="0" indent="0">
              <a:buNone/>
            </a:pPr>
            <a:r>
              <a:rPr lang="ru-RU" dirty="0" smtClean="0"/>
              <a:t>включение в краевой проект в рамках сводного плана мероприятий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01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Концепция инклюзивного образования в Красноярском крае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Основные задачи:</a:t>
            </a:r>
          </a:p>
          <a:p>
            <a:r>
              <a:rPr lang="ru-RU" dirty="0" smtClean="0"/>
              <a:t>Выявление и устранение возможных средовых барьеров</a:t>
            </a:r>
          </a:p>
          <a:p>
            <a:r>
              <a:rPr lang="ru-RU" dirty="0" smtClean="0"/>
              <a:t>Развитие форм и видов предоставления образовательных услуг по месту проживания</a:t>
            </a:r>
          </a:p>
          <a:p>
            <a:r>
              <a:rPr lang="ru-RU" dirty="0" smtClean="0"/>
              <a:t>Психолого-педагогическое и информационно-просветительское сопровождение инклюзивного образования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Направления развития:</a:t>
            </a:r>
          </a:p>
          <a:p>
            <a:r>
              <a:rPr lang="ru-RU" dirty="0" smtClean="0"/>
              <a:t>Централизация услуг и укрепление инфраструктуры в муниципальных образованиях</a:t>
            </a:r>
          </a:p>
          <a:p>
            <a:r>
              <a:rPr lang="ru-RU" dirty="0" smtClean="0"/>
              <a:t>Комплексный подход в части повышения квалификации</a:t>
            </a:r>
          </a:p>
          <a:p>
            <a:r>
              <a:rPr lang="ru-RU" dirty="0" smtClean="0"/>
              <a:t>Адресное финансирование индивидуальной программы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2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Кадровый потенциал и инфраструктура развития системы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Задачи:</a:t>
            </a:r>
          </a:p>
          <a:p>
            <a:r>
              <a:rPr lang="ru-RU" dirty="0" smtClean="0"/>
              <a:t>Разработка и реализация региональной модели введения профессионального стандарта педагога (с 01.01.2018)</a:t>
            </a:r>
          </a:p>
          <a:p>
            <a:r>
              <a:rPr lang="ru-RU" dirty="0" smtClean="0"/>
              <a:t>Разработка региональной и муниципальных моделей профессионального развития педагогов</a:t>
            </a:r>
          </a:p>
          <a:p>
            <a:r>
              <a:rPr lang="ru-RU" dirty="0" smtClean="0"/>
              <a:t>Работа с молодыми педагогами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Этапы реализации:</a:t>
            </a:r>
          </a:p>
          <a:p>
            <a:r>
              <a:rPr lang="ru-RU" dirty="0" smtClean="0"/>
              <a:t>1 этап – разработка 2014-2015 годы</a:t>
            </a:r>
          </a:p>
          <a:p>
            <a:r>
              <a:rPr lang="ru-RU" dirty="0" smtClean="0"/>
              <a:t>2 этап – апробация 2015-2016 годы</a:t>
            </a:r>
          </a:p>
          <a:p>
            <a:r>
              <a:rPr lang="ru-RU" dirty="0" smtClean="0"/>
              <a:t>3 этап – нормирование 2016-2017 годы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36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58417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Территориальные программы и сетевые кооперации (</a:t>
            </a:r>
            <a:r>
              <a:rPr lang="ru-RU" sz="2800" b="1" dirty="0" smtClean="0">
                <a:solidFill>
                  <a:srgbClr val="002060"/>
                </a:solidFill>
              </a:rPr>
              <a:t>ц</a:t>
            </a:r>
            <a:r>
              <a:rPr lang="ru-RU" sz="2400" b="1" dirty="0" smtClean="0">
                <a:solidFill>
                  <a:srgbClr val="002060"/>
                </a:solidFill>
              </a:rPr>
              <a:t>ель проекта: создать собственные муниципальные стратегии)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Основные линии действий при формировании муниципальных стратегий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1-я </a:t>
            </a:r>
            <a:r>
              <a:rPr lang="ru-RU" b="1" dirty="0" smtClean="0">
                <a:solidFill>
                  <a:srgbClr val="002060"/>
                </a:solidFill>
              </a:rPr>
              <a:t>линия:</a:t>
            </a:r>
          </a:p>
          <a:p>
            <a:r>
              <a:rPr lang="ru-RU" dirty="0" smtClean="0"/>
              <a:t>Учет </a:t>
            </a:r>
            <a:r>
              <a:rPr lang="ru-RU" dirty="0" err="1" smtClean="0"/>
              <a:t>социо</a:t>
            </a:r>
            <a:r>
              <a:rPr lang="ru-RU" dirty="0" smtClean="0"/>
              <a:t>-культурных особенностей территории</a:t>
            </a:r>
          </a:p>
          <a:p>
            <a:r>
              <a:rPr lang="ru-RU" dirty="0" smtClean="0"/>
              <a:t>Определение показателей изменений (существующие + новые)</a:t>
            </a:r>
          </a:p>
          <a:p>
            <a:r>
              <a:rPr lang="ru-RU" dirty="0" smtClean="0"/>
              <a:t>Формирование коллективного субъекта (сводная команда системы образования), привлечение специалистов не из системы</a:t>
            </a:r>
          </a:p>
          <a:p>
            <a:r>
              <a:rPr lang="ru-RU" dirty="0" smtClean="0"/>
              <a:t>Повышение квалификации, учебные семинары</a:t>
            </a:r>
          </a:p>
          <a:p>
            <a:r>
              <a:rPr lang="ru-RU" dirty="0" smtClean="0"/>
              <a:t>Выделение элементов стратегии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9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2-я линия:</a:t>
            </a:r>
          </a:p>
          <a:p>
            <a:r>
              <a:rPr lang="ru-RU" dirty="0" smtClean="0"/>
              <a:t>Определение механизмов реализации</a:t>
            </a:r>
          </a:p>
          <a:p>
            <a:r>
              <a:rPr lang="ru-RU" dirty="0" smtClean="0"/>
              <a:t>Включение в краевые проекты</a:t>
            </a:r>
          </a:p>
          <a:p>
            <a:r>
              <a:rPr lang="ru-RU" dirty="0" smtClean="0"/>
              <a:t>Пилотирование в виде образовательной организации</a:t>
            </a:r>
          </a:p>
          <a:p>
            <a:r>
              <a:rPr lang="ru-RU" dirty="0" smtClean="0"/>
              <a:t>Тиражирование опыта и появление новых норм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3-я линия:</a:t>
            </a:r>
          </a:p>
          <a:p>
            <a:r>
              <a:rPr lang="ru-RU" dirty="0" smtClean="0"/>
              <a:t>Сетевые формы кооперации (объединение субъектов относительно конкретной проблемы)</a:t>
            </a:r>
          </a:p>
          <a:p>
            <a:r>
              <a:rPr lang="ru-RU" dirty="0" smtClean="0"/>
              <a:t>Рождение совместного проекта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4-я линия:</a:t>
            </a:r>
          </a:p>
          <a:p>
            <a:r>
              <a:rPr lang="ru-RU" dirty="0" smtClean="0"/>
              <a:t>Комплексные практики изменения качества образования</a:t>
            </a:r>
          </a:p>
          <a:p>
            <a:r>
              <a:rPr lang="ru-RU" dirty="0" smtClean="0"/>
              <a:t>Появление площадок с целью реализации данной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766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Методологическая карта развития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1-я стадия – </a:t>
            </a:r>
            <a:r>
              <a:rPr lang="ru-RU" b="1" dirty="0" smtClean="0">
                <a:solidFill>
                  <a:srgbClr val="002060"/>
                </a:solidFill>
              </a:rPr>
              <a:t>функционирование</a:t>
            </a:r>
            <a:r>
              <a:rPr lang="ru-RU" dirty="0" smtClean="0"/>
              <a:t> (каким нормам соответствуем сегодня)</a:t>
            </a:r>
          </a:p>
          <a:p>
            <a:r>
              <a:rPr lang="ru-RU" dirty="0" smtClean="0"/>
              <a:t>2-я стадия – </a:t>
            </a:r>
            <a:r>
              <a:rPr lang="ru-RU" b="1" dirty="0" smtClean="0">
                <a:solidFill>
                  <a:srgbClr val="002060"/>
                </a:solidFill>
              </a:rPr>
              <a:t>развитие</a:t>
            </a:r>
            <a:r>
              <a:rPr lang="ru-RU" b="1" dirty="0" smtClean="0"/>
              <a:t> </a:t>
            </a:r>
            <a:r>
              <a:rPr lang="ru-RU" dirty="0" smtClean="0"/>
              <a:t>(шаг в развитии это выработка новых норм и переход на их внедрение, последующие шаги это работа с другими нормами)</a:t>
            </a:r>
          </a:p>
          <a:p>
            <a:r>
              <a:rPr lang="ru-RU" dirty="0" smtClean="0"/>
              <a:t>3-я стадия – </a:t>
            </a:r>
            <a:r>
              <a:rPr lang="ru-RU" b="1" dirty="0" smtClean="0">
                <a:solidFill>
                  <a:srgbClr val="002060"/>
                </a:solidFill>
              </a:rPr>
              <a:t>воспроизводство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(новые нормы, новые кадры, новые программы)</a:t>
            </a:r>
          </a:p>
          <a:p>
            <a:r>
              <a:rPr lang="ru-RU" dirty="0" smtClean="0"/>
              <a:t>4-я стадия – </a:t>
            </a:r>
            <a:r>
              <a:rPr lang="ru-RU" b="1" dirty="0" smtClean="0">
                <a:solidFill>
                  <a:srgbClr val="002060"/>
                </a:solidFill>
              </a:rPr>
              <a:t>производство</a:t>
            </a:r>
            <a:r>
              <a:rPr lang="ru-RU" dirty="0" smtClean="0"/>
              <a:t> (свободная реализация установленных правил)</a:t>
            </a:r>
          </a:p>
          <a:p>
            <a:r>
              <a:rPr lang="ru-RU" dirty="0" smtClean="0"/>
              <a:t>5-я стадия – </a:t>
            </a:r>
            <a:r>
              <a:rPr lang="ru-RU" b="1" dirty="0" smtClean="0">
                <a:solidFill>
                  <a:srgbClr val="002060"/>
                </a:solidFill>
              </a:rPr>
              <a:t>организация руководства и управления</a:t>
            </a:r>
            <a:r>
              <a:rPr lang="ru-RU" b="1" dirty="0" smtClean="0"/>
              <a:t> </a:t>
            </a:r>
            <a:r>
              <a:rPr lang="ru-RU" dirty="0" smtClean="0"/>
              <a:t>(выход руководителя в управленческую позицию, а не просто занятие по должности, то есть появление критического </a:t>
            </a:r>
            <a:r>
              <a:rPr lang="ru-RU" dirty="0" smtClean="0"/>
              <a:t>мышления)</a:t>
            </a:r>
            <a:endParaRPr lang="ru-RU" dirty="0" smtClean="0"/>
          </a:p>
          <a:p>
            <a:r>
              <a:rPr lang="ru-RU" dirty="0" smtClean="0"/>
              <a:t>6-я стадия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утилизация</a:t>
            </a:r>
            <a:r>
              <a:rPr lang="ru-RU" dirty="0" smtClean="0"/>
              <a:t> (освобождение от старых норм)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89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732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Основные подходы к разработке муниципальной стратегии развития образования</vt:lpstr>
      <vt:lpstr>Презентация PowerPoint</vt:lpstr>
      <vt:lpstr>Краевые проекты: «Управление качеством образования»</vt:lpstr>
      <vt:lpstr>Дошкольное образование (Красноярский край – пилотный регион по внедрению ФГОС в дошкольном образовании)</vt:lpstr>
      <vt:lpstr>Концепция инклюзивного образования в Красноярском крае</vt:lpstr>
      <vt:lpstr>Кадровый потенциал и инфраструктура развития системы</vt:lpstr>
      <vt:lpstr>      Территориальные программы и сетевые кооперации (цель проекта: создать собственные муниципальные стратегии)</vt:lpstr>
      <vt:lpstr>Презентация PowerPoint</vt:lpstr>
      <vt:lpstr>Методологическая карта развития</vt:lpstr>
      <vt:lpstr>Разработка элементов муниципальной стратегии образования г. Дивногорска</vt:lpstr>
      <vt:lpstr>Разработка муниципальных проектов</vt:lpstr>
      <vt:lpstr>В соответствие с приказом отдела образования № 260 от 11.11.2014 установлены следующие сроки работы над проектами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по разработке стратегии развития муниципального образования</dc:title>
  <dc:creator>Кабацура</dc:creator>
  <cp:lastModifiedBy>Кабацура</cp:lastModifiedBy>
  <cp:revision>31</cp:revision>
  <dcterms:created xsi:type="dcterms:W3CDTF">2014-11-25T05:04:02Z</dcterms:created>
  <dcterms:modified xsi:type="dcterms:W3CDTF">2014-11-27T08:55:17Z</dcterms:modified>
</cp:coreProperties>
</file>