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5" r:id="rId2"/>
    <p:sldMasterId id="2147483757" r:id="rId3"/>
    <p:sldMasterId id="2147483769" r:id="rId4"/>
  </p:sldMasterIdLst>
  <p:notesMasterIdLst>
    <p:notesMasterId r:id="rId28"/>
  </p:notesMasterIdLst>
  <p:sldIdLst>
    <p:sldId id="536" r:id="rId5"/>
    <p:sldId id="537" r:id="rId6"/>
    <p:sldId id="557" r:id="rId7"/>
    <p:sldId id="539" r:id="rId8"/>
    <p:sldId id="562" r:id="rId9"/>
    <p:sldId id="542" r:id="rId10"/>
    <p:sldId id="579" r:id="rId11"/>
    <p:sldId id="580" r:id="rId12"/>
    <p:sldId id="543" r:id="rId13"/>
    <p:sldId id="544" r:id="rId14"/>
    <p:sldId id="558" r:id="rId15"/>
    <p:sldId id="586" r:id="rId16"/>
    <p:sldId id="560" r:id="rId17"/>
    <p:sldId id="582" r:id="rId18"/>
    <p:sldId id="563" r:id="rId19"/>
    <p:sldId id="583" r:id="rId20"/>
    <p:sldId id="564" r:id="rId21"/>
    <p:sldId id="587" r:id="rId22"/>
    <p:sldId id="566" r:id="rId23"/>
    <p:sldId id="567" r:id="rId24"/>
    <p:sldId id="578" r:id="rId25"/>
    <p:sldId id="588" r:id="rId26"/>
    <p:sldId id="584"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7"/>
    <a:srgbClr val="2101A7"/>
    <a:srgbClr val="E62B25"/>
    <a:srgbClr val="9900FF"/>
    <a:srgbClr val="F18420"/>
    <a:srgbClr val="F26722"/>
    <a:srgbClr val="D8DCE5"/>
    <a:srgbClr val="49556E"/>
    <a:srgbClr val="FFCC99"/>
    <a:srgbClr val="921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7869" autoAdjust="0"/>
  </p:normalViewPr>
  <p:slideViewPr>
    <p:cSldViewPr>
      <p:cViewPr>
        <p:scale>
          <a:sx n="80" d="100"/>
          <a:sy n="80" d="100"/>
        </p:scale>
        <p:origin x="-9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dirty="0" smtClean="0"/>
              <a:t>8 </a:t>
            </a:r>
            <a:r>
              <a:rPr lang="ru-RU" dirty="0"/>
              <a:t>класс</a:t>
            </a:r>
          </a:p>
        </c:rich>
      </c:tx>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
          <c:y val="0.11480890207046238"/>
          <c:w val="1"/>
          <c:h val="0.69570852835997299"/>
        </c:manualLayout>
      </c:layout>
      <c:pie3DChart>
        <c:varyColors val="1"/>
        <c:ser>
          <c:idx val="0"/>
          <c:order val="0"/>
          <c:tx>
            <c:strRef>
              <c:f>Лист1!$B$1</c:f>
              <c:strCache>
                <c:ptCount val="1"/>
                <c:pt idx="0">
                  <c:v>11 класс</c:v>
                </c:pt>
              </c:strCache>
            </c:strRef>
          </c:tx>
          <c:explosion val="7"/>
          <c:dPt>
            <c:idx val="0"/>
            <c:bubble3D val="0"/>
            <c:explosion val="24"/>
            <c:spPr>
              <a:solidFill>
                <a:srgbClr val="00B050"/>
              </a:solidFill>
            </c:spPr>
          </c:dPt>
          <c:dPt>
            <c:idx val="1"/>
            <c:bubble3D val="0"/>
            <c:explosion val="0"/>
            <c:spPr>
              <a:solidFill>
                <a:srgbClr val="00B0F0"/>
              </a:solidFill>
            </c:spPr>
          </c:dPt>
          <c:dPt>
            <c:idx val="2"/>
            <c:bubble3D val="0"/>
            <c:explosion val="0"/>
            <c:spPr>
              <a:solidFill>
                <a:srgbClr val="2101A7">
                  <a:alpha val="61000"/>
                </a:srgbClr>
              </a:solidFill>
            </c:spPr>
          </c:dPt>
          <c:dPt>
            <c:idx val="3"/>
            <c:bubble3D val="0"/>
            <c:explosion val="0"/>
            <c:spPr>
              <a:solidFill>
                <a:srgbClr val="FFC000"/>
              </a:solidFill>
            </c:spPr>
          </c:dPt>
          <c:dPt>
            <c:idx val="4"/>
            <c:bubble3D val="0"/>
            <c:explosion val="0"/>
            <c:spPr>
              <a:solidFill>
                <a:srgbClr val="FF0000"/>
              </a:solidFill>
            </c:spPr>
          </c:dPt>
          <c:dLbls>
            <c:showLegendKey val="0"/>
            <c:showVal val="1"/>
            <c:showCatName val="0"/>
            <c:showSerName val="0"/>
            <c:showPercent val="0"/>
            <c:showBubbleSize val="0"/>
            <c:showLeaderLines val="1"/>
          </c:dLbls>
          <c:cat>
            <c:strRef>
              <c:f>Лист1!$A$2:$A$6</c:f>
              <c:strCache>
                <c:ptCount val="5"/>
                <c:pt idx="0">
                  <c:v>очень высокий</c:v>
                </c:pt>
                <c:pt idx="1">
                  <c:v>высокий</c:v>
                </c:pt>
                <c:pt idx="2">
                  <c:v>нормальный</c:v>
                </c:pt>
                <c:pt idx="3">
                  <c:v>сниженный</c:v>
                </c:pt>
                <c:pt idx="4">
                  <c:v>низкий</c:v>
                </c:pt>
              </c:strCache>
            </c:strRef>
          </c:cat>
          <c:val>
            <c:numRef>
              <c:f>Лист1!$B$2:$B$6</c:f>
              <c:numCache>
                <c:formatCode>General</c:formatCode>
                <c:ptCount val="5"/>
                <c:pt idx="0">
                  <c:v>5</c:v>
                </c:pt>
                <c:pt idx="1">
                  <c:v>18</c:v>
                </c:pt>
                <c:pt idx="2">
                  <c:v>27</c:v>
                </c:pt>
                <c:pt idx="3">
                  <c:v>32</c:v>
                </c:pt>
                <c:pt idx="4">
                  <c:v>18</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
          <c:y val="0.71141934310036403"/>
          <c:w val="0.39906732949343326"/>
          <c:h val="0.23041099298145618"/>
        </c:manualLayout>
      </c:layout>
      <c:overlay val="0"/>
      <c:txPr>
        <a:bodyPr/>
        <a:lstStyle/>
        <a:p>
          <a:pPr>
            <a:defRPr sz="1400" b="1">
              <a:latin typeface="Arial Black" panose="020B0A04020102020204" pitchFamily="34"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latin typeface="Arial Black" panose="020B0A04020102020204" pitchFamily="34" charset="0"/>
            </a:defRPr>
          </a:pPr>
          <a:endParaRPr lang="ru-RU"/>
        </a:p>
      </c:txPr>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
          <c:y val="8.6178537352058923E-2"/>
          <c:w val="0.8315862340081871"/>
          <c:h val="0.75457456678987633"/>
        </c:manualLayout>
      </c:layout>
      <c:pie3DChart>
        <c:varyColors val="1"/>
        <c:ser>
          <c:idx val="0"/>
          <c:order val="0"/>
          <c:tx>
            <c:strRef>
              <c:f>Лист1!$B$1</c:f>
              <c:strCache>
                <c:ptCount val="1"/>
                <c:pt idx="0">
                  <c:v>5 класс</c:v>
                </c:pt>
              </c:strCache>
            </c:strRef>
          </c:tx>
          <c:dPt>
            <c:idx val="0"/>
            <c:bubble3D val="0"/>
            <c:explosion val="16"/>
            <c:spPr>
              <a:solidFill>
                <a:srgbClr val="00B050"/>
              </a:solidFill>
            </c:spPr>
          </c:dPt>
          <c:dPt>
            <c:idx val="1"/>
            <c:bubble3D val="0"/>
            <c:spPr>
              <a:solidFill>
                <a:srgbClr val="00B0F0"/>
              </a:solidFill>
            </c:spPr>
          </c:dPt>
          <c:dPt>
            <c:idx val="2"/>
            <c:bubble3D val="0"/>
            <c:spPr>
              <a:solidFill>
                <a:srgbClr val="2101A7">
                  <a:alpha val="61000"/>
                </a:srgbClr>
              </a:solidFill>
            </c:spPr>
          </c:dPt>
          <c:dPt>
            <c:idx val="4"/>
            <c:bubble3D val="0"/>
            <c:spPr>
              <a:solidFill>
                <a:srgbClr val="FF0000"/>
              </a:solidFill>
            </c:spPr>
          </c:dPt>
          <c:dLbls>
            <c:showLegendKey val="0"/>
            <c:showVal val="1"/>
            <c:showCatName val="0"/>
            <c:showSerName val="0"/>
            <c:showPercent val="0"/>
            <c:showBubbleSize val="0"/>
            <c:showLeaderLines val="1"/>
          </c:dLbls>
          <c:cat>
            <c:strRef>
              <c:f>Лист1!$A$2:$A$6</c:f>
              <c:strCache>
                <c:ptCount val="5"/>
                <c:pt idx="0">
                  <c:v>Очень высокий</c:v>
                </c:pt>
                <c:pt idx="1">
                  <c:v>Высокий</c:v>
                </c:pt>
                <c:pt idx="2">
                  <c:v>Нормальный</c:v>
                </c:pt>
                <c:pt idx="3">
                  <c:v>Сниженный</c:v>
                </c:pt>
                <c:pt idx="4">
                  <c:v>Низкий</c:v>
                </c:pt>
              </c:strCache>
            </c:strRef>
          </c:cat>
          <c:val>
            <c:numRef>
              <c:f>Лист1!$B$2:$B$6</c:f>
              <c:numCache>
                <c:formatCode>General</c:formatCode>
                <c:ptCount val="5"/>
                <c:pt idx="0">
                  <c:v>23</c:v>
                </c:pt>
                <c:pt idx="1">
                  <c:v>33</c:v>
                </c:pt>
                <c:pt idx="2">
                  <c:v>30</c:v>
                </c:pt>
                <c:pt idx="3">
                  <c:v>7</c:v>
                </c:pt>
                <c:pt idx="4">
                  <c:v>7</c:v>
                </c:pt>
              </c:numCache>
            </c:numRef>
          </c:val>
        </c:ser>
        <c:dLbls>
          <c:showLegendKey val="0"/>
          <c:showVal val="0"/>
          <c:showCatName val="0"/>
          <c:showSerName val="0"/>
          <c:showPercent val="0"/>
          <c:showBubbleSize val="0"/>
          <c:showLeaderLines val="1"/>
        </c:dLbls>
      </c:pie3DChart>
    </c:plotArea>
    <c:plotVisOnly val="1"/>
    <c:dispBlanksAs val="gap"/>
    <c:showDLblsOverMax val="0"/>
  </c:chart>
  <c:spPr>
    <a:effectLst>
      <a:glow>
        <a:schemeClr val="accent1"/>
      </a:glow>
    </a:effectLst>
  </c:spPr>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sz="1400" dirty="0" smtClean="0"/>
              <a:t>5 </a:t>
            </a:r>
            <a:r>
              <a:rPr lang="ru-RU" sz="1400" dirty="0"/>
              <a:t>класс</a:t>
            </a:r>
          </a:p>
        </c:rich>
      </c:tx>
      <c:layout>
        <c:manualLayout>
          <c:xMode val="edge"/>
          <c:yMode val="edge"/>
          <c:x val="0.32365068139030789"/>
          <c:y val="0.16657099828414126"/>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22287114187239837"/>
          <c:y val="0.3833712289543586"/>
          <c:w val="0.73660683233262014"/>
          <c:h val="0.51132260556907827"/>
        </c:manualLayout>
      </c:layout>
      <c:pie3DChart>
        <c:varyColors val="1"/>
        <c:ser>
          <c:idx val="0"/>
          <c:order val="0"/>
          <c:tx>
            <c:strRef>
              <c:f>Лист1!$B$1</c:f>
              <c:strCache>
                <c:ptCount val="1"/>
                <c:pt idx="0">
                  <c:v>11 класс</c:v>
                </c:pt>
              </c:strCache>
            </c:strRef>
          </c:tx>
          <c:explosion val="7"/>
          <c:dPt>
            <c:idx val="0"/>
            <c:bubble3D val="0"/>
            <c:explosion val="24"/>
            <c:spPr>
              <a:solidFill>
                <a:srgbClr val="00B050"/>
              </a:solidFill>
            </c:spPr>
          </c:dPt>
          <c:dPt>
            <c:idx val="1"/>
            <c:bubble3D val="0"/>
            <c:explosion val="0"/>
            <c:spPr>
              <a:solidFill>
                <a:srgbClr val="00B0F0"/>
              </a:solidFill>
            </c:spPr>
          </c:dPt>
          <c:dPt>
            <c:idx val="2"/>
            <c:bubble3D val="0"/>
            <c:explosion val="0"/>
            <c:spPr>
              <a:solidFill>
                <a:srgbClr val="2101A7">
                  <a:alpha val="61000"/>
                </a:srgbClr>
              </a:solidFill>
            </c:spPr>
          </c:dPt>
          <c:dPt>
            <c:idx val="3"/>
            <c:bubble3D val="0"/>
            <c:explosion val="0"/>
            <c:spPr>
              <a:solidFill>
                <a:srgbClr val="FFC000"/>
              </a:solidFill>
            </c:spPr>
          </c:dPt>
          <c:dPt>
            <c:idx val="4"/>
            <c:bubble3D val="0"/>
            <c:explosion val="0"/>
            <c:spPr>
              <a:solidFill>
                <a:srgbClr val="FF0000"/>
              </a:solidFill>
            </c:spPr>
          </c:dPt>
          <c:dLbls>
            <c:showLegendKey val="0"/>
            <c:showVal val="1"/>
            <c:showCatName val="0"/>
            <c:showSerName val="0"/>
            <c:showPercent val="0"/>
            <c:showBubbleSize val="0"/>
            <c:showLeaderLines val="1"/>
          </c:dLbls>
          <c:cat>
            <c:strRef>
              <c:f>Лист1!$A$2:$A$6</c:f>
              <c:strCache>
                <c:ptCount val="5"/>
                <c:pt idx="0">
                  <c:v>очень высокий</c:v>
                </c:pt>
                <c:pt idx="1">
                  <c:v>высокий</c:v>
                </c:pt>
                <c:pt idx="2">
                  <c:v>нормальный</c:v>
                </c:pt>
                <c:pt idx="3">
                  <c:v>сниженный</c:v>
                </c:pt>
                <c:pt idx="4">
                  <c:v>низкий</c:v>
                </c:pt>
              </c:strCache>
            </c:strRef>
          </c:cat>
          <c:val>
            <c:numRef>
              <c:f>Лист1!$B$2:$B$6</c:f>
              <c:numCache>
                <c:formatCode>General</c:formatCode>
                <c:ptCount val="5"/>
                <c:pt idx="0">
                  <c:v>23</c:v>
                </c:pt>
                <c:pt idx="1">
                  <c:v>33</c:v>
                </c:pt>
                <c:pt idx="2">
                  <c:v>30</c:v>
                </c:pt>
                <c:pt idx="3">
                  <c:v>7</c:v>
                </c:pt>
                <c:pt idx="4">
                  <c:v>7</c:v>
                </c:pt>
              </c:numCache>
            </c:numRef>
          </c:val>
        </c:ser>
        <c:dLbls>
          <c:showLegendKey val="0"/>
          <c:showVal val="0"/>
          <c:showCatName val="0"/>
          <c:showSerName val="0"/>
          <c:showPercent val="0"/>
          <c:showBubbleSize val="0"/>
          <c:showLeaderLines val="1"/>
        </c:dLbls>
      </c:pie3DChart>
    </c:plotArea>
    <c:legend>
      <c:legendPos val="l"/>
      <c:layout>
        <c:manualLayout>
          <c:xMode val="edge"/>
          <c:yMode val="edge"/>
          <c:x val="1.8800547288372639E-2"/>
          <c:y val="0.33663350677085269"/>
          <c:w val="0.40565511580285923"/>
          <c:h val="0.62461886950832624"/>
        </c:manualLayout>
      </c:layout>
      <c:overlay val="0"/>
      <c:txPr>
        <a:bodyPr/>
        <a:lstStyle/>
        <a:p>
          <a:pPr>
            <a:defRPr sz="900" b="1">
              <a:latin typeface="Arial Black" panose="020B0A04020102020204" pitchFamily="34"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sz="1400" dirty="0" smtClean="0"/>
              <a:t>6 </a:t>
            </a:r>
            <a:r>
              <a:rPr lang="ru-RU" sz="1400" dirty="0"/>
              <a:t>класс</a:t>
            </a:r>
          </a:p>
        </c:rich>
      </c:tx>
      <c:layout>
        <c:manualLayout>
          <c:xMode val="edge"/>
          <c:yMode val="edge"/>
          <c:x val="0.32365068139030789"/>
          <c:y val="0.16657099828414126"/>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22287114187239837"/>
          <c:y val="0.3833712289543586"/>
          <c:w val="0.73660683233262014"/>
          <c:h val="0.51132260556907827"/>
        </c:manualLayout>
      </c:layout>
      <c:pie3DChart>
        <c:varyColors val="1"/>
        <c:ser>
          <c:idx val="0"/>
          <c:order val="0"/>
          <c:tx>
            <c:strRef>
              <c:f>Лист1!$B$1</c:f>
              <c:strCache>
                <c:ptCount val="1"/>
                <c:pt idx="0">
                  <c:v>11 класс</c:v>
                </c:pt>
              </c:strCache>
            </c:strRef>
          </c:tx>
          <c:explosion val="7"/>
          <c:dPt>
            <c:idx val="0"/>
            <c:bubble3D val="0"/>
            <c:explosion val="24"/>
            <c:spPr>
              <a:solidFill>
                <a:srgbClr val="00B050"/>
              </a:solidFill>
            </c:spPr>
          </c:dPt>
          <c:dPt>
            <c:idx val="1"/>
            <c:bubble3D val="0"/>
            <c:explosion val="0"/>
            <c:spPr>
              <a:solidFill>
                <a:srgbClr val="00B0F0"/>
              </a:solidFill>
            </c:spPr>
          </c:dPt>
          <c:dPt>
            <c:idx val="2"/>
            <c:bubble3D val="0"/>
            <c:explosion val="0"/>
            <c:spPr>
              <a:solidFill>
                <a:srgbClr val="2101A7">
                  <a:alpha val="61000"/>
                </a:srgbClr>
              </a:solidFill>
            </c:spPr>
          </c:dPt>
          <c:dPt>
            <c:idx val="3"/>
            <c:bubble3D val="0"/>
            <c:explosion val="0"/>
            <c:spPr>
              <a:solidFill>
                <a:srgbClr val="FFC000"/>
              </a:solidFill>
            </c:spPr>
          </c:dPt>
          <c:dPt>
            <c:idx val="4"/>
            <c:bubble3D val="0"/>
            <c:explosion val="0"/>
            <c:spPr>
              <a:solidFill>
                <a:srgbClr val="FF0000"/>
              </a:solidFill>
            </c:spPr>
          </c:dPt>
          <c:dLbls>
            <c:showLegendKey val="0"/>
            <c:showVal val="1"/>
            <c:showCatName val="0"/>
            <c:showSerName val="0"/>
            <c:showPercent val="0"/>
            <c:showBubbleSize val="0"/>
            <c:showLeaderLines val="1"/>
          </c:dLbls>
          <c:cat>
            <c:strRef>
              <c:f>Лист1!$A$2:$A$6</c:f>
              <c:strCache>
                <c:ptCount val="5"/>
                <c:pt idx="0">
                  <c:v>очень высокий</c:v>
                </c:pt>
                <c:pt idx="1">
                  <c:v>высокий</c:v>
                </c:pt>
                <c:pt idx="2">
                  <c:v>нормальный</c:v>
                </c:pt>
                <c:pt idx="3">
                  <c:v>сниженный</c:v>
                </c:pt>
                <c:pt idx="4">
                  <c:v>низкий</c:v>
                </c:pt>
              </c:strCache>
            </c:strRef>
          </c:cat>
          <c:val>
            <c:numRef>
              <c:f>Лист1!$B$2:$B$6</c:f>
              <c:numCache>
                <c:formatCode>General</c:formatCode>
                <c:ptCount val="5"/>
                <c:pt idx="0">
                  <c:v>24</c:v>
                </c:pt>
                <c:pt idx="1">
                  <c:v>33</c:v>
                </c:pt>
                <c:pt idx="2">
                  <c:v>29</c:v>
                </c:pt>
                <c:pt idx="3">
                  <c:v>7</c:v>
                </c:pt>
                <c:pt idx="4">
                  <c:v>7</c:v>
                </c:pt>
              </c:numCache>
            </c:numRef>
          </c:val>
        </c:ser>
        <c:dLbls>
          <c:showLegendKey val="0"/>
          <c:showVal val="0"/>
          <c:showCatName val="0"/>
          <c:showSerName val="0"/>
          <c:showPercent val="0"/>
          <c:showBubbleSize val="0"/>
          <c:showLeaderLines val="1"/>
        </c:dLbls>
      </c:pie3DChart>
    </c:plotArea>
    <c:legend>
      <c:legendPos val="l"/>
      <c:layout>
        <c:manualLayout>
          <c:xMode val="edge"/>
          <c:yMode val="edge"/>
          <c:x val="1.8800547288372639E-2"/>
          <c:y val="0.33663350677085269"/>
          <c:w val="0.38685456851448657"/>
          <c:h val="0.60992142848325492"/>
        </c:manualLayout>
      </c:layout>
      <c:overlay val="0"/>
      <c:txPr>
        <a:bodyPr/>
        <a:lstStyle/>
        <a:p>
          <a:pPr>
            <a:defRPr sz="900" b="1">
              <a:latin typeface="Arial Black" panose="020B0A04020102020204" pitchFamily="34"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sz="1400" dirty="0" smtClean="0"/>
              <a:t>7 </a:t>
            </a:r>
            <a:r>
              <a:rPr lang="ru-RU" sz="1400" dirty="0"/>
              <a:t>класс</a:t>
            </a:r>
          </a:p>
        </c:rich>
      </c:tx>
      <c:layout>
        <c:manualLayout>
          <c:xMode val="edge"/>
          <c:yMode val="edge"/>
          <c:x val="0.32365068139030789"/>
          <c:y val="0.16657099828414126"/>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22287114187239837"/>
          <c:y val="0.3833712289543586"/>
          <c:w val="0.73660683233262014"/>
          <c:h val="0.51132260556907827"/>
        </c:manualLayout>
      </c:layout>
      <c:pie3DChart>
        <c:varyColors val="1"/>
        <c:ser>
          <c:idx val="0"/>
          <c:order val="0"/>
          <c:tx>
            <c:strRef>
              <c:f>Лист1!$B$1</c:f>
              <c:strCache>
                <c:ptCount val="1"/>
                <c:pt idx="0">
                  <c:v>11 класс</c:v>
                </c:pt>
              </c:strCache>
            </c:strRef>
          </c:tx>
          <c:explosion val="7"/>
          <c:dPt>
            <c:idx val="0"/>
            <c:bubble3D val="0"/>
            <c:explosion val="24"/>
            <c:spPr>
              <a:solidFill>
                <a:srgbClr val="00B050"/>
              </a:solidFill>
            </c:spPr>
          </c:dPt>
          <c:dPt>
            <c:idx val="1"/>
            <c:bubble3D val="0"/>
            <c:explosion val="0"/>
            <c:spPr>
              <a:solidFill>
                <a:srgbClr val="00B0F0"/>
              </a:solidFill>
            </c:spPr>
          </c:dPt>
          <c:dPt>
            <c:idx val="2"/>
            <c:bubble3D val="0"/>
            <c:explosion val="0"/>
            <c:spPr>
              <a:solidFill>
                <a:srgbClr val="2101A7">
                  <a:alpha val="61000"/>
                </a:srgbClr>
              </a:solidFill>
            </c:spPr>
          </c:dPt>
          <c:dPt>
            <c:idx val="3"/>
            <c:bubble3D val="0"/>
            <c:explosion val="0"/>
            <c:spPr>
              <a:solidFill>
                <a:srgbClr val="FFC000"/>
              </a:solidFill>
            </c:spPr>
          </c:dPt>
          <c:dPt>
            <c:idx val="4"/>
            <c:bubble3D val="0"/>
            <c:explosion val="0"/>
            <c:spPr>
              <a:solidFill>
                <a:srgbClr val="FF0000"/>
              </a:solidFill>
            </c:spPr>
          </c:dPt>
          <c:dLbls>
            <c:showLegendKey val="0"/>
            <c:showVal val="1"/>
            <c:showCatName val="0"/>
            <c:showSerName val="0"/>
            <c:showPercent val="0"/>
            <c:showBubbleSize val="0"/>
            <c:showLeaderLines val="1"/>
          </c:dLbls>
          <c:cat>
            <c:strRef>
              <c:f>Лист1!$A$2:$A$6</c:f>
              <c:strCache>
                <c:ptCount val="5"/>
                <c:pt idx="0">
                  <c:v>очень высокий</c:v>
                </c:pt>
                <c:pt idx="1">
                  <c:v>высокий</c:v>
                </c:pt>
                <c:pt idx="2">
                  <c:v>нормальный</c:v>
                </c:pt>
                <c:pt idx="3">
                  <c:v>сниженный</c:v>
                </c:pt>
                <c:pt idx="4">
                  <c:v>низкий</c:v>
                </c:pt>
              </c:strCache>
            </c:strRef>
          </c:cat>
          <c:val>
            <c:numRef>
              <c:f>Лист1!$B$2:$B$6</c:f>
              <c:numCache>
                <c:formatCode>General</c:formatCode>
                <c:ptCount val="5"/>
                <c:pt idx="0">
                  <c:v>28</c:v>
                </c:pt>
                <c:pt idx="1">
                  <c:v>32</c:v>
                </c:pt>
                <c:pt idx="2">
                  <c:v>28</c:v>
                </c:pt>
                <c:pt idx="3">
                  <c:v>6</c:v>
                </c:pt>
                <c:pt idx="4">
                  <c:v>6</c:v>
                </c:pt>
              </c:numCache>
            </c:numRef>
          </c:val>
        </c:ser>
        <c:dLbls>
          <c:showLegendKey val="0"/>
          <c:showVal val="0"/>
          <c:showCatName val="0"/>
          <c:showSerName val="0"/>
          <c:showPercent val="0"/>
          <c:showBubbleSize val="0"/>
          <c:showLeaderLines val="1"/>
        </c:dLbls>
      </c:pie3DChart>
    </c:plotArea>
    <c:legend>
      <c:legendPos val="l"/>
      <c:layout>
        <c:manualLayout>
          <c:xMode val="edge"/>
          <c:yMode val="edge"/>
          <c:x val="1.8800547288372639E-2"/>
          <c:y val="0.33663350677085269"/>
          <c:w val="0.40565511580285923"/>
          <c:h val="0.60992142848325492"/>
        </c:manualLayout>
      </c:layout>
      <c:overlay val="0"/>
      <c:txPr>
        <a:bodyPr/>
        <a:lstStyle/>
        <a:p>
          <a:pPr>
            <a:defRPr sz="900" b="1">
              <a:latin typeface="Arial Black" panose="020B0A04020102020204" pitchFamily="34"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A0E22C-C030-4918-9A8C-4C35BEBA0C2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ru-RU"/>
        </a:p>
      </dgm:t>
    </dgm:pt>
    <dgm:pt modelId="{085F2D3C-AF20-4B19-B180-317B08C3D385}">
      <dgm:prSet phldrT="[Текст]" custT="1">
        <dgm:style>
          <a:lnRef idx="1">
            <a:schemeClr val="accent1"/>
          </a:lnRef>
          <a:fillRef idx="2">
            <a:schemeClr val="accent1"/>
          </a:fillRef>
          <a:effectRef idx="1">
            <a:schemeClr val="accent1"/>
          </a:effectRef>
          <a:fontRef idx="minor">
            <a:schemeClr val="dk1"/>
          </a:fontRef>
        </dgm:style>
      </dgm:prSet>
      <dgm:spPr>
        <a:xfrm rot="10800000">
          <a:off x="0" y="2533"/>
          <a:ext cx="4495800" cy="456711"/>
        </a:xfrm>
        <a:prstGeom prst="upArrowCallou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lIns="324000"/>
        <a:lstStyle/>
        <a:p>
          <a:pPr algn="l"/>
          <a:r>
            <a:rPr lang="ru-RU" sz="1800" b="0" dirty="0" smtClean="0">
              <a:solidFill>
                <a:sysClr val="windowText" lastClr="000000"/>
              </a:solidFill>
              <a:latin typeface="Tahoma" pitchFamily="34" charset="0"/>
              <a:ea typeface="Tahoma" pitchFamily="34" charset="0"/>
              <a:cs typeface="Tahoma" pitchFamily="34" charset="0"/>
            </a:rPr>
            <a:t>1</a:t>
          </a:r>
          <a:r>
            <a:rPr lang="ru-RU" sz="1800" b="0" dirty="0">
              <a:solidFill>
                <a:sysClr val="windowText" lastClr="000000"/>
              </a:solidFill>
              <a:latin typeface="Tahoma" pitchFamily="34" charset="0"/>
              <a:ea typeface="Tahoma" pitchFamily="34" charset="0"/>
              <a:cs typeface="Tahoma" pitchFamily="34" charset="0"/>
            </a:rPr>
            <a:t>. </a:t>
          </a:r>
          <a:r>
            <a:rPr lang="ru-RU" sz="1800" b="0" dirty="0" smtClean="0">
              <a:solidFill>
                <a:sysClr val="windowText" lastClr="000000"/>
              </a:solidFill>
              <a:latin typeface="Tahoma" pitchFamily="34" charset="0"/>
              <a:ea typeface="Tahoma" pitchFamily="34" charset="0"/>
              <a:cs typeface="Tahoma" pitchFamily="34" charset="0"/>
            </a:rPr>
            <a:t>Формирование  архитектуры распределенной модели </a:t>
          </a:r>
        </a:p>
      </dgm:t>
    </dgm:pt>
    <dgm:pt modelId="{6712F582-5357-45AD-94D3-0A00D8958BCA}" type="parTrans" cxnId="{16E3621A-314F-4239-8167-5D58D0826197}">
      <dgm:prSet/>
      <dgm:spPr/>
      <dgm:t>
        <a:bodyPr/>
        <a:lstStyle/>
        <a:p>
          <a:pPr algn="l"/>
          <a:endParaRPr lang="ru-RU" sz="1200" b="0">
            <a:latin typeface="Tahoma" pitchFamily="34" charset="0"/>
            <a:ea typeface="Tahoma" pitchFamily="34" charset="0"/>
            <a:cs typeface="Tahoma" pitchFamily="34" charset="0"/>
          </a:endParaRPr>
        </a:p>
      </dgm:t>
    </dgm:pt>
    <dgm:pt modelId="{D6619566-DE9A-48CA-BB60-2F744726FFA2}" type="sibTrans" cxnId="{16E3621A-314F-4239-8167-5D58D0826197}">
      <dgm:prSet/>
      <dgm:spPr/>
      <dgm:t>
        <a:bodyPr/>
        <a:lstStyle/>
        <a:p>
          <a:pPr algn="l"/>
          <a:endParaRPr lang="ru-RU" sz="1200" b="0">
            <a:latin typeface="Tahoma" pitchFamily="34" charset="0"/>
            <a:ea typeface="Tahoma" pitchFamily="34" charset="0"/>
            <a:cs typeface="Tahoma" pitchFamily="34" charset="0"/>
          </a:endParaRPr>
        </a:p>
      </dgm:t>
    </dgm:pt>
    <dgm:pt modelId="{E283364F-2E23-475E-9A65-09392703A9AD}">
      <dgm:prSet custT="1">
        <dgm:style>
          <a:lnRef idx="1">
            <a:schemeClr val="accent1"/>
          </a:lnRef>
          <a:fillRef idx="2">
            <a:schemeClr val="accent1"/>
          </a:fillRef>
          <a:effectRef idx="1">
            <a:schemeClr val="accent1"/>
          </a:effectRef>
          <a:fontRef idx="minor">
            <a:schemeClr val="dk1"/>
          </a:fontRef>
        </dgm:style>
      </dgm:prSet>
      <dgm:spPr>
        <a:xfrm rot="10800000">
          <a:off x="0" y="907048"/>
          <a:ext cx="4495800" cy="456711"/>
        </a:xfr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pPr algn="l"/>
          <a:r>
            <a:rPr lang="ru-RU" sz="1200" b="0" dirty="0" smtClean="0">
              <a:latin typeface="Tahoma" pitchFamily="34" charset="0"/>
              <a:ea typeface="Tahoma" pitchFamily="34" charset="0"/>
              <a:cs typeface="Tahoma" pitchFamily="34" charset="0"/>
            </a:rPr>
            <a:t>       </a:t>
          </a:r>
          <a:r>
            <a:rPr lang="ru-RU" sz="1800" b="0" dirty="0" smtClean="0">
              <a:latin typeface="Tahoma" pitchFamily="34" charset="0"/>
              <a:ea typeface="Tahoma" pitchFamily="34" charset="0"/>
              <a:cs typeface="Tahoma" pitchFamily="34" charset="0"/>
            </a:rPr>
            <a:t>3. Расширение возможностей модели посредством цифрового информационного ресурса</a:t>
          </a:r>
        </a:p>
      </dgm:t>
    </dgm:pt>
    <dgm:pt modelId="{AA039E89-5F4A-40FE-949D-DC1223CD16DB}" type="parTrans" cxnId="{C6FAF85B-C4F6-4729-BF93-7B8CE7E67A65}">
      <dgm:prSet/>
      <dgm:spPr/>
      <dgm:t>
        <a:bodyPr/>
        <a:lstStyle/>
        <a:p>
          <a:pPr algn="l"/>
          <a:endParaRPr lang="ru-RU" sz="1200" b="0">
            <a:latin typeface="Tahoma" pitchFamily="34" charset="0"/>
            <a:ea typeface="Tahoma" pitchFamily="34" charset="0"/>
            <a:cs typeface="Tahoma" pitchFamily="34" charset="0"/>
          </a:endParaRPr>
        </a:p>
      </dgm:t>
    </dgm:pt>
    <dgm:pt modelId="{F0491038-7C4C-41E8-9633-B023876F182D}" type="sibTrans" cxnId="{C6FAF85B-C4F6-4729-BF93-7B8CE7E67A65}">
      <dgm:prSet/>
      <dgm:spPr/>
      <dgm:t>
        <a:bodyPr/>
        <a:lstStyle/>
        <a:p>
          <a:pPr algn="l"/>
          <a:endParaRPr lang="ru-RU" sz="1200" b="0">
            <a:latin typeface="Tahoma" pitchFamily="34" charset="0"/>
            <a:ea typeface="Tahoma" pitchFamily="34" charset="0"/>
            <a:cs typeface="Tahoma" pitchFamily="34" charset="0"/>
          </a:endParaRPr>
        </a:p>
      </dgm:t>
    </dgm:pt>
    <dgm:pt modelId="{3FA805CC-D1DD-4EFD-A314-01535B71B886}">
      <dgm:prSet custT="1">
        <dgm:style>
          <a:lnRef idx="1">
            <a:schemeClr val="accent1"/>
          </a:lnRef>
          <a:fillRef idx="2">
            <a:schemeClr val="accent1"/>
          </a:fillRef>
          <a:effectRef idx="1">
            <a:schemeClr val="accent1"/>
          </a:effectRef>
          <a:fontRef idx="minor">
            <a:schemeClr val="dk1"/>
          </a:fontRef>
        </dgm:style>
      </dgm:prSet>
      <dgm:spPr>
        <a:xfrm rot="10800000">
          <a:off x="0" y="454791"/>
          <a:ext cx="4495800" cy="456711"/>
        </a:xfr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lIns="432000"/>
        <a:lstStyle/>
        <a:p>
          <a:pPr algn="l"/>
          <a:r>
            <a:rPr lang="ru-RU" sz="1800" b="0" dirty="0" smtClean="0">
              <a:solidFill>
                <a:sysClr val="windowText" lastClr="000000"/>
              </a:solidFill>
              <a:latin typeface="Tahoma" pitchFamily="34" charset="0"/>
              <a:ea typeface="Tahoma" pitchFamily="34" charset="0"/>
              <a:cs typeface="Tahoma" pitchFamily="34" charset="0"/>
            </a:rPr>
            <a:t>2. Создание системы событий через распределенную модель</a:t>
          </a:r>
          <a:endParaRPr lang="ru-RU" sz="1800" b="0" dirty="0">
            <a:solidFill>
              <a:sysClr val="windowText" lastClr="000000"/>
            </a:solidFill>
            <a:latin typeface="Tahoma" pitchFamily="34" charset="0"/>
            <a:ea typeface="Tahoma" pitchFamily="34" charset="0"/>
            <a:cs typeface="Tahoma" pitchFamily="34" charset="0"/>
          </a:endParaRPr>
        </a:p>
      </dgm:t>
    </dgm:pt>
    <dgm:pt modelId="{0D2CD5C4-050E-423C-BA31-98AE27DDB17D}" type="parTrans" cxnId="{40F2D210-FBF9-4F94-A7D0-87087AA3D10B}">
      <dgm:prSet/>
      <dgm:spPr/>
      <dgm:t>
        <a:bodyPr/>
        <a:lstStyle/>
        <a:p>
          <a:endParaRPr lang="ru-RU"/>
        </a:p>
      </dgm:t>
    </dgm:pt>
    <dgm:pt modelId="{31DA4E7E-DFCC-4315-B610-8FACF7270A35}" type="sibTrans" cxnId="{40F2D210-FBF9-4F94-A7D0-87087AA3D10B}">
      <dgm:prSet/>
      <dgm:spPr/>
      <dgm:t>
        <a:bodyPr/>
        <a:lstStyle/>
        <a:p>
          <a:endParaRPr lang="ru-RU"/>
        </a:p>
      </dgm:t>
    </dgm:pt>
    <dgm:pt modelId="{3C2F2C7D-26BC-4B52-9C81-EAAC3C6B1F64}" type="pres">
      <dgm:prSet presAssocID="{19A0E22C-C030-4918-9A8C-4C35BEBA0C21}" presName="Name0" presStyleCnt="0">
        <dgm:presLayoutVars>
          <dgm:dir/>
          <dgm:animLvl val="lvl"/>
          <dgm:resizeHandles val="exact"/>
        </dgm:presLayoutVars>
      </dgm:prSet>
      <dgm:spPr/>
      <dgm:t>
        <a:bodyPr/>
        <a:lstStyle/>
        <a:p>
          <a:endParaRPr lang="ru-RU"/>
        </a:p>
      </dgm:t>
    </dgm:pt>
    <dgm:pt modelId="{8151DAE4-BCEC-45CE-BE4A-7B1E0A2DF929}" type="pres">
      <dgm:prSet presAssocID="{E283364F-2E23-475E-9A65-09392703A9AD}" presName="boxAndChildren" presStyleCnt="0"/>
      <dgm:spPr/>
    </dgm:pt>
    <dgm:pt modelId="{2F307382-07EB-499C-B20E-A6507105522D}" type="pres">
      <dgm:prSet presAssocID="{E283364F-2E23-475E-9A65-09392703A9AD}" presName="parentTextBox" presStyleLbl="node1" presStyleIdx="0" presStyleCnt="3" custAng="0" custScaleX="100000" custScaleY="93333"/>
      <dgm:spPr>
        <a:prstGeom prst="rect">
          <a:avLst/>
        </a:prstGeom>
      </dgm:spPr>
      <dgm:t>
        <a:bodyPr/>
        <a:lstStyle/>
        <a:p>
          <a:endParaRPr lang="ru-RU"/>
        </a:p>
      </dgm:t>
    </dgm:pt>
    <dgm:pt modelId="{71140DD7-EBB6-420E-A078-D6DE74461B05}" type="pres">
      <dgm:prSet presAssocID="{31DA4E7E-DFCC-4315-B610-8FACF7270A35}" presName="sp" presStyleCnt="0"/>
      <dgm:spPr/>
    </dgm:pt>
    <dgm:pt modelId="{BD7F2896-A95B-497A-915F-57BEAD5B2C5F}" type="pres">
      <dgm:prSet presAssocID="{3FA805CC-D1DD-4EFD-A314-01535B71B886}" presName="arrowAndChildren" presStyleCnt="0"/>
      <dgm:spPr/>
    </dgm:pt>
    <dgm:pt modelId="{E65F13B1-72CC-4EBF-8929-560C60938008}" type="pres">
      <dgm:prSet presAssocID="{3FA805CC-D1DD-4EFD-A314-01535B71B886}" presName="parentTextArrow" presStyleLbl="node1" presStyleIdx="1" presStyleCnt="3" custLinFactNeighborY="3321"/>
      <dgm:spPr>
        <a:prstGeom prst="upArrowCallout">
          <a:avLst/>
        </a:prstGeom>
      </dgm:spPr>
      <dgm:t>
        <a:bodyPr/>
        <a:lstStyle/>
        <a:p>
          <a:endParaRPr lang="ru-RU"/>
        </a:p>
      </dgm:t>
    </dgm:pt>
    <dgm:pt modelId="{D86EDD80-0C26-4A2F-AFA7-3AF120AB9D7C}" type="pres">
      <dgm:prSet presAssocID="{D6619566-DE9A-48CA-BB60-2F744726FFA2}" presName="sp" presStyleCnt="0"/>
      <dgm:spPr/>
    </dgm:pt>
    <dgm:pt modelId="{4B6F6E14-874F-4D84-9988-F6D4825B3B0E}" type="pres">
      <dgm:prSet presAssocID="{085F2D3C-AF20-4B19-B180-317B08C3D385}" presName="arrowAndChildren" presStyleCnt="0"/>
      <dgm:spPr/>
    </dgm:pt>
    <dgm:pt modelId="{1C71C2E1-51D0-4697-85EA-83EB6FEBBB71}" type="pres">
      <dgm:prSet presAssocID="{085F2D3C-AF20-4B19-B180-317B08C3D385}" presName="parentTextArrow" presStyleLbl="node1" presStyleIdx="2" presStyleCnt="3"/>
      <dgm:spPr/>
      <dgm:t>
        <a:bodyPr/>
        <a:lstStyle/>
        <a:p>
          <a:endParaRPr lang="ru-RU"/>
        </a:p>
      </dgm:t>
    </dgm:pt>
  </dgm:ptLst>
  <dgm:cxnLst>
    <dgm:cxn modelId="{40F2D210-FBF9-4F94-A7D0-87087AA3D10B}" srcId="{19A0E22C-C030-4918-9A8C-4C35BEBA0C21}" destId="{3FA805CC-D1DD-4EFD-A314-01535B71B886}" srcOrd="1" destOrd="0" parTransId="{0D2CD5C4-050E-423C-BA31-98AE27DDB17D}" sibTransId="{31DA4E7E-DFCC-4315-B610-8FACF7270A35}"/>
    <dgm:cxn modelId="{805867AE-AD8F-4146-A3A6-E353142AEB69}" type="presOf" srcId="{3FA805CC-D1DD-4EFD-A314-01535B71B886}" destId="{E65F13B1-72CC-4EBF-8929-560C60938008}" srcOrd="0" destOrd="0" presId="urn:microsoft.com/office/officeart/2005/8/layout/process4"/>
    <dgm:cxn modelId="{EE015B3E-ADD8-44ED-B6FC-910E37CF0946}" type="presOf" srcId="{085F2D3C-AF20-4B19-B180-317B08C3D385}" destId="{1C71C2E1-51D0-4697-85EA-83EB6FEBBB71}" srcOrd="0" destOrd="0" presId="urn:microsoft.com/office/officeart/2005/8/layout/process4"/>
    <dgm:cxn modelId="{C6FAF85B-C4F6-4729-BF93-7B8CE7E67A65}" srcId="{19A0E22C-C030-4918-9A8C-4C35BEBA0C21}" destId="{E283364F-2E23-475E-9A65-09392703A9AD}" srcOrd="2" destOrd="0" parTransId="{AA039E89-5F4A-40FE-949D-DC1223CD16DB}" sibTransId="{F0491038-7C4C-41E8-9633-B023876F182D}"/>
    <dgm:cxn modelId="{2DA5BB4A-26F8-416F-8ED6-86A048B01F72}" type="presOf" srcId="{19A0E22C-C030-4918-9A8C-4C35BEBA0C21}" destId="{3C2F2C7D-26BC-4B52-9C81-EAAC3C6B1F64}" srcOrd="0" destOrd="0" presId="urn:microsoft.com/office/officeart/2005/8/layout/process4"/>
    <dgm:cxn modelId="{2E3D5E89-2426-420E-B4ED-8C8809C848B9}" type="presOf" srcId="{E283364F-2E23-475E-9A65-09392703A9AD}" destId="{2F307382-07EB-499C-B20E-A6507105522D}" srcOrd="0" destOrd="0" presId="urn:microsoft.com/office/officeart/2005/8/layout/process4"/>
    <dgm:cxn modelId="{16E3621A-314F-4239-8167-5D58D0826197}" srcId="{19A0E22C-C030-4918-9A8C-4C35BEBA0C21}" destId="{085F2D3C-AF20-4B19-B180-317B08C3D385}" srcOrd="0" destOrd="0" parTransId="{6712F582-5357-45AD-94D3-0A00D8958BCA}" sibTransId="{D6619566-DE9A-48CA-BB60-2F744726FFA2}"/>
    <dgm:cxn modelId="{F76A4949-3A9B-4BCF-BF5E-4248553C907E}" type="presParOf" srcId="{3C2F2C7D-26BC-4B52-9C81-EAAC3C6B1F64}" destId="{8151DAE4-BCEC-45CE-BE4A-7B1E0A2DF929}" srcOrd="0" destOrd="0" presId="urn:microsoft.com/office/officeart/2005/8/layout/process4"/>
    <dgm:cxn modelId="{AC081837-7D2B-4EE8-9768-BBFC2BB79B26}" type="presParOf" srcId="{8151DAE4-BCEC-45CE-BE4A-7B1E0A2DF929}" destId="{2F307382-07EB-499C-B20E-A6507105522D}" srcOrd="0" destOrd="0" presId="urn:microsoft.com/office/officeart/2005/8/layout/process4"/>
    <dgm:cxn modelId="{ED7D84A8-0439-4507-9DBA-7B52F06901D2}" type="presParOf" srcId="{3C2F2C7D-26BC-4B52-9C81-EAAC3C6B1F64}" destId="{71140DD7-EBB6-420E-A078-D6DE74461B05}" srcOrd="1" destOrd="0" presId="urn:microsoft.com/office/officeart/2005/8/layout/process4"/>
    <dgm:cxn modelId="{CC2DDAAD-3580-4064-A1CE-16197F372EBC}" type="presParOf" srcId="{3C2F2C7D-26BC-4B52-9C81-EAAC3C6B1F64}" destId="{BD7F2896-A95B-497A-915F-57BEAD5B2C5F}" srcOrd="2" destOrd="0" presId="urn:microsoft.com/office/officeart/2005/8/layout/process4"/>
    <dgm:cxn modelId="{743A6E56-50D9-48FB-A838-68CDB857F7D9}" type="presParOf" srcId="{BD7F2896-A95B-497A-915F-57BEAD5B2C5F}" destId="{E65F13B1-72CC-4EBF-8929-560C60938008}" srcOrd="0" destOrd="0" presId="urn:microsoft.com/office/officeart/2005/8/layout/process4"/>
    <dgm:cxn modelId="{5B4CFA2A-E438-471A-AE89-49A59C85E79B}" type="presParOf" srcId="{3C2F2C7D-26BC-4B52-9C81-EAAC3C6B1F64}" destId="{D86EDD80-0C26-4A2F-AFA7-3AF120AB9D7C}" srcOrd="3" destOrd="0" presId="urn:microsoft.com/office/officeart/2005/8/layout/process4"/>
    <dgm:cxn modelId="{FC015E9D-C90B-43D7-A04E-B040F2161EEC}" type="presParOf" srcId="{3C2F2C7D-26BC-4B52-9C81-EAAC3C6B1F64}" destId="{4B6F6E14-874F-4D84-9988-F6D4825B3B0E}" srcOrd="4" destOrd="0" presId="urn:microsoft.com/office/officeart/2005/8/layout/process4"/>
    <dgm:cxn modelId="{45BC5987-FF1F-4D5F-A99A-87561F66A268}" type="presParOf" srcId="{4B6F6E14-874F-4D84-9988-F6D4825B3B0E}" destId="{1C71C2E1-51D0-4697-85EA-83EB6FEBBB71}" srcOrd="0" destOrd="0" presId="urn:microsoft.com/office/officeart/2005/8/layout/process4"/>
  </dgm:cxnLst>
  <dgm:bg>
    <a:effectLst>
      <a:outerShdw blurRad="50800" dist="38100" algn="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07382-07EB-499C-B20E-A6507105522D}">
      <dsp:nvSpPr>
        <dsp:cNvPr id="0" name=""/>
        <dsp:cNvSpPr/>
      </dsp:nvSpPr>
      <dsp:spPr>
        <a:xfrm>
          <a:off x="0" y="3889583"/>
          <a:ext cx="6336703" cy="119081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ru-RU" sz="1200" b="0" kern="1200" dirty="0" smtClean="0">
              <a:latin typeface="Tahoma" pitchFamily="34" charset="0"/>
              <a:ea typeface="Tahoma" pitchFamily="34" charset="0"/>
              <a:cs typeface="Tahoma" pitchFamily="34" charset="0"/>
            </a:rPr>
            <a:t>       </a:t>
          </a:r>
          <a:r>
            <a:rPr lang="ru-RU" sz="1800" b="0" kern="1200" dirty="0" smtClean="0">
              <a:latin typeface="Tahoma" pitchFamily="34" charset="0"/>
              <a:ea typeface="Tahoma" pitchFamily="34" charset="0"/>
              <a:cs typeface="Tahoma" pitchFamily="34" charset="0"/>
            </a:rPr>
            <a:t>3. Расширение возможностей модели посредством цифрового информационного ресурса</a:t>
          </a:r>
        </a:p>
      </dsp:txBody>
      <dsp:txXfrm>
        <a:off x="0" y="3889583"/>
        <a:ext cx="6336703" cy="1190815"/>
      </dsp:txXfrm>
    </dsp:sp>
    <dsp:sp modelId="{E65F13B1-72CC-4EBF-8929-560C60938008}">
      <dsp:nvSpPr>
        <dsp:cNvPr id="0" name=""/>
        <dsp:cNvSpPr/>
      </dsp:nvSpPr>
      <dsp:spPr>
        <a:xfrm rot="10800000">
          <a:off x="0" y="2011588"/>
          <a:ext cx="6336703" cy="1962301"/>
        </a:xfrm>
        <a:prstGeom prst="upArrowCallou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32000" tIns="128016" rIns="128016" bIns="128016" numCol="1" spcCol="1270" anchor="ctr" anchorCtr="0">
          <a:noAutofit/>
        </a:bodyPr>
        <a:lstStyle/>
        <a:p>
          <a:pPr lvl="0" algn="l" defTabSz="800100">
            <a:lnSpc>
              <a:spcPct val="90000"/>
            </a:lnSpc>
            <a:spcBef>
              <a:spcPct val="0"/>
            </a:spcBef>
            <a:spcAft>
              <a:spcPct val="35000"/>
            </a:spcAft>
          </a:pPr>
          <a:r>
            <a:rPr lang="ru-RU" sz="1800" b="0" kern="1200" dirty="0" smtClean="0">
              <a:solidFill>
                <a:sysClr val="windowText" lastClr="000000"/>
              </a:solidFill>
              <a:latin typeface="Tahoma" pitchFamily="34" charset="0"/>
              <a:ea typeface="Tahoma" pitchFamily="34" charset="0"/>
              <a:cs typeface="Tahoma" pitchFamily="34" charset="0"/>
            </a:rPr>
            <a:t>2. Создание системы событий через распределенную модель</a:t>
          </a:r>
          <a:endParaRPr lang="ru-RU" sz="1800" b="0" kern="1200" dirty="0">
            <a:solidFill>
              <a:sysClr val="windowText" lastClr="000000"/>
            </a:solidFill>
            <a:latin typeface="Tahoma" pitchFamily="34" charset="0"/>
            <a:ea typeface="Tahoma" pitchFamily="34" charset="0"/>
            <a:cs typeface="Tahoma" pitchFamily="34" charset="0"/>
          </a:endParaRPr>
        </a:p>
      </dsp:txBody>
      <dsp:txXfrm rot="10800000">
        <a:off x="0" y="2011588"/>
        <a:ext cx="6336703" cy="1275044"/>
      </dsp:txXfrm>
    </dsp:sp>
    <dsp:sp modelId="{1C71C2E1-51D0-4697-85EA-83EB6FEBBB71}">
      <dsp:nvSpPr>
        <dsp:cNvPr id="0" name=""/>
        <dsp:cNvSpPr/>
      </dsp:nvSpPr>
      <dsp:spPr>
        <a:xfrm rot="10800000">
          <a:off x="0" y="3257"/>
          <a:ext cx="6336703" cy="1962301"/>
        </a:xfrm>
        <a:prstGeom prst="upArrowCallou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24000" tIns="128016" rIns="128016" bIns="128016" numCol="1" spcCol="1270" anchor="ctr" anchorCtr="0">
          <a:noAutofit/>
        </a:bodyPr>
        <a:lstStyle/>
        <a:p>
          <a:pPr lvl="0" algn="l" defTabSz="800100">
            <a:lnSpc>
              <a:spcPct val="90000"/>
            </a:lnSpc>
            <a:spcBef>
              <a:spcPct val="0"/>
            </a:spcBef>
            <a:spcAft>
              <a:spcPct val="35000"/>
            </a:spcAft>
          </a:pPr>
          <a:r>
            <a:rPr lang="ru-RU" sz="1800" b="0" kern="1200" dirty="0" smtClean="0">
              <a:solidFill>
                <a:sysClr val="windowText" lastClr="000000"/>
              </a:solidFill>
              <a:latin typeface="Tahoma" pitchFamily="34" charset="0"/>
              <a:ea typeface="Tahoma" pitchFamily="34" charset="0"/>
              <a:cs typeface="Tahoma" pitchFamily="34" charset="0"/>
            </a:rPr>
            <a:t>1</a:t>
          </a:r>
          <a:r>
            <a:rPr lang="ru-RU" sz="1800" b="0" kern="1200" dirty="0">
              <a:solidFill>
                <a:sysClr val="windowText" lastClr="000000"/>
              </a:solidFill>
              <a:latin typeface="Tahoma" pitchFamily="34" charset="0"/>
              <a:ea typeface="Tahoma" pitchFamily="34" charset="0"/>
              <a:cs typeface="Tahoma" pitchFamily="34" charset="0"/>
            </a:rPr>
            <a:t>. </a:t>
          </a:r>
          <a:r>
            <a:rPr lang="ru-RU" sz="1800" b="0" kern="1200" dirty="0" smtClean="0">
              <a:solidFill>
                <a:sysClr val="windowText" lastClr="000000"/>
              </a:solidFill>
              <a:latin typeface="Tahoma" pitchFamily="34" charset="0"/>
              <a:ea typeface="Tahoma" pitchFamily="34" charset="0"/>
              <a:cs typeface="Tahoma" pitchFamily="34" charset="0"/>
            </a:rPr>
            <a:t>Формирование  архитектуры распределенной модели </a:t>
          </a:r>
        </a:p>
      </dsp:txBody>
      <dsp:txXfrm rot="10800000">
        <a:off x="0" y="3257"/>
        <a:ext cx="6336703" cy="12750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6FC91F-274B-40EF-9333-50A2A4C0AD62}" type="datetimeFigureOut">
              <a:rPr lang="ru-RU"/>
              <a:pPr>
                <a:defRPr/>
              </a:pPr>
              <a:t>01.11.2018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EBF84DF-22D0-4396-B119-5D39F44320E3}" type="slidenum">
              <a:rPr lang="ru-RU"/>
              <a:pPr>
                <a:defRPr/>
              </a:pPr>
              <a:t>‹#›</a:t>
            </a:fld>
            <a:endParaRPr lang="ru-RU"/>
          </a:p>
        </p:txBody>
      </p:sp>
    </p:spTree>
    <p:extLst>
      <p:ext uri="{BB962C8B-B14F-4D97-AF65-F5344CB8AC3E}">
        <p14:creationId xmlns:p14="http://schemas.microsoft.com/office/powerpoint/2010/main" val="2355407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a:t>
            </a:fld>
            <a:endParaRPr lang="ru-RU" dirty="0"/>
          </a:p>
        </p:txBody>
      </p:sp>
    </p:spTree>
    <p:extLst>
      <p:ext uri="{BB962C8B-B14F-4D97-AF65-F5344CB8AC3E}">
        <p14:creationId xmlns:p14="http://schemas.microsoft.com/office/powerpoint/2010/main" val="431552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solidFill>
                  <a:prstClr val="black"/>
                </a:solidFill>
              </a:rPr>
              <a:pPr>
                <a:defRPr/>
              </a:pPr>
              <a:t>21</a:t>
            </a:fld>
            <a:endParaRPr lang="ru-R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2</a:t>
            </a:fld>
            <a:endParaRPr lang="ru-RU" dirty="0"/>
          </a:p>
        </p:txBody>
      </p:sp>
    </p:spTree>
    <p:extLst>
      <p:ext uri="{BB962C8B-B14F-4D97-AF65-F5344CB8AC3E}">
        <p14:creationId xmlns:p14="http://schemas.microsoft.com/office/powerpoint/2010/main" val="185522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3</a:t>
            </a:fld>
            <a:endParaRPr lang="ru-RU" dirty="0"/>
          </a:p>
        </p:txBody>
      </p:sp>
    </p:spTree>
    <p:extLst>
      <p:ext uri="{BB962C8B-B14F-4D97-AF65-F5344CB8AC3E}">
        <p14:creationId xmlns:p14="http://schemas.microsoft.com/office/powerpoint/2010/main" val="215129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4</a:t>
            </a:fld>
            <a:endParaRPr lang="ru-RU"/>
          </a:p>
        </p:txBody>
      </p:sp>
    </p:spTree>
    <p:extLst>
      <p:ext uri="{BB962C8B-B14F-4D97-AF65-F5344CB8AC3E}">
        <p14:creationId xmlns:p14="http://schemas.microsoft.com/office/powerpoint/2010/main" val="91155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Мотивация – залог качества, от нее зависит результат любого процесса. Именно она является стимулом к активной познавательной деятельности и во время ее же формируется. Это обоюдный процесс. </a:t>
            </a:r>
          </a:p>
          <a:p>
            <a:r>
              <a:rPr lang="ru-RU" dirty="0" smtClean="0"/>
              <a:t>I. Мотивационный этап.</a:t>
            </a:r>
          </a:p>
          <a:p>
            <a:r>
              <a:rPr lang="ru-RU" dirty="0" smtClean="0"/>
              <a:t>Не раз применительно к процессу обучения цитируется древняя мудрость: можно привести коня к водопою, но заставить его напиться нельзя. Да, можно усадить детей за парты, добиться идеальной дисциплины. Но без пробуждения интереса, без внутренней мотивации освоение знаний не произойдёт, это будет лишь видимость учебной деятельности. Как же пробудить у ребят желание «напиться» из источника знаний? Как мотивировать познавательную активность? Над этой проблемой настойчиво работают учителя, методисты, психологи. Правда, пока особых успехов нет. Поэтому и придумывают учителя различные «</a:t>
            </a:r>
            <a:r>
              <a:rPr lang="ru-RU" dirty="0" err="1" smtClean="0"/>
              <a:t>завлекалочки</a:t>
            </a:r>
            <a:r>
              <a:rPr lang="ru-RU" dirty="0" smtClean="0"/>
              <a:t>» на уроках – игры, слайды и т.д. </a:t>
            </a:r>
          </a:p>
          <a:p>
            <a:r>
              <a:rPr lang="ru-RU" dirty="0" smtClean="0"/>
              <a:t>Но всё это – внешняя мотивация. А успешность учебной деятельности и, в конечном счете, качество образования зависят от мотивации внутренней.</a:t>
            </a:r>
          </a:p>
          <a:p>
            <a:r>
              <a:rPr lang="ru-RU" dirty="0" smtClean="0"/>
              <a:t>Формирование учебной мотивации без преувеличения можно назвать одной из центральных проблем современного образования. Её актуальность обусловлена самой учебной деятельностью, обновлением содержания обучения, формированием у учащихся приёмов самостоятельного приобретения знаний, развития активности.</a:t>
            </a:r>
          </a:p>
          <a:p>
            <a:r>
              <a:rPr lang="ru-RU" dirty="0" smtClean="0"/>
              <a:t>Доказано, что устойчивый познавательный интерес учащихся, их мотивация – один из критериев эффективности педагогического процесса.</a:t>
            </a:r>
          </a:p>
          <a:p>
            <a:endParaRPr lang="ru-RU" dirty="0" smtClean="0"/>
          </a:p>
          <a:p>
            <a:r>
              <a:rPr lang="ru-RU" dirty="0" smtClean="0"/>
              <a:t> Уход от традиционного урока через использование в процессе обучения новых технологий позволяет устранить однообразие и монотонность учебного процессе. В связи с этим появилась и проблема повышения мотивации учащихся на уроках математики. Учебный материал должен подаваться таким образом, чтобы вызвать у учеников эмоциональный отклик, активизировать познавательные психические процессы.</a:t>
            </a:r>
          </a:p>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6</a:t>
            </a:fld>
            <a:endParaRPr lang="ru-RU"/>
          </a:p>
        </p:txBody>
      </p:sp>
    </p:spTree>
    <p:extLst>
      <p:ext uri="{BB962C8B-B14F-4D97-AF65-F5344CB8AC3E}">
        <p14:creationId xmlns:p14="http://schemas.microsoft.com/office/powerpoint/2010/main" val="265176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9</a:t>
            </a:fld>
            <a:endParaRPr lang="ru-RU"/>
          </a:p>
        </p:txBody>
      </p:sp>
    </p:spTree>
    <p:extLst>
      <p:ext uri="{BB962C8B-B14F-4D97-AF65-F5344CB8AC3E}">
        <p14:creationId xmlns:p14="http://schemas.microsoft.com/office/powerpoint/2010/main" val="793353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10</a:t>
            </a:fld>
            <a:endParaRPr lang="ru-RU" dirty="0"/>
          </a:p>
        </p:txBody>
      </p:sp>
    </p:spTree>
    <p:extLst>
      <p:ext uri="{BB962C8B-B14F-4D97-AF65-F5344CB8AC3E}">
        <p14:creationId xmlns:p14="http://schemas.microsoft.com/office/powerpoint/2010/main" val="126630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solidFill>
                  <a:prstClr val="black"/>
                </a:solidFill>
              </a:rPr>
              <a:pPr>
                <a:defRPr/>
              </a:pPr>
              <a:t>18</a:t>
            </a:fld>
            <a:endParaRPr lang="ru-RU">
              <a:solidFill>
                <a:prstClr val="black"/>
              </a:solidFill>
            </a:endParaRPr>
          </a:p>
        </p:txBody>
      </p:sp>
    </p:spTree>
    <p:extLst>
      <p:ext uri="{BB962C8B-B14F-4D97-AF65-F5344CB8AC3E}">
        <p14:creationId xmlns:p14="http://schemas.microsoft.com/office/powerpoint/2010/main" val="2205130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solidFill>
                  <a:prstClr val="black"/>
                </a:solidFill>
              </a:rPr>
              <a:pPr>
                <a:defRPr/>
              </a:pPr>
              <a:t>20</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pPr>
                <a:defRPr/>
              </a:pPr>
              <a:t>01.11.2018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pPr>
                <a:defRPr/>
              </a:pPr>
              <a:t>‹#›</a:t>
            </a:fld>
            <a:endParaRPr lang="ru-RU"/>
          </a:p>
        </p:txBody>
      </p:sp>
    </p:spTree>
    <p:extLst>
      <p:ext uri="{BB962C8B-B14F-4D97-AF65-F5344CB8AC3E}">
        <p14:creationId xmlns:p14="http://schemas.microsoft.com/office/powerpoint/2010/main" val="4292255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pPr>
                <a:defRPr/>
              </a:pPr>
              <a:t>01.11.2018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pPr>
                <a:defRPr/>
              </a:pPr>
              <a:t>‹#›</a:t>
            </a:fld>
            <a:endParaRPr lang="ru-RU"/>
          </a:p>
        </p:txBody>
      </p:sp>
    </p:spTree>
    <p:extLst>
      <p:ext uri="{BB962C8B-B14F-4D97-AF65-F5344CB8AC3E}">
        <p14:creationId xmlns:p14="http://schemas.microsoft.com/office/powerpoint/2010/main" val="132387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pPr>
                <a:defRPr/>
              </a:pPr>
              <a:t>01.11.2018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pPr>
                <a:defRPr/>
              </a:pPr>
              <a:t>‹#›</a:t>
            </a:fld>
            <a:endParaRPr lang="ru-RU"/>
          </a:p>
        </p:txBody>
      </p:sp>
    </p:spTree>
    <p:extLst>
      <p:ext uri="{BB962C8B-B14F-4D97-AF65-F5344CB8AC3E}">
        <p14:creationId xmlns:p14="http://schemas.microsoft.com/office/powerpoint/2010/main" val="193233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52618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362851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08058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200070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74947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00233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824744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163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pPr>
                <a:defRPr/>
              </a:pPr>
              <a:t>01.11.2018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pPr>
                <a:defRPr/>
              </a:pPr>
              <a:t>‹#›</a:t>
            </a:fld>
            <a:endParaRPr lang="ru-RU"/>
          </a:p>
        </p:txBody>
      </p:sp>
    </p:spTree>
    <p:extLst>
      <p:ext uri="{BB962C8B-B14F-4D97-AF65-F5344CB8AC3E}">
        <p14:creationId xmlns:p14="http://schemas.microsoft.com/office/powerpoint/2010/main" val="1994281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771562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912964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55596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85466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78048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17482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318180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56365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840872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5415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pPr>
                <a:defRPr/>
              </a:pPr>
              <a:t>01.11.2018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pPr>
                <a:defRPr/>
              </a:pPr>
              <a:t>‹#›</a:t>
            </a:fld>
            <a:endParaRPr lang="ru-RU"/>
          </a:p>
        </p:txBody>
      </p:sp>
    </p:spTree>
    <p:extLst>
      <p:ext uri="{BB962C8B-B14F-4D97-AF65-F5344CB8AC3E}">
        <p14:creationId xmlns:p14="http://schemas.microsoft.com/office/powerpoint/2010/main" val="20924691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5001479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197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9203320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160111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829974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7818510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725496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853018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1958084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8883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pPr>
                <a:defRPr/>
              </a:pPr>
              <a:t>01.11.2018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pPr>
                <a:defRPr/>
              </a:pPr>
              <a:t>‹#›</a:t>
            </a:fld>
            <a:endParaRPr lang="ru-RU"/>
          </a:p>
        </p:txBody>
      </p:sp>
    </p:spTree>
    <p:extLst>
      <p:ext uri="{BB962C8B-B14F-4D97-AF65-F5344CB8AC3E}">
        <p14:creationId xmlns:p14="http://schemas.microsoft.com/office/powerpoint/2010/main" val="31637954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8691527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7805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629857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437251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3496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pPr>
                <a:defRPr/>
              </a:pPr>
              <a:t>01.11.2018</a:t>
            </a:fld>
            <a:endParaRPr lang="ru-RU"/>
          </a:p>
        </p:txBody>
      </p:sp>
      <p:sp>
        <p:nvSpPr>
          <p:cNvPr id="8" name="Footer Placeholder 7"/>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pPr>
                <a:defRPr/>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3226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pPr>
                <a:defRPr/>
              </a:pPr>
              <a:t>01.11.2018</a:t>
            </a:fld>
            <a:endParaRPr lang="ru-RU"/>
          </a:p>
        </p:txBody>
      </p:sp>
      <p:sp>
        <p:nvSpPr>
          <p:cNvPr id="4" name="Footer Placeholder 3"/>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pPr>
                <a:defRPr/>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425368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pPr>
                <a:defRPr/>
              </a:pPr>
              <a:t>01.11.2018</a:t>
            </a:fld>
            <a:endParaRPr lang="ru-RU"/>
          </a:p>
        </p:txBody>
      </p:sp>
      <p:sp>
        <p:nvSpPr>
          <p:cNvPr id="3" name="Footer Placeholder 2"/>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pPr>
                <a:defRPr/>
              </a:pPr>
              <a:t>‹#›</a:t>
            </a:fld>
            <a:endParaRPr lang="ru-RU"/>
          </a:p>
        </p:txBody>
      </p:sp>
    </p:spTree>
    <p:extLst>
      <p:ext uri="{BB962C8B-B14F-4D97-AF65-F5344CB8AC3E}">
        <p14:creationId xmlns:p14="http://schemas.microsoft.com/office/powerpoint/2010/main" val="133579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pPr>
                <a:defRPr/>
              </a:pPr>
              <a:t>01.11.2018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pPr>
                <a:defRPr/>
              </a:pPr>
              <a:t>‹#›</a:t>
            </a:fld>
            <a:endParaRPr lang="ru-RU"/>
          </a:p>
        </p:txBody>
      </p:sp>
    </p:spTree>
    <p:extLst>
      <p:ext uri="{BB962C8B-B14F-4D97-AF65-F5344CB8AC3E}">
        <p14:creationId xmlns:p14="http://schemas.microsoft.com/office/powerpoint/2010/main" val="361125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pPr>
                <a:defRPr/>
              </a:pPr>
              <a:t>01.11.2018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pPr>
                <a:defRPr/>
              </a:pPr>
              <a:t>‹#›</a:t>
            </a:fld>
            <a:endParaRPr lang="ru-RU"/>
          </a:p>
        </p:txBody>
      </p:sp>
    </p:spTree>
    <p:extLst>
      <p:ext uri="{BB962C8B-B14F-4D97-AF65-F5344CB8AC3E}">
        <p14:creationId xmlns:p14="http://schemas.microsoft.com/office/powerpoint/2010/main" val="42389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pPr>
                <a:defRPr/>
              </a:pPr>
              <a:t>01.11.2018</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pPr>
                <a:defRPr/>
              </a:pPr>
              <a:t>‹#›</a:t>
            </a:fld>
            <a:endParaRPr lang="ru-RU"/>
          </a:p>
        </p:txBody>
      </p:sp>
    </p:spTree>
    <p:extLst>
      <p:ext uri="{BB962C8B-B14F-4D97-AF65-F5344CB8AC3E}">
        <p14:creationId xmlns:p14="http://schemas.microsoft.com/office/powerpoint/2010/main" val="416819445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6476266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5260597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01.11.2018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4679221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5.xml"/><Relationship Id="rId5" Type="http://schemas.openxmlformats.org/officeDocument/2006/relationships/chart" Target="../charts/chart5.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1" y="1"/>
            <a:ext cx="8316416" cy="908720"/>
          </a:xfrm>
          <a:prstGeom prst="rect">
            <a:avLst/>
          </a:prstGeom>
          <a:blipFill>
            <a:blip r:embed="rId3" cstate="print"/>
            <a:stretch>
              <a:fillRect/>
            </a:stretch>
          </a:blipFill>
        </p:spPr>
        <p:txBody>
          <a:bodyPr wrap="square" lIns="0" tIns="0" rIns="0" bIns="0" rtlCol="0"/>
          <a:lstStyle/>
          <a:p>
            <a:endParaRPr sz="1224" dirty="0"/>
          </a:p>
        </p:txBody>
      </p:sp>
      <p:sp>
        <p:nvSpPr>
          <p:cNvPr id="6" name="Заголовок 1"/>
          <p:cNvSpPr>
            <a:spLocks noGrp="1"/>
          </p:cNvSpPr>
          <p:nvPr>
            <p:ph type="ctrTitle"/>
          </p:nvPr>
        </p:nvSpPr>
        <p:spPr>
          <a:xfrm>
            <a:off x="827584" y="1196752"/>
            <a:ext cx="8233190" cy="5544616"/>
          </a:xfrm>
        </p:spPr>
        <p:txBody>
          <a:bodyPr>
            <a:noAutofit/>
          </a:bodyPr>
          <a:lstStyle/>
          <a:p>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smtClean="0">
                <a:solidFill>
                  <a:srgbClr val="921A1D"/>
                </a:solidFill>
                <a:latin typeface="Tahoma" pitchFamily="34" charset="0"/>
                <a:cs typeface="Tahoma" pitchFamily="34" charset="0"/>
              </a:rPr>
              <a:t/>
            </a:r>
            <a:br>
              <a:rPr lang="ru-RU" sz="2400" b="1" dirty="0" smtClean="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smtClean="0">
                <a:solidFill>
                  <a:srgbClr val="921A1D"/>
                </a:solidFill>
                <a:latin typeface="Tahoma" pitchFamily="34" charset="0"/>
                <a:cs typeface="Tahoma" pitchFamily="34" charset="0"/>
              </a:rPr>
              <a:t>ПРОГРАММА </a:t>
            </a: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подготовки управленческих кадров в сфере </a:t>
            </a:r>
            <a:r>
              <a:rPr lang="ru-RU" sz="2400" b="1" dirty="0" smtClean="0">
                <a:solidFill>
                  <a:srgbClr val="921A1D"/>
                </a:solidFill>
                <a:latin typeface="Tahoma" pitchFamily="34" charset="0"/>
                <a:cs typeface="Tahoma" pitchFamily="34" charset="0"/>
              </a:rPr>
              <a:t> </a:t>
            </a:r>
            <a:r>
              <a:rPr lang="ru-RU" sz="2400" b="1" dirty="0">
                <a:solidFill>
                  <a:srgbClr val="921A1D"/>
                </a:solidFill>
                <a:latin typeface="Tahoma" pitchFamily="34" charset="0"/>
                <a:cs typeface="Tahoma" pitchFamily="34" charset="0"/>
              </a:rPr>
              <a:t>образования </a:t>
            </a:r>
            <a:r>
              <a:rPr lang="ru-RU" sz="2400" b="1" dirty="0" smtClean="0">
                <a:solidFill>
                  <a:srgbClr val="921A1D"/>
                </a:solidFill>
                <a:latin typeface="Tahoma" pitchFamily="34" charset="0"/>
                <a:cs typeface="Tahoma" pitchFamily="34" charset="0"/>
              </a:rPr>
              <a:t/>
            </a:r>
            <a:br>
              <a:rPr lang="ru-RU" sz="2400" b="1" dirty="0" smtClean="0">
                <a:solidFill>
                  <a:srgbClr val="921A1D"/>
                </a:solidFill>
                <a:latin typeface="Tahoma" pitchFamily="34" charset="0"/>
                <a:cs typeface="Tahoma" pitchFamily="34" charset="0"/>
              </a:rPr>
            </a:br>
            <a:r>
              <a:rPr lang="ru-RU" sz="2400" b="1" dirty="0" smtClean="0">
                <a:solidFill>
                  <a:srgbClr val="921A1D"/>
                </a:solidFill>
                <a:latin typeface="Tahoma" pitchFamily="34" charset="0"/>
                <a:cs typeface="Tahoma" pitchFamily="34" charset="0"/>
              </a:rPr>
              <a:t>(09-26 октября 2018 года, г. Москва)</a:t>
            </a:r>
            <a:br>
              <a:rPr lang="ru-RU" sz="2400" b="1" dirty="0" smtClean="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a:t>
            </a:r>
            <a:r>
              <a:rPr lang="ru-RU" sz="2000" b="1" dirty="0">
                <a:solidFill>
                  <a:srgbClr val="921A1D"/>
                </a:solidFill>
                <a:latin typeface="Tahoma" pitchFamily="34" charset="0"/>
                <a:cs typeface="Tahoma" pitchFamily="34" charset="0"/>
              </a:rPr>
              <a:t>Управление в сфере образования</a:t>
            </a:r>
            <a:r>
              <a:rPr lang="ru-RU" sz="2000" b="1" dirty="0" smtClean="0">
                <a:solidFill>
                  <a:srgbClr val="921A1D"/>
                </a:solidFill>
                <a:latin typeface="Tahoma" pitchFamily="34" charset="0"/>
                <a:cs typeface="Tahoma" pitchFamily="34" charset="0"/>
              </a:rPr>
              <a:t>»</a:t>
            </a:r>
            <a:r>
              <a:rPr lang="ru-RU" sz="2000" b="1" dirty="0">
                <a:solidFill>
                  <a:srgbClr val="921A1D"/>
                </a:solidFill>
                <a:latin typeface="Tahoma" pitchFamily="34" charset="0"/>
                <a:cs typeface="Tahoma" pitchFamily="34" charset="0"/>
              </a:rPr>
              <a:t/>
            </a:r>
            <a:br>
              <a:rPr lang="ru-RU" sz="2000" b="1" dirty="0">
                <a:solidFill>
                  <a:srgbClr val="921A1D"/>
                </a:solidFill>
                <a:latin typeface="Tahoma" pitchFamily="34" charset="0"/>
                <a:cs typeface="Tahoma" pitchFamily="34" charset="0"/>
              </a:rPr>
            </a:br>
            <a:r>
              <a:rPr lang="ru-RU" sz="2000" b="1" dirty="0">
                <a:solidFill>
                  <a:srgbClr val="921A1D"/>
                </a:solidFill>
                <a:latin typeface="Tahoma" pitchFamily="34" charset="0"/>
                <a:cs typeface="Tahoma" pitchFamily="34" charset="0"/>
              </a:rPr>
              <a:t/>
            </a:r>
            <a:br>
              <a:rPr lang="ru-RU" sz="2000" b="1" dirty="0">
                <a:solidFill>
                  <a:srgbClr val="921A1D"/>
                </a:solidFill>
                <a:latin typeface="Tahoma" pitchFamily="34" charset="0"/>
                <a:cs typeface="Tahoma" pitchFamily="34" charset="0"/>
              </a:rPr>
            </a:br>
            <a:r>
              <a:rPr lang="ru-RU" sz="2000" b="1" dirty="0">
                <a:solidFill>
                  <a:srgbClr val="921A1D"/>
                </a:solidFill>
                <a:latin typeface="Tahoma" pitchFamily="34" charset="0"/>
                <a:cs typeface="Tahoma" pitchFamily="34" charset="0"/>
              </a:rPr>
              <a:t/>
            </a:r>
            <a:br>
              <a:rPr lang="ru-RU" sz="20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err="1" smtClean="0">
                <a:solidFill>
                  <a:srgbClr val="921A1D"/>
                </a:solidFill>
                <a:latin typeface="Tahoma" pitchFamily="34" charset="0"/>
                <a:cs typeface="Tahoma" pitchFamily="34" charset="0"/>
              </a:rPr>
              <a:t>РАНХиГС</a:t>
            </a:r>
            <a:r>
              <a:rPr lang="ru-RU" sz="2400" b="1" dirty="0" smtClean="0">
                <a:solidFill>
                  <a:srgbClr val="921A1D"/>
                </a:solidFill>
                <a:latin typeface="Tahoma" pitchFamily="34" charset="0"/>
                <a:cs typeface="Tahoma" pitchFamily="34" charset="0"/>
              </a:rPr>
              <a:t> при президенте РФ</a:t>
            </a: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1800" b="1" i="1" dirty="0">
                <a:solidFill>
                  <a:srgbClr val="921A1D"/>
                </a:solidFill>
                <a:latin typeface="Tahoma" pitchFamily="34" charset="0"/>
                <a:cs typeface="Tahoma" pitchFamily="34" charset="0"/>
              </a:rPr>
              <a:t>г. Москва, 2018 год</a:t>
            </a:r>
            <a:endParaRPr lang="ru-RU" sz="1575" i="1" dirty="0">
              <a:solidFill>
                <a:srgbClr val="FF0000"/>
              </a:solidFill>
              <a:latin typeface="Tahoma" pitchFamily="34" charset="0"/>
              <a:ea typeface="Tahoma" pitchFamily="34" charset="0"/>
              <a:cs typeface="Tahoma" pitchFamily="34" charset="0"/>
            </a:endParaRPr>
          </a:p>
        </p:txBody>
      </p:sp>
      <p:sp>
        <p:nvSpPr>
          <p:cNvPr id="7" name="Прямоугольник 6"/>
          <p:cNvSpPr>
            <a:spLocks noChangeArrowheads="1"/>
          </p:cNvSpPr>
          <p:nvPr/>
        </p:nvSpPr>
        <p:spPr bwMode="auto">
          <a:xfrm flipH="1">
            <a:off x="-2" y="943009"/>
            <a:ext cx="910812" cy="5914991"/>
          </a:xfrm>
          <a:prstGeom prst="rect">
            <a:avLst/>
          </a:prstGeom>
          <a:gradFill rotWithShape="1">
            <a:gsLst>
              <a:gs pos="0">
                <a:srgbClr val="770000"/>
              </a:gs>
              <a:gs pos="50000">
                <a:srgbClr val="AD0000"/>
              </a:gs>
              <a:gs pos="100000">
                <a:srgbClr val="CE0000"/>
              </a:gs>
            </a:gsLst>
            <a:lin ang="0" scaled="1"/>
          </a:gradFill>
          <a:ln w="9525" algn="ctr">
            <a:noFill/>
            <a:round/>
            <a:headEnd/>
            <a:tailEnd/>
          </a:ln>
          <a:effectLst>
            <a:outerShdw blurRad="50800" dist="38100" dir="2700000" algn="tl" rotWithShape="0">
              <a:prstClr val="black">
                <a:alpha val="40000"/>
              </a:prstClr>
            </a:outerShdw>
          </a:effectLst>
        </p:spPr>
        <p:txBody>
          <a:bodyPr/>
          <a:lstStyle/>
          <a:p>
            <a:pPr defTabSz="782241"/>
            <a:endParaRPr lang="ru-RU" dirty="0"/>
          </a:p>
        </p:txBody>
      </p:sp>
      <p:sp>
        <p:nvSpPr>
          <p:cNvPr id="8" name="Прямоугольник 7"/>
          <p:cNvSpPr>
            <a:spLocks noChangeArrowheads="1"/>
          </p:cNvSpPr>
          <p:nvPr/>
        </p:nvSpPr>
        <p:spPr bwMode="auto">
          <a:xfrm>
            <a:off x="0" y="908720"/>
            <a:ext cx="9144000" cy="34289"/>
          </a:xfrm>
          <a:prstGeom prst="rect">
            <a:avLst/>
          </a:prstGeom>
          <a:gradFill rotWithShape="1">
            <a:gsLst>
              <a:gs pos="0">
                <a:srgbClr val="770000"/>
              </a:gs>
              <a:gs pos="50000">
                <a:srgbClr val="AD0000"/>
              </a:gs>
              <a:gs pos="100000">
                <a:srgbClr val="CE0000"/>
              </a:gs>
            </a:gsLst>
            <a:lin ang="0" scaled="1"/>
          </a:gradFill>
          <a:ln w="9525" algn="ctr">
            <a:noFill/>
            <a:round/>
            <a:headEnd/>
            <a:tailEnd/>
          </a:ln>
          <a:effectLst>
            <a:outerShdw blurRad="50800" dist="38100" dir="2700000" algn="tl" rotWithShape="0">
              <a:prstClr val="black">
                <a:alpha val="40000"/>
              </a:prstClr>
            </a:outerShdw>
          </a:effectLst>
        </p:spPr>
        <p:txBody>
          <a:bodyPr/>
          <a:lstStyle/>
          <a:p>
            <a:pPr defTabSz="782241"/>
            <a:endParaRPr lang="ru-RU" sz="1575" dirty="0"/>
          </a:p>
        </p:txBody>
      </p:sp>
      <p:pic>
        <p:nvPicPr>
          <p:cNvPr id="10" name="Picture 2" descr="http://a-trest.ru/uploadedFiles/images/logotip.jpg"/>
          <p:cNvPicPr>
            <a:picLocks noChangeAspect="1" noChangeArrowheads="1"/>
          </p:cNvPicPr>
          <p:nvPr/>
        </p:nvPicPr>
        <p:blipFill>
          <a:blip r:embed="rId4" cstate="print"/>
          <a:srcRect/>
          <a:stretch>
            <a:fillRect/>
          </a:stretch>
        </p:blipFill>
        <p:spPr bwMode="auto">
          <a:xfrm>
            <a:off x="8298733" y="44624"/>
            <a:ext cx="809771" cy="864096"/>
          </a:xfrm>
          <a:prstGeom prst="rect">
            <a:avLst/>
          </a:prstGeom>
          <a:noFill/>
          <a:ln w="9525">
            <a:noFill/>
            <a:miter lim="800000"/>
            <a:headEnd/>
            <a:tailEnd/>
          </a:ln>
        </p:spPr>
      </p:pic>
    </p:spTree>
    <p:extLst>
      <p:ext uri="{BB962C8B-B14F-4D97-AF65-F5344CB8AC3E}">
        <p14:creationId xmlns:p14="http://schemas.microsoft.com/office/powerpoint/2010/main" val="336547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323528" y="6356351"/>
            <a:ext cx="7488832"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10</a:t>
            </a:fld>
            <a:endParaRPr lang="ru-RU" sz="1200" b="1" dirty="0">
              <a:solidFill>
                <a:schemeClr val="tx1"/>
              </a:solidFill>
              <a:latin typeface="Times New Roman" pitchFamily="18" charset="0"/>
              <a:cs typeface="Times New Roman"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1600438448"/>
              </p:ext>
            </p:extLst>
          </p:nvPr>
        </p:nvGraphicFramePr>
        <p:xfrm>
          <a:off x="591803" y="389586"/>
          <a:ext cx="8084654" cy="5703710"/>
        </p:xfrm>
        <a:graphic>
          <a:graphicData uri="http://schemas.openxmlformats.org/drawingml/2006/table">
            <a:tbl>
              <a:tblPr firstRow="1" bandRow="1"/>
              <a:tblGrid>
                <a:gridCol w="1555838">
                  <a:extLst>
                    <a:ext uri="{9D8B030D-6E8A-4147-A177-3AD203B41FA5}">
                      <a16:colId xmlns="" xmlns:a16="http://schemas.microsoft.com/office/drawing/2014/main" val="20000"/>
                    </a:ext>
                  </a:extLst>
                </a:gridCol>
                <a:gridCol w="6528816">
                  <a:extLst>
                    <a:ext uri="{9D8B030D-6E8A-4147-A177-3AD203B41FA5}">
                      <a16:colId xmlns="" xmlns:a16="http://schemas.microsoft.com/office/drawing/2014/main" val="20001"/>
                    </a:ext>
                  </a:extLst>
                </a:gridCol>
              </a:tblGrid>
              <a:tr h="5703710">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2800" b="0" i="0" u="none" strike="noStrike" kern="1200" baseline="0" dirty="0">
                          <a:solidFill>
                            <a:schemeClr val="bg1"/>
                          </a:solidFill>
                          <a:latin typeface="+mn-lt"/>
                          <a:ea typeface="+mn-ea"/>
                          <a:cs typeface="+mn-cs"/>
                        </a:rPr>
                        <a:t>Задачи</a:t>
                      </a:r>
                    </a:p>
                    <a:p>
                      <a:pPr algn="ctr"/>
                      <a:r>
                        <a:rPr lang="ru-RU" sz="2800" b="0" i="0" u="none" strike="noStrike" kern="1200" baseline="0" dirty="0">
                          <a:solidFill>
                            <a:schemeClr val="bg1"/>
                          </a:solidFill>
                          <a:latin typeface="+mn-lt"/>
                          <a:ea typeface="+mn-ea"/>
                          <a:cs typeface="+mn-cs"/>
                        </a:rPr>
                        <a:t>проекта</a:t>
                      </a:r>
                      <a:endParaRPr lang="ru-RU" sz="2800" b="0" dirty="0">
                        <a:solidFill>
                          <a:schemeClr val="bg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355600" marR="0" lvl="0" indent="-355600" algn="just" defTabSz="685800" rtl="0" eaLnBrk="1" fontAlgn="auto" latinLnBrk="0" hangingPunct="1">
                        <a:lnSpc>
                          <a:spcPct val="100000"/>
                        </a:lnSpc>
                        <a:spcBef>
                          <a:spcPts val="0"/>
                        </a:spcBef>
                        <a:spcAft>
                          <a:spcPts val="0"/>
                        </a:spcAft>
                        <a:buClrTx/>
                        <a:buSzTx/>
                        <a:buFontTx/>
                        <a:buNone/>
                        <a:tabLst/>
                        <a:defRPr/>
                      </a:pPr>
                      <a:endParaRPr lang="ru-RU" sz="2000" b="1" dirty="0" smtClean="0">
                        <a:solidFill>
                          <a:schemeClr val="tx1"/>
                        </a:solidFill>
                        <a:latin typeface="Times New Roman" pitchFamily="18" charset="0"/>
                        <a:cs typeface="Times New Roman" pitchFamily="18" charset="0"/>
                      </a:endParaRPr>
                    </a:p>
                    <a:p>
                      <a:pPr marL="355600" lvl="0" indent="-355600" algn="just"/>
                      <a:endParaRPr lang="ru-RU" sz="2000" b="1" dirty="0" smtClean="0">
                        <a:solidFill>
                          <a:schemeClr val="tx1"/>
                        </a:solidFill>
                      </a:endParaRPr>
                    </a:p>
                    <a:p>
                      <a:pPr marL="355600" lvl="0" indent="-355600" algn="just">
                        <a:buNone/>
                      </a:pPr>
                      <a:endParaRPr lang="ru-RU" sz="2000" b="1"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bl>
          </a:graphicData>
        </a:graphic>
      </p:graphicFrame>
      <p:sp>
        <p:nvSpPr>
          <p:cNvPr id="7" name="Заголовок 1">
            <a:extLst>
              <a:ext uri="{FF2B5EF4-FFF2-40B4-BE49-F238E27FC236}">
                <a16:creationId xmlns="" xmlns:a16="http://schemas.microsoft.com/office/drawing/2014/main" id="{E4A4397C-CA1E-485D-8DDC-479B42EE1AA6}"/>
              </a:ext>
            </a:extLst>
          </p:cNvPr>
          <p:cNvSpPr txBox="1">
            <a:spLocks/>
          </p:cNvSpPr>
          <p:nvPr/>
        </p:nvSpPr>
        <p:spPr>
          <a:xfrm>
            <a:off x="467545" y="136524"/>
            <a:ext cx="8208912" cy="738119"/>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marL="0" marR="0" lvl="0" indent="0" defTabSz="1007943" rtl="0" eaLnBrk="1" fontAlgn="auto" latinLnBrk="0" hangingPunct="1">
              <a:lnSpc>
                <a:spcPct val="90000"/>
              </a:lnSpc>
              <a:spcBef>
                <a:spcPct val="0"/>
              </a:spcBef>
              <a:spcAft>
                <a:spcPts val="0"/>
              </a:spcAft>
              <a:buClrTx/>
              <a:buSzTx/>
              <a:buFontTx/>
              <a:buNone/>
              <a:tabLst/>
              <a:defRPr/>
            </a:pPr>
            <a:endParaRPr kumimoji="0" lang="ru-RU" sz="2800" b="0" i="0" u="none" strike="noStrike" kern="1200" cap="none" spc="0" normalizeH="0" baseline="0" noProof="0" dirty="0">
              <a:ln>
                <a:noFill/>
              </a:ln>
              <a:solidFill>
                <a:srgbClr val="921A1D"/>
              </a:solidFill>
              <a:effectLst/>
              <a:uLnTx/>
              <a:uFillTx/>
              <a:latin typeface="Times New Roman" pitchFamily="18" charset="0"/>
              <a:ea typeface="Arial Unicode MS" panose="020B0604020202020204" pitchFamily="34" charset="-128"/>
              <a:cs typeface="Times New Roman" pitchFamily="18" charset="0"/>
            </a:endParaRPr>
          </a:p>
        </p:txBody>
      </p:sp>
      <p:graphicFrame>
        <p:nvGraphicFramePr>
          <p:cNvPr id="8" name="Схема 7"/>
          <p:cNvGraphicFramePr/>
          <p:nvPr>
            <p:extLst>
              <p:ext uri="{D42A27DB-BD31-4B8C-83A1-F6EECF244321}">
                <p14:modId xmlns:p14="http://schemas.microsoft.com/office/powerpoint/2010/main" val="3486011378"/>
              </p:ext>
            </p:extLst>
          </p:nvPr>
        </p:nvGraphicFramePr>
        <p:xfrm>
          <a:off x="2195736" y="505583"/>
          <a:ext cx="6336704" cy="5083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0894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323528" y="6356351"/>
            <a:ext cx="7488832"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11</a:t>
            </a:fld>
            <a:endParaRPr lang="ru-RU" sz="1200" b="1" dirty="0">
              <a:solidFill>
                <a:prstClr val="black"/>
              </a:solidFill>
              <a:latin typeface="Times New Roman" pitchFamily="18" charset="0"/>
              <a:cs typeface="Times New Roman" pitchFamily="18" charset="0"/>
            </a:endParaRPr>
          </a:p>
        </p:txBody>
      </p:sp>
      <p:sp>
        <p:nvSpPr>
          <p:cNvPr id="8" name="Заголовок 1"/>
          <p:cNvSpPr txBox="1">
            <a:spLocks/>
          </p:cNvSpPr>
          <p:nvPr/>
        </p:nvSpPr>
        <p:spPr>
          <a:xfrm>
            <a:off x="323528" y="166222"/>
            <a:ext cx="8389937"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0062A7"/>
                </a:solidFill>
                <a:latin typeface="Times New Roman" pitchFamily="18" charset="0"/>
                <a:cs typeface="Times New Roman" pitchFamily="18" charset="0"/>
              </a:rPr>
              <a:t>   </a:t>
            </a:r>
            <a:endParaRPr lang="ru-RU" dirty="0">
              <a:solidFill>
                <a:srgbClr val="921A1D"/>
              </a:solidFill>
              <a:latin typeface="Times New Roman" pitchFamily="18" charset="0"/>
              <a:ea typeface="Arial Unicode MS" panose="020B0604020202020204" pitchFamily="34" charset="-128"/>
              <a:cs typeface="Times New Roman"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1868025170"/>
              </p:ext>
            </p:extLst>
          </p:nvPr>
        </p:nvGraphicFramePr>
        <p:xfrm>
          <a:off x="197322" y="626032"/>
          <a:ext cx="8533953" cy="5113481"/>
        </p:xfrm>
        <a:graphic>
          <a:graphicData uri="http://schemas.openxmlformats.org/drawingml/2006/table">
            <a:tbl>
              <a:tblPr firstRow="1" bandRow="1"/>
              <a:tblGrid>
                <a:gridCol w="1440160">
                  <a:extLst>
                    <a:ext uri="{9D8B030D-6E8A-4147-A177-3AD203B41FA5}">
                      <a16:colId xmlns="" xmlns:a16="http://schemas.microsoft.com/office/drawing/2014/main" val="20000"/>
                    </a:ext>
                  </a:extLst>
                </a:gridCol>
                <a:gridCol w="7093793">
                  <a:extLst>
                    <a:ext uri="{9D8B030D-6E8A-4147-A177-3AD203B41FA5}">
                      <a16:colId xmlns="" xmlns:a16="http://schemas.microsoft.com/office/drawing/2014/main" val="20001"/>
                    </a:ext>
                  </a:extLst>
                </a:gridCol>
              </a:tblGrid>
              <a:tr h="5113481">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a:ln>
                          <a:noFill/>
                        </a:ln>
                        <a:solidFill>
                          <a:srgbClr val="FFFFFF"/>
                        </a:solidFill>
                        <a:effectLst/>
                        <a:uLnTx/>
                        <a:uFillTx/>
                        <a:latin typeface="Times New Roman" pitchFamily="18" charset="0"/>
                        <a:cs typeface="Times New Roman" pitchFamily="18"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FFFFFF"/>
                          </a:solidFill>
                          <a:effectLst/>
                          <a:uLnTx/>
                          <a:uFillTx/>
                          <a:latin typeface="Times New Roman" pitchFamily="18" charset="0"/>
                          <a:cs typeface="Times New Roman" pitchFamily="18" charset="0"/>
                        </a:rPr>
                        <a:t>Результаты задачи 1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smtClean="0">
                        <a:ln>
                          <a:noFill/>
                        </a:ln>
                        <a:solidFill>
                          <a:srgbClr val="FFFFFF"/>
                        </a:solidFill>
                        <a:effectLst/>
                        <a:uLnTx/>
                        <a:uFillTx/>
                        <a:latin typeface="Times New Roman" pitchFamily="18" charset="0"/>
                        <a:cs typeface="Times New Roman" pitchFamily="18" charset="0"/>
                      </a:endParaRPr>
                    </a:p>
                    <a:p>
                      <a:endParaRPr lang="ru-RU" sz="1800" b="0" dirty="0">
                        <a:solidFill>
                          <a:schemeClr val="bg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 typeface="+mj-lt"/>
                        <a:buNone/>
                        <a:tabLst/>
                        <a:defRPr/>
                      </a:pPr>
                      <a:r>
                        <a:rPr lang="ru-RU" sz="2000" b="1" dirty="0" smtClean="0">
                          <a:solidFill>
                            <a:schemeClr val="tx1"/>
                          </a:solidFill>
                          <a:latin typeface="Arial Black" panose="020B0A04020102020204" pitchFamily="34" charset="0"/>
                          <a:ea typeface="Tahoma" pitchFamily="34" charset="0"/>
                          <a:cs typeface="Tahoma" pitchFamily="34" charset="0"/>
                        </a:rPr>
                        <a:t>Задача 1. Формирование  архитектуры распределенной модели</a:t>
                      </a:r>
                      <a:r>
                        <a:rPr lang="ru-RU" sz="1800" b="1" dirty="0" smtClean="0">
                          <a:solidFill>
                            <a:schemeClr val="tx1"/>
                          </a:solidFill>
                          <a:latin typeface="Arial Black" panose="020B0A04020102020204" pitchFamily="34" charset="0"/>
                          <a:ea typeface="Tahoma" pitchFamily="34" charset="0"/>
                          <a:cs typeface="Tahoma" pitchFamily="34" charset="0"/>
                        </a:rPr>
                        <a:t> </a:t>
                      </a:r>
                      <a:endParaRPr lang="en-US" sz="1800" b="1" dirty="0" smtClean="0">
                        <a:solidFill>
                          <a:schemeClr val="tx1"/>
                        </a:solidFill>
                        <a:latin typeface="Arial Black" panose="020B0A04020102020204" pitchFamily="34" charset="0"/>
                        <a:ea typeface="Tahoma" pitchFamily="34" charset="0"/>
                        <a:cs typeface="Tahoma" pitchFamily="34" charset="0"/>
                      </a:endParaRPr>
                    </a:p>
                    <a:p>
                      <a:pPr marL="0" marR="0" lvl="0" indent="0" algn="ctr" defTabSz="1007943" rtl="0" eaLnBrk="1" fontAlgn="auto" latinLnBrk="0" hangingPunct="1">
                        <a:lnSpc>
                          <a:spcPct val="100000"/>
                        </a:lnSpc>
                        <a:spcBef>
                          <a:spcPts val="0"/>
                        </a:spcBef>
                        <a:spcAft>
                          <a:spcPts val="0"/>
                        </a:spcAft>
                        <a:buClrTx/>
                        <a:buSzTx/>
                        <a:buFont typeface="+mj-lt"/>
                        <a:buNone/>
                        <a:tabLst/>
                        <a:defRPr/>
                      </a:pPr>
                      <a:endParaRPr lang="ru-RU" sz="1800" b="1" dirty="0" smtClean="0">
                        <a:solidFill>
                          <a:schemeClr val="tx1"/>
                        </a:solidFill>
                        <a:latin typeface="Arial Black" panose="020B0A040201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a:ea typeface="+mn-ea"/>
                          <a:cs typeface="+mn-cs"/>
                        </a:rPr>
                        <a:t>1.1. Организована </a:t>
                      </a: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деятельность рабочей группы из представителей муниципального уровня образования, социальной сферы, представителей реального сектора экономики.</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a:ea typeface="+mn-ea"/>
                          <a:cs typeface="+mn-cs"/>
                        </a:rPr>
                        <a:t>1.2. Определены ключевые предметные направления системы событий</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a:ea typeface="+mn-ea"/>
                          <a:cs typeface="+mn-cs"/>
                        </a:rPr>
                        <a:t>1.3. Определены  опорные образовательные организации. Распределены образовательные организации по территориальному расположению</a:t>
                      </a:r>
                      <a:endParaRPr kumimoji="0" lang="en-US" sz="1800" b="1" i="0" u="none" strike="noStrike" kern="1200" cap="none" spc="0" normalizeH="0" baseline="0" noProof="0" dirty="0" smtClean="0">
                        <a:ln>
                          <a:noFill/>
                        </a:ln>
                        <a:solidFill>
                          <a:srgbClr val="FF0000"/>
                        </a:solidFill>
                        <a:effectLst/>
                        <a:uLnTx/>
                        <a:uFillTx/>
                        <a:latin typeface="Calibri Ligh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a:ea typeface="+mn-ea"/>
                          <a:cs typeface="+mn-cs"/>
                        </a:rPr>
                        <a:t>1.4. Составлена «карта» ресурсов образовательных организаций и их партнеров.</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1.5.</a:t>
                      </a:r>
                      <a:r>
                        <a:rPr kumimoji="0" lang="en-US" sz="1800" b="1" i="0" u="none" strike="noStrike" kern="1200" cap="none" spc="0" normalizeH="0" baseline="0" noProof="0" dirty="0" smtClean="0">
                          <a:ln>
                            <a:noFill/>
                          </a:ln>
                          <a:solidFill>
                            <a:prstClr val="black"/>
                          </a:solidFill>
                          <a:effectLst/>
                          <a:uLnTx/>
                          <a:uFillTx/>
                          <a:latin typeface="Calibri Light"/>
                          <a:ea typeface="+mn-ea"/>
                          <a:cs typeface="+mn-cs"/>
                        </a:rPr>
                        <a:t> </a:t>
                      </a: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Разработана концепция событийных мероприятий.</a:t>
                      </a:r>
                      <a:endParaRPr kumimoji="0" lang="ru-RU" sz="1800" b="1" i="0" u="none" strike="noStrike" kern="1200" cap="none" spc="0" normalizeH="0" baseline="0" noProof="0" dirty="0" smtClean="0">
                        <a:ln>
                          <a:noFill/>
                        </a:ln>
                        <a:solidFill>
                          <a:schemeClr val="tx1"/>
                        </a:solidFill>
                        <a:effectLst/>
                        <a:uLnTx/>
                        <a:uFillTx/>
                        <a:latin typeface="Calibri Light"/>
                        <a:ea typeface="+mn-ea"/>
                        <a:cs typeface="+mn-cs"/>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 </a:t>
                      </a:r>
                      <a:endParaRPr lang="ru-RU" sz="2400" b="0" dirty="0">
                        <a:solidFill>
                          <a:srgbClr val="49556E"/>
                        </a:solidFill>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644133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2259" y="476672"/>
            <a:ext cx="8568662" cy="576064"/>
          </a:xfrm>
        </p:spPr>
        <p:txBody>
          <a:bodyPr>
            <a:noAutofit/>
          </a:bodyPr>
          <a:lstStyle/>
          <a:p>
            <a:pPr algn="ctr"/>
            <a:r>
              <a:rPr lang="ru-RU" sz="2000" dirty="0">
                <a:latin typeface="Arial Black" panose="020B0A04020102020204" pitchFamily="34" charset="0"/>
                <a:cs typeface="Times New Roman" panose="02020603050405020304" pitchFamily="18" charset="0"/>
              </a:rPr>
              <a:t>Задача </a:t>
            </a:r>
            <a:r>
              <a:rPr lang="ru-RU" sz="2000" dirty="0" smtClean="0">
                <a:latin typeface="Arial Black" panose="020B0A04020102020204" pitchFamily="34" charset="0"/>
                <a:cs typeface="Times New Roman" panose="02020603050405020304" pitchFamily="18" charset="0"/>
              </a:rPr>
              <a:t>1. Формирование  архитектуры распределенной модели </a:t>
            </a:r>
            <a:endParaRPr lang="ru-RU" sz="2000" dirty="0">
              <a:latin typeface="Arial Black" panose="020B0A04020102020204" pitchFamily="34" charset="0"/>
              <a:cs typeface="Times New Roman" panose="02020603050405020304" pitchFamily="18" charset="0"/>
            </a:endParaRPr>
          </a:p>
        </p:txBody>
      </p:sp>
      <p:sp>
        <p:nvSpPr>
          <p:cNvPr id="4" name="Нижний колонтитул 3"/>
          <p:cNvSpPr>
            <a:spLocks noGrp="1"/>
          </p:cNvSpPr>
          <p:nvPr>
            <p:ph type="ftr" sz="quarter" idx="11"/>
          </p:nvPr>
        </p:nvSpPr>
        <p:spPr>
          <a:xfrm>
            <a:off x="218514" y="6401262"/>
            <a:ext cx="8424936" cy="340148"/>
          </a:xfrm>
        </p:spPr>
        <p:txBody>
          <a:bodyPr/>
          <a:lstStyle/>
          <a:p>
            <a:pPr>
              <a:defRPr/>
            </a:pPr>
            <a:r>
              <a:rPr lang="ru-RU" dirty="0" smtClean="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dirty="0">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12</a:t>
            </a:fld>
            <a:endParaRPr lang="ru-RU">
              <a:solidFill>
                <a:prstClr val="black">
                  <a:tint val="75000"/>
                </a:prstClr>
              </a:solidFill>
            </a:endParaRPr>
          </a:p>
        </p:txBody>
      </p:sp>
      <p:pic>
        <p:nvPicPr>
          <p:cNvPr id="7" name="Рисунок 6"/>
          <p:cNvPicPr>
            <a:picLocks noChangeAspect="1"/>
          </p:cNvPicPr>
          <p:nvPr/>
        </p:nvPicPr>
        <p:blipFill rotWithShape="1">
          <a:blip r:embed="rId2" cstate="print">
            <a:extLst>
              <a:ext uri="{28A0092B-C50C-407E-A947-70E740481C1C}">
                <a14:useLocalDpi xmlns:a14="http://schemas.microsoft.com/office/drawing/2010/main" val="0"/>
              </a:ext>
            </a:extLst>
          </a:blip>
          <a:srcRect t="5285" b="14702"/>
          <a:stretch/>
        </p:blipFill>
        <p:spPr>
          <a:xfrm>
            <a:off x="3939377" y="2945339"/>
            <a:ext cx="1314427" cy="1091153"/>
          </a:xfrm>
          <a:prstGeom prst="rect">
            <a:avLst/>
          </a:prstGeom>
        </p:spPr>
      </p:pic>
      <p:sp>
        <p:nvSpPr>
          <p:cNvPr id="34" name="Прямоугольник 33"/>
          <p:cNvSpPr/>
          <p:nvPr/>
        </p:nvSpPr>
        <p:spPr>
          <a:xfrm>
            <a:off x="4026637" y="4028762"/>
            <a:ext cx="1320969" cy="276999"/>
          </a:xfrm>
          <a:prstGeom prst="rect">
            <a:avLst/>
          </a:prstGeom>
        </p:spPr>
        <p:txBody>
          <a:bodyPr wrap="square">
            <a:spAutoFit/>
          </a:bodyPr>
          <a:lstStyle/>
          <a:p>
            <a:r>
              <a:rPr lang="ru-RU" sz="1200" dirty="0" smtClean="0">
                <a:solidFill>
                  <a:prstClr val="black"/>
                </a:solidFill>
              </a:rPr>
              <a:t>Рабочая группа</a:t>
            </a:r>
            <a:endParaRPr lang="ru-RU" sz="1200" dirty="0">
              <a:solidFill>
                <a:prstClr val="black"/>
              </a:solidFill>
            </a:endParaRPr>
          </a:p>
        </p:txBody>
      </p:sp>
      <p:sp>
        <p:nvSpPr>
          <p:cNvPr id="3" name="Овал 2"/>
          <p:cNvSpPr/>
          <p:nvPr/>
        </p:nvSpPr>
        <p:spPr>
          <a:xfrm>
            <a:off x="725820" y="651887"/>
            <a:ext cx="2880000" cy="2880000"/>
          </a:xfrm>
          <a:prstGeom prst="ellipse">
            <a:avLst/>
          </a:prstGeom>
          <a:solidFill>
            <a:schemeClr val="accent1">
              <a:alpha val="1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latin typeface="Arial Black" panose="020B0A04020102020204" pitchFamily="34" charset="0"/>
            </a:endParaRPr>
          </a:p>
        </p:txBody>
      </p:sp>
      <p:sp>
        <p:nvSpPr>
          <p:cNvPr id="13" name="Овал 12"/>
          <p:cNvSpPr/>
          <p:nvPr/>
        </p:nvSpPr>
        <p:spPr>
          <a:xfrm>
            <a:off x="5621191" y="651887"/>
            <a:ext cx="2880000" cy="2880000"/>
          </a:xfrm>
          <a:prstGeom prst="ellipse">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rmAutofit/>
          </a:bodyPr>
          <a:lstStyle/>
          <a:p>
            <a:pPr lvl="0" algn="ctr"/>
            <a:endParaRPr lang="ru-RU" sz="2000" dirty="0">
              <a:solidFill>
                <a:prstClr val="black"/>
              </a:solidFill>
              <a:latin typeface="Arial" panose="020B0604020202020204" pitchFamily="34" charset="0"/>
              <a:cs typeface="Arial" panose="020B0604020202020204" pitchFamily="34" charset="0"/>
            </a:endParaRPr>
          </a:p>
        </p:txBody>
      </p:sp>
      <p:sp>
        <p:nvSpPr>
          <p:cNvPr id="14" name="Овал 13"/>
          <p:cNvSpPr/>
          <p:nvPr/>
        </p:nvSpPr>
        <p:spPr>
          <a:xfrm>
            <a:off x="5563845" y="3601761"/>
            <a:ext cx="2880000" cy="2880000"/>
          </a:xfrm>
          <a:prstGeom prst="ellipse">
            <a:avLst/>
          </a:prstGeom>
          <a:solidFill>
            <a:schemeClr val="accent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900" dirty="0">
              <a:solidFill>
                <a:prstClr val="black"/>
              </a:solidFill>
              <a:latin typeface="Arial" panose="020B0604020202020204" pitchFamily="34" charset="0"/>
              <a:cs typeface="Arial" panose="020B0604020202020204" pitchFamily="34" charset="0"/>
            </a:endParaRPr>
          </a:p>
        </p:txBody>
      </p:sp>
      <p:sp>
        <p:nvSpPr>
          <p:cNvPr id="8" name="Стрелка влево 7"/>
          <p:cNvSpPr/>
          <p:nvPr/>
        </p:nvSpPr>
        <p:spPr>
          <a:xfrm rot="2001958">
            <a:off x="3326981" y="2706976"/>
            <a:ext cx="329800"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3491880" y="2492896"/>
            <a:ext cx="2160000" cy="216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endParaRPr>
          </a:p>
        </p:txBody>
      </p:sp>
      <p:sp>
        <p:nvSpPr>
          <p:cNvPr id="18" name="Стрелка влево 17"/>
          <p:cNvSpPr/>
          <p:nvPr/>
        </p:nvSpPr>
        <p:spPr>
          <a:xfrm rot="9276851">
            <a:off x="5541655" y="2708438"/>
            <a:ext cx="339328" cy="568874"/>
          </a:xfrm>
          <a:prstGeom prst="leftArrow">
            <a:avLst/>
          </a:prstGeom>
          <a:solidFill>
            <a:schemeClr val="accent1">
              <a:alpha val="46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лево 18"/>
          <p:cNvSpPr/>
          <p:nvPr/>
        </p:nvSpPr>
        <p:spPr>
          <a:xfrm rot="12533409">
            <a:off x="5494118" y="3897696"/>
            <a:ext cx="315521"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718481" y="3601761"/>
            <a:ext cx="2880000" cy="2880000"/>
          </a:xfrm>
          <a:prstGeom prst="ellipse">
            <a:avLst/>
          </a:prstGeom>
          <a:solidFill>
            <a:schemeClr val="accent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latin typeface="Arial Black" panose="020B0A04020102020204" pitchFamily="34" charset="0"/>
            </a:endParaRPr>
          </a:p>
        </p:txBody>
      </p:sp>
      <p:sp>
        <p:nvSpPr>
          <p:cNvPr id="21" name="Стрелка влево 20"/>
          <p:cNvSpPr/>
          <p:nvPr/>
        </p:nvSpPr>
        <p:spPr>
          <a:xfrm rot="19529036">
            <a:off x="3440720" y="4075815"/>
            <a:ext cx="315521"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687197" y="1214724"/>
            <a:ext cx="2918623" cy="1754326"/>
          </a:xfrm>
          <a:prstGeom prst="rect">
            <a:avLst/>
          </a:prstGeom>
        </p:spPr>
        <p:txBody>
          <a:bodyPr wrap="square">
            <a:spAutoFit/>
          </a:bodyPr>
          <a:lstStyle/>
          <a:p>
            <a:pPr lvl="0" algn="ctr"/>
            <a:r>
              <a:rPr lang="ru-RU" dirty="0">
                <a:solidFill>
                  <a:prstClr val="black"/>
                </a:solidFill>
                <a:latin typeface="Arial Black" panose="020B0A04020102020204" pitchFamily="34" charset="0"/>
                <a:cs typeface="+mn-cs"/>
              </a:rPr>
              <a:t>Определяет ключевые предметные направления системы </a:t>
            </a:r>
            <a:endParaRPr lang="ru-RU" dirty="0" smtClean="0">
              <a:solidFill>
                <a:prstClr val="black"/>
              </a:solidFill>
              <a:latin typeface="Arial Black" panose="020B0A04020102020204" pitchFamily="34" charset="0"/>
              <a:cs typeface="+mn-cs"/>
            </a:endParaRPr>
          </a:p>
          <a:p>
            <a:pPr lvl="0" algn="ctr"/>
            <a:r>
              <a:rPr lang="ru-RU" dirty="0" smtClean="0">
                <a:solidFill>
                  <a:prstClr val="black"/>
                </a:solidFill>
                <a:latin typeface="Arial Black" panose="020B0A04020102020204" pitchFamily="34" charset="0"/>
                <a:cs typeface="+mn-cs"/>
              </a:rPr>
              <a:t>событий</a:t>
            </a:r>
            <a:endParaRPr lang="ru-RU" dirty="0">
              <a:solidFill>
                <a:prstClr val="black"/>
              </a:solidFill>
              <a:latin typeface="Arial Black" panose="020B0A04020102020204" pitchFamily="34" charset="0"/>
              <a:cs typeface="+mn-cs"/>
            </a:endParaRPr>
          </a:p>
        </p:txBody>
      </p:sp>
      <p:sp>
        <p:nvSpPr>
          <p:cNvPr id="10" name="Прямоугольник 9"/>
          <p:cNvSpPr/>
          <p:nvPr/>
        </p:nvSpPr>
        <p:spPr>
          <a:xfrm>
            <a:off x="849837" y="4439121"/>
            <a:ext cx="2631965" cy="1200329"/>
          </a:xfrm>
          <a:prstGeom prst="rect">
            <a:avLst/>
          </a:prstGeom>
        </p:spPr>
        <p:txBody>
          <a:bodyPr wrap="square">
            <a:spAutoFit/>
          </a:bodyPr>
          <a:lstStyle/>
          <a:p>
            <a:pPr lvl="0" algn="ctr"/>
            <a:r>
              <a:rPr lang="ru-RU" dirty="0">
                <a:solidFill>
                  <a:prstClr val="black"/>
                </a:solidFill>
                <a:latin typeface="Arial Black" panose="020B0A04020102020204" pitchFamily="34" charset="0"/>
                <a:cs typeface="+mn-cs"/>
              </a:rPr>
              <a:t>Разрабатывает концепцию событийных мероприятий</a:t>
            </a:r>
          </a:p>
        </p:txBody>
      </p:sp>
      <p:sp>
        <p:nvSpPr>
          <p:cNvPr id="11" name="Прямоугольник 10"/>
          <p:cNvSpPr/>
          <p:nvPr/>
        </p:nvSpPr>
        <p:spPr>
          <a:xfrm>
            <a:off x="5671854" y="1383389"/>
            <a:ext cx="2771991" cy="1200329"/>
          </a:xfrm>
          <a:prstGeom prst="rect">
            <a:avLst/>
          </a:prstGeom>
        </p:spPr>
        <p:txBody>
          <a:bodyPr wrap="square">
            <a:spAutoFit/>
          </a:bodyPr>
          <a:lstStyle/>
          <a:p>
            <a:pPr lvl="0" algn="ctr"/>
            <a:r>
              <a:rPr lang="ru-RU" dirty="0">
                <a:solidFill>
                  <a:prstClr val="black"/>
                </a:solidFill>
                <a:latin typeface="Arial Black" panose="020B0A04020102020204" pitchFamily="34" charset="0"/>
                <a:cs typeface="Arial" panose="020B0604020202020204" pitchFamily="34" charset="0"/>
              </a:rPr>
              <a:t>Определяет опорные образовательные организации</a:t>
            </a:r>
          </a:p>
        </p:txBody>
      </p:sp>
      <p:sp>
        <p:nvSpPr>
          <p:cNvPr id="12" name="Прямоугольник 11"/>
          <p:cNvSpPr/>
          <p:nvPr/>
        </p:nvSpPr>
        <p:spPr>
          <a:xfrm>
            <a:off x="5693043" y="4417259"/>
            <a:ext cx="2750802" cy="1477328"/>
          </a:xfrm>
          <a:prstGeom prst="rect">
            <a:avLst/>
          </a:prstGeom>
        </p:spPr>
        <p:txBody>
          <a:bodyPr wrap="square">
            <a:spAutoFit/>
          </a:bodyPr>
          <a:lstStyle/>
          <a:p>
            <a:pPr lvl="0" algn="ctr"/>
            <a:r>
              <a:rPr lang="ru-RU" dirty="0">
                <a:solidFill>
                  <a:prstClr val="black"/>
                </a:solidFill>
                <a:latin typeface="Arial Black" panose="020B0A04020102020204" pitchFamily="34" charset="0"/>
                <a:cs typeface="Arial" panose="020B0604020202020204" pitchFamily="34" charset="0"/>
              </a:rPr>
              <a:t>Составляет «карту» ресурсов образовательных организаций и их партнеров</a:t>
            </a:r>
          </a:p>
        </p:txBody>
      </p:sp>
    </p:spTree>
    <p:extLst>
      <p:ext uri="{BB962C8B-B14F-4D97-AF65-F5344CB8AC3E}">
        <p14:creationId xmlns:p14="http://schemas.microsoft.com/office/powerpoint/2010/main" val="133952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500" fill="hold"/>
                                        <p:tgtEl>
                                          <p:spTgt spid="10"/>
                                        </p:tgtEl>
                                        <p:attrNameLst>
                                          <p:attrName>ppt_w</p:attrName>
                                        </p:attrNameLst>
                                      </p:cBhvr>
                                      <p:tavLst>
                                        <p:tav tm="0">
                                          <p:val>
                                            <p:fltVal val="0"/>
                                          </p:val>
                                        </p:tav>
                                        <p:tav tm="100000">
                                          <p:val>
                                            <p:strVal val="#ppt_w"/>
                                          </p:val>
                                        </p:tav>
                                      </p:tavLst>
                                    </p:anim>
                                    <p:anim calcmode="lin" valueType="num">
                                      <p:cBhvr>
                                        <p:cTn id="59" dur="500" fill="hold"/>
                                        <p:tgtEl>
                                          <p:spTgt spid="10"/>
                                        </p:tgtEl>
                                        <p:attrNameLst>
                                          <p:attrName>ppt_h</p:attrName>
                                        </p:attrNameLst>
                                      </p:cBhvr>
                                      <p:tavLst>
                                        <p:tav tm="0">
                                          <p:val>
                                            <p:fltVal val="0"/>
                                          </p:val>
                                        </p:tav>
                                        <p:tav tm="100000">
                                          <p:val>
                                            <p:strVal val="#ppt_h"/>
                                          </p:val>
                                        </p:tav>
                                      </p:tavLst>
                                    </p:anim>
                                    <p:animEffect transition="in" filter="fade">
                                      <p:cBhvr>
                                        <p:cTn id="60" dur="500"/>
                                        <p:tgtEl>
                                          <p:spTgt spid="1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8" grpId="0" animBg="1"/>
      <p:bldP spid="18" grpId="0" animBg="1"/>
      <p:bldP spid="19" grpId="0" animBg="1"/>
      <p:bldP spid="20" grpId="0" animBg="1"/>
      <p:bldP spid="21" grpId="0" animBg="1"/>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323528" y="6356351"/>
            <a:ext cx="7488832"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13</a:t>
            </a:fld>
            <a:endParaRPr lang="ru-RU" sz="1200" b="1" dirty="0">
              <a:solidFill>
                <a:prstClr val="black"/>
              </a:solidFill>
              <a:latin typeface="Times New Roman" pitchFamily="18" charset="0"/>
              <a:cs typeface="Times New Roman" pitchFamily="18" charset="0"/>
            </a:endParaRPr>
          </a:p>
        </p:txBody>
      </p:sp>
      <p:sp>
        <p:nvSpPr>
          <p:cNvPr id="8" name="Заголовок 1"/>
          <p:cNvSpPr txBox="1">
            <a:spLocks/>
          </p:cNvSpPr>
          <p:nvPr/>
        </p:nvSpPr>
        <p:spPr>
          <a:xfrm>
            <a:off x="323528" y="166222"/>
            <a:ext cx="8389937"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0062A7"/>
                </a:solidFill>
                <a:latin typeface="Times New Roman" pitchFamily="18" charset="0"/>
                <a:cs typeface="Times New Roman" pitchFamily="18" charset="0"/>
              </a:rPr>
              <a:t>   </a:t>
            </a:r>
            <a:endParaRPr lang="ru-RU" dirty="0">
              <a:solidFill>
                <a:srgbClr val="921A1D"/>
              </a:solidFill>
              <a:latin typeface="Times New Roman" pitchFamily="18" charset="0"/>
              <a:ea typeface="Arial Unicode MS" panose="020B0604020202020204" pitchFamily="34" charset="-128"/>
              <a:cs typeface="Times New Roman"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2659123238"/>
              </p:ext>
            </p:extLst>
          </p:nvPr>
        </p:nvGraphicFramePr>
        <p:xfrm>
          <a:off x="179512" y="657329"/>
          <a:ext cx="8533953" cy="5913120"/>
        </p:xfrm>
        <a:graphic>
          <a:graphicData uri="http://schemas.openxmlformats.org/drawingml/2006/table">
            <a:tbl>
              <a:tblPr firstRow="1" bandRow="1"/>
              <a:tblGrid>
                <a:gridCol w="1440160">
                  <a:extLst>
                    <a:ext uri="{9D8B030D-6E8A-4147-A177-3AD203B41FA5}">
                      <a16:colId xmlns="" xmlns:a16="http://schemas.microsoft.com/office/drawing/2014/main" val="20000"/>
                    </a:ext>
                  </a:extLst>
                </a:gridCol>
                <a:gridCol w="7093793">
                  <a:extLst>
                    <a:ext uri="{9D8B030D-6E8A-4147-A177-3AD203B41FA5}">
                      <a16:colId xmlns="" xmlns:a16="http://schemas.microsoft.com/office/drawing/2014/main" val="20001"/>
                    </a:ext>
                  </a:extLst>
                </a:gridCol>
              </a:tblGrid>
              <a:tr h="5507975">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a:ln>
                          <a:noFill/>
                        </a:ln>
                        <a:solidFill>
                          <a:srgbClr val="FFFFFF"/>
                        </a:solidFill>
                        <a:effectLst/>
                        <a:uLnTx/>
                        <a:uFillTx/>
                        <a:latin typeface="Times New Roman" pitchFamily="18" charset="0"/>
                        <a:cs typeface="Times New Roman" pitchFamily="18"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FFFFFF"/>
                          </a:solidFill>
                          <a:effectLst/>
                          <a:uLnTx/>
                          <a:uFillTx/>
                          <a:latin typeface="Times New Roman" pitchFamily="18" charset="0"/>
                          <a:ea typeface="+mn-ea"/>
                          <a:cs typeface="Times New Roman" pitchFamily="18" charset="0"/>
                        </a:rPr>
                        <a:t>Результаты задачи </a:t>
                      </a:r>
                      <a:r>
                        <a:rPr kumimoji="0" lang="ru-RU" sz="1800" b="1" i="0" u="none" strike="noStrike" kern="0" cap="none" spc="0" normalizeH="0" baseline="0" noProof="0" dirty="0" smtClean="0">
                          <a:ln>
                            <a:noFill/>
                          </a:ln>
                          <a:solidFill>
                            <a:srgbClr val="FFFFFF"/>
                          </a:solidFill>
                          <a:effectLst/>
                          <a:uLnTx/>
                          <a:uFillTx/>
                          <a:latin typeface="Times New Roman" pitchFamily="18" charset="0"/>
                          <a:cs typeface="Times New Roman" pitchFamily="18" charset="0"/>
                        </a:rPr>
                        <a:t> 2</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a:ln>
                          <a:noFill/>
                        </a:ln>
                        <a:solidFill>
                          <a:srgbClr val="FFFFFF"/>
                        </a:solidFill>
                        <a:effectLst/>
                        <a:uLnTx/>
                        <a:uFillTx/>
                        <a:latin typeface="Times New Roman" pitchFamily="18" charset="0"/>
                        <a:cs typeface="Times New Roman" pitchFamily="18" charset="0"/>
                      </a:endParaRPr>
                    </a:p>
                    <a:p>
                      <a:endParaRPr lang="ru-RU" sz="1800" b="0" dirty="0">
                        <a:solidFill>
                          <a:schemeClr val="bg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smtClean="0">
                          <a:ln>
                            <a:noFill/>
                          </a:ln>
                          <a:solidFill>
                            <a:schemeClr val="tx1"/>
                          </a:solidFill>
                          <a:effectLst/>
                          <a:uLnTx/>
                          <a:uFillTx/>
                          <a:latin typeface="Arial Black" panose="020B0A04020102020204" pitchFamily="34" charset="0"/>
                          <a:ea typeface="+mn-ea"/>
                          <a:cs typeface="+mn-cs"/>
                        </a:rPr>
                        <a:t>Задача 2. Создание системы событий через распределенную модель</a:t>
                      </a:r>
                    </a:p>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chemeClr val="tx1"/>
                        </a:solidFill>
                        <a:effectLst/>
                        <a:uLnTx/>
                        <a:uFillTx/>
                        <a:latin typeface="Arial Black" panose="020B0A040201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2.1. Проведен  муниципальный конкурс среди учащихся школ  (по территориальному расположению) на лучшую идею событийного мероприятия в рамках определенного предмета.</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2.2. По итогам конкурса сформирован муниципальный календарь событийных мероприятий по ключевым направлениям с определением ответственных исполнителей (опорные школы по территориальному распределению).</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2.3. Определены площадки для проведения мероприятий, в том числе с использованием ресурсов социальных партнеров.</a:t>
                      </a: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Calibri Light"/>
                          <a:ea typeface="+mn-ea"/>
                          <a:cs typeface="+mn-cs"/>
                        </a:rPr>
                        <a:t>2.4. Подготовлены материалы для публикации в СМИ о проведенных мероприятиях.</a:t>
                      </a: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a:ea typeface="+mn-ea"/>
                          <a:cs typeface="+mn-cs"/>
                        </a:rPr>
                        <a:t> </a:t>
                      </a:r>
                    </a:p>
                    <a:p>
                      <a:pPr marL="0" marR="0" lvl="0" indent="0" algn="l" defTabSz="1007943"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rgbClr val="49556E"/>
                        </a:solidFill>
                        <a:effectLst/>
                        <a:uLnTx/>
                        <a:uFillTx/>
                        <a:latin typeface="Calibri"/>
                        <a:ea typeface="+mn-ea"/>
                        <a:cs typeface="+mn-cs"/>
                      </a:endParaRPr>
                    </a:p>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smtClean="0">
                        <a:solidFill>
                          <a:schemeClr val="tx1"/>
                        </a:solidFill>
                      </a:endParaRPr>
                    </a:p>
                    <a:p>
                      <a:pPr marL="0" marR="0" lvl="0" indent="0" algn="l" defTabSz="1007943" rtl="0" eaLnBrk="1" fontAlgn="auto" latinLnBrk="0" hangingPunct="1">
                        <a:lnSpc>
                          <a:spcPct val="100000"/>
                        </a:lnSpc>
                        <a:spcBef>
                          <a:spcPts val="0"/>
                        </a:spcBef>
                        <a:spcAft>
                          <a:spcPts val="0"/>
                        </a:spcAft>
                        <a:buClrTx/>
                        <a:buSzTx/>
                        <a:buFont typeface="+mj-lt"/>
                        <a:buNone/>
                        <a:tabLst/>
                        <a:defRPr/>
                      </a:pPr>
                      <a:r>
                        <a:rPr lang="ru-RU" sz="1800" b="0" dirty="0" smtClean="0">
                          <a:solidFill>
                            <a:srgbClr val="49556E"/>
                          </a:solidFill>
                        </a:rPr>
                        <a:t> </a:t>
                      </a:r>
                      <a:endParaRPr lang="ru-RU" sz="2400" b="0" dirty="0">
                        <a:solidFill>
                          <a:srgbClr val="49556E"/>
                        </a:solidFill>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094012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ирог 10"/>
          <p:cNvSpPr/>
          <p:nvPr/>
        </p:nvSpPr>
        <p:spPr>
          <a:xfrm rot="19580527">
            <a:off x="1909280" y="940062"/>
            <a:ext cx="5040000" cy="5040000"/>
          </a:xfrm>
          <a:prstGeom prst="pie">
            <a:avLst>
              <a:gd name="adj1" fmla="val 467471"/>
              <a:gd name="adj2" fmla="val 7430987"/>
            </a:avLst>
          </a:prstGeom>
          <a:gradFill>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Пирог 23"/>
          <p:cNvSpPr>
            <a:spLocks/>
          </p:cNvSpPr>
          <p:nvPr/>
        </p:nvSpPr>
        <p:spPr>
          <a:xfrm rot="13275985">
            <a:off x="1935847" y="953145"/>
            <a:ext cx="5040000" cy="5040000"/>
          </a:xfrm>
          <a:prstGeom prst="pie">
            <a:avLst>
              <a:gd name="adj1" fmla="val 20290314"/>
              <a:gd name="adj2" fmla="val 6718600"/>
            </a:avLst>
          </a:prstGeom>
          <a:gradFill>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Пирог 19"/>
          <p:cNvSpPr/>
          <p:nvPr/>
        </p:nvSpPr>
        <p:spPr>
          <a:xfrm rot="6081074">
            <a:off x="1927294" y="939289"/>
            <a:ext cx="5040000" cy="5040000"/>
          </a:xfrm>
          <a:prstGeom prst="pie">
            <a:avLst>
              <a:gd name="adj1" fmla="val 20900508"/>
              <a:gd name="adj2" fmla="val 5837320"/>
            </a:avLst>
          </a:prstGeom>
          <a:gradFill flip="none" rotWithShape="1">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ru-RU" dirty="0">
              <a:solidFill>
                <a:schemeClr val="tx1"/>
              </a:solidFill>
            </a:endParaRPr>
          </a:p>
        </p:txBody>
      </p:sp>
      <p:sp>
        <p:nvSpPr>
          <p:cNvPr id="2" name="Заголовок 1"/>
          <p:cNvSpPr>
            <a:spLocks noGrp="1"/>
          </p:cNvSpPr>
          <p:nvPr>
            <p:ph type="title"/>
          </p:nvPr>
        </p:nvSpPr>
        <p:spPr>
          <a:xfrm>
            <a:off x="512497" y="620688"/>
            <a:ext cx="7886700" cy="576064"/>
          </a:xfrm>
        </p:spPr>
        <p:txBody>
          <a:bodyPr>
            <a:noAutofit/>
          </a:bodyPr>
          <a:lstStyle/>
          <a:p>
            <a:pPr algn="ctr"/>
            <a:r>
              <a:rPr lang="ru-RU" sz="2000" dirty="0" smtClean="0">
                <a:latin typeface="Arial Black" panose="020B0A04020102020204" pitchFamily="34" charset="0"/>
                <a:cs typeface="Times New Roman" panose="02020603050405020304" pitchFamily="18" charset="0"/>
              </a:rPr>
              <a:t>Задача 2. Создание </a:t>
            </a:r>
            <a:r>
              <a:rPr lang="ru-RU" sz="2000" dirty="0">
                <a:latin typeface="Arial Black" panose="020B0A04020102020204" pitchFamily="34" charset="0"/>
                <a:cs typeface="Times New Roman" panose="02020603050405020304" pitchFamily="18" charset="0"/>
              </a:rPr>
              <a:t>системы событий через распределенную модель</a:t>
            </a:r>
          </a:p>
        </p:txBody>
      </p:sp>
      <p:sp>
        <p:nvSpPr>
          <p:cNvPr id="4" name="Нижний колонтитул 3"/>
          <p:cNvSpPr>
            <a:spLocks noGrp="1"/>
          </p:cNvSpPr>
          <p:nvPr>
            <p:ph type="ftr" sz="quarter" idx="11"/>
          </p:nvPr>
        </p:nvSpPr>
        <p:spPr>
          <a:xfrm>
            <a:off x="251520" y="6453336"/>
            <a:ext cx="7920880" cy="268140"/>
          </a:xfrm>
        </p:spPr>
        <p:txBody>
          <a:bodyPr/>
          <a:lstStyle/>
          <a:p>
            <a:pPr>
              <a:defRPr/>
            </a:pPr>
            <a:r>
              <a:rPr lang="ru-RU" dirty="0" smtClean="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dirty="0">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14</a:t>
            </a:fld>
            <a:endParaRPr lang="ru-RU">
              <a:solidFill>
                <a:prstClr val="black">
                  <a:tint val="75000"/>
                </a:prstClr>
              </a:solidFill>
            </a:endParaRPr>
          </a:p>
        </p:txBody>
      </p:sp>
      <p:sp>
        <p:nvSpPr>
          <p:cNvPr id="34" name="Прямоугольник 33"/>
          <p:cNvSpPr/>
          <p:nvPr/>
        </p:nvSpPr>
        <p:spPr>
          <a:xfrm>
            <a:off x="1969144" y="3888106"/>
            <a:ext cx="2486703" cy="1323439"/>
          </a:xfrm>
          <a:prstGeom prst="rect">
            <a:avLst/>
          </a:prstGeom>
        </p:spPr>
        <p:txBody>
          <a:bodyPr wrap="square">
            <a:spAutoFit/>
          </a:bodyPr>
          <a:lstStyle/>
          <a:p>
            <a:pPr algn="ctr"/>
            <a:r>
              <a:rPr lang="ru-RU" sz="1600" b="1" dirty="0" smtClean="0"/>
              <a:t>1. Организует </a:t>
            </a:r>
            <a:r>
              <a:rPr lang="ru-RU" sz="1600" b="1" dirty="0"/>
              <a:t>конкурс </a:t>
            </a:r>
            <a:r>
              <a:rPr lang="ru-RU" sz="1600" b="1" dirty="0" smtClean="0"/>
              <a:t>идей событийного мероприятия</a:t>
            </a:r>
          </a:p>
          <a:p>
            <a:pPr algn="ctr"/>
            <a:r>
              <a:rPr lang="ru-RU" sz="1600" b="1" dirty="0" smtClean="0"/>
              <a:t>среди </a:t>
            </a:r>
            <a:r>
              <a:rPr lang="ru-RU" sz="1600" b="1" dirty="0"/>
              <a:t>учащихся </a:t>
            </a:r>
            <a:endParaRPr lang="ru-RU" sz="1600" b="1" dirty="0" smtClean="0"/>
          </a:p>
          <a:p>
            <a:pPr algn="ctr"/>
            <a:r>
              <a:rPr lang="ru-RU" sz="1600" b="1" dirty="0" smtClean="0"/>
              <a:t>школ</a:t>
            </a:r>
            <a:endParaRPr lang="ru-RU" sz="1600" b="1" dirty="0"/>
          </a:p>
        </p:txBody>
      </p:sp>
      <p:sp>
        <p:nvSpPr>
          <p:cNvPr id="38" name="Прямоугольник 37"/>
          <p:cNvSpPr/>
          <p:nvPr/>
        </p:nvSpPr>
        <p:spPr>
          <a:xfrm>
            <a:off x="4447294" y="4011216"/>
            <a:ext cx="2103229" cy="1077218"/>
          </a:xfrm>
          <a:prstGeom prst="rect">
            <a:avLst/>
          </a:prstGeom>
        </p:spPr>
        <p:txBody>
          <a:bodyPr wrap="square">
            <a:spAutoFit/>
          </a:bodyPr>
          <a:lstStyle/>
          <a:p>
            <a:pPr algn="ctr"/>
            <a:r>
              <a:rPr lang="ru-RU" sz="1600" b="1" dirty="0" smtClean="0"/>
              <a:t>3. Определяет площадки </a:t>
            </a:r>
            <a:r>
              <a:rPr lang="ru-RU" sz="1600" b="1" dirty="0"/>
              <a:t>для проведения мероприятий</a:t>
            </a:r>
          </a:p>
        </p:txBody>
      </p:sp>
      <p:sp>
        <p:nvSpPr>
          <p:cNvPr id="40" name="Прямоугольник 39"/>
          <p:cNvSpPr/>
          <p:nvPr/>
        </p:nvSpPr>
        <p:spPr>
          <a:xfrm>
            <a:off x="3327344" y="1556792"/>
            <a:ext cx="2171564" cy="1077218"/>
          </a:xfrm>
          <a:prstGeom prst="rect">
            <a:avLst/>
          </a:prstGeom>
        </p:spPr>
        <p:txBody>
          <a:bodyPr wrap="square">
            <a:spAutoFit/>
          </a:bodyPr>
          <a:lstStyle/>
          <a:p>
            <a:pPr algn="ctr"/>
            <a:r>
              <a:rPr lang="ru-RU" sz="1600" b="1" dirty="0" smtClean="0"/>
              <a:t>2. Формирует календарь </a:t>
            </a:r>
            <a:r>
              <a:rPr lang="ru-RU" sz="1600" b="1" dirty="0"/>
              <a:t>событийных мероприятий</a:t>
            </a:r>
          </a:p>
        </p:txBody>
      </p:sp>
      <p:cxnSp>
        <p:nvCxnSpPr>
          <p:cNvPr id="8" name="Прямая соединительная линия 7"/>
          <p:cNvCxnSpPr/>
          <p:nvPr/>
        </p:nvCxnSpPr>
        <p:spPr>
          <a:xfrm>
            <a:off x="9144000" y="1412776"/>
            <a:ext cx="0" cy="4320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3277589" y="2947950"/>
            <a:ext cx="2303382" cy="9157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Муниципалитет</a:t>
            </a:r>
            <a:endParaRPr lang="ru-RU" b="1" dirty="0">
              <a:solidFill>
                <a:schemeClr val="tx1"/>
              </a:solidFill>
            </a:endParaRPr>
          </a:p>
        </p:txBody>
      </p:sp>
    </p:spTree>
    <p:extLst>
      <p:ext uri="{BB962C8B-B14F-4D97-AF65-F5344CB8AC3E}">
        <p14:creationId xmlns:p14="http://schemas.microsoft.com/office/powerpoint/2010/main" val="21756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animEffect transition="in" filter="fade">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animBg="1"/>
      <p:bldP spid="20" grpId="0" animBg="1"/>
      <p:bldP spid="34" grpId="0"/>
      <p:bldP spid="38"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323528" y="6356351"/>
            <a:ext cx="7488832"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15</a:t>
            </a:fld>
            <a:endParaRPr lang="ru-RU" sz="1200" b="1" dirty="0">
              <a:solidFill>
                <a:prstClr val="black"/>
              </a:solidFill>
              <a:latin typeface="Times New Roman" pitchFamily="18" charset="0"/>
              <a:cs typeface="Times New Roman" pitchFamily="18" charset="0"/>
            </a:endParaRPr>
          </a:p>
        </p:txBody>
      </p:sp>
      <p:sp>
        <p:nvSpPr>
          <p:cNvPr id="8" name="Заголовок 1"/>
          <p:cNvSpPr txBox="1">
            <a:spLocks/>
          </p:cNvSpPr>
          <p:nvPr/>
        </p:nvSpPr>
        <p:spPr>
          <a:xfrm>
            <a:off x="323528" y="166222"/>
            <a:ext cx="8389937"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0062A7"/>
                </a:solidFill>
                <a:latin typeface="Times New Roman" pitchFamily="18" charset="0"/>
                <a:cs typeface="Times New Roman" pitchFamily="18" charset="0"/>
              </a:rPr>
              <a:t>   </a:t>
            </a:r>
            <a:endParaRPr lang="ru-RU" dirty="0">
              <a:solidFill>
                <a:srgbClr val="921A1D"/>
              </a:solidFill>
              <a:latin typeface="Times New Roman" pitchFamily="18" charset="0"/>
              <a:ea typeface="Arial Unicode MS" panose="020B0604020202020204" pitchFamily="34" charset="-128"/>
              <a:cs typeface="Times New Roman"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858286125"/>
              </p:ext>
            </p:extLst>
          </p:nvPr>
        </p:nvGraphicFramePr>
        <p:xfrm>
          <a:off x="179512" y="657329"/>
          <a:ext cx="8640960" cy="6217920"/>
        </p:xfrm>
        <a:graphic>
          <a:graphicData uri="http://schemas.openxmlformats.org/drawingml/2006/table">
            <a:tbl>
              <a:tblPr firstRow="1" bandRow="1"/>
              <a:tblGrid>
                <a:gridCol w="1440160">
                  <a:extLst>
                    <a:ext uri="{9D8B030D-6E8A-4147-A177-3AD203B41FA5}">
                      <a16:colId xmlns="" xmlns:a16="http://schemas.microsoft.com/office/drawing/2014/main" val="20000"/>
                    </a:ext>
                  </a:extLst>
                </a:gridCol>
                <a:gridCol w="7200800">
                  <a:extLst>
                    <a:ext uri="{9D8B030D-6E8A-4147-A177-3AD203B41FA5}">
                      <a16:colId xmlns="" xmlns:a16="http://schemas.microsoft.com/office/drawing/2014/main" val="20001"/>
                    </a:ext>
                  </a:extLst>
                </a:gridCol>
              </a:tblGrid>
              <a:tr h="5507975">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a:ln>
                          <a:noFill/>
                        </a:ln>
                        <a:solidFill>
                          <a:srgbClr val="FFFFFF"/>
                        </a:solidFill>
                        <a:effectLst/>
                        <a:uLnTx/>
                        <a:uFillTx/>
                        <a:latin typeface="Times New Roman" pitchFamily="18" charset="0"/>
                        <a:cs typeface="Times New Roman" pitchFamily="18"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FFFFFF"/>
                          </a:solidFill>
                          <a:effectLst/>
                          <a:uLnTx/>
                          <a:uFillTx/>
                          <a:latin typeface="Times New Roman" pitchFamily="18" charset="0"/>
                          <a:ea typeface="+mn-ea"/>
                          <a:cs typeface="Times New Roman" pitchFamily="18" charset="0"/>
                        </a:rPr>
                        <a:t>Результаты задачи </a:t>
                      </a:r>
                      <a:r>
                        <a:rPr kumimoji="0" lang="ru-RU" sz="1800" b="1" i="0" u="none" strike="noStrike" kern="0" cap="none" spc="0" normalizeH="0" baseline="0" noProof="0" dirty="0" smtClean="0">
                          <a:ln>
                            <a:noFill/>
                          </a:ln>
                          <a:solidFill>
                            <a:srgbClr val="FFFFFF"/>
                          </a:solidFill>
                          <a:effectLst/>
                          <a:uLnTx/>
                          <a:uFillTx/>
                          <a:latin typeface="Times New Roman" pitchFamily="18" charset="0"/>
                          <a:cs typeface="Times New Roman" pitchFamily="18" charset="0"/>
                        </a:rPr>
                        <a:t> 3</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ru-RU" sz="1800" b="1" i="0" u="none" strike="noStrike" kern="0" cap="none" spc="0" normalizeH="0" baseline="0" noProof="0" dirty="0">
                        <a:ln>
                          <a:noFill/>
                        </a:ln>
                        <a:solidFill>
                          <a:srgbClr val="FFFFFF"/>
                        </a:solidFill>
                        <a:effectLst/>
                        <a:uLnTx/>
                        <a:uFillTx/>
                        <a:latin typeface="Times New Roman" pitchFamily="18" charset="0"/>
                        <a:cs typeface="Times New Roman" pitchFamily="18" charset="0"/>
                      </a:endParaRPr>
                    </a:p>
                    <a:p>
                      <a:endParaRPr lang="ru-RU" sz="1800" b="0" dirty="0">
                        <a:solidFill>
                          <a:schemeClr val="bg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 typeface="+mj-lt"/>
                        <a:buNone/>
                        <a:tabLst/>
                        <a:defRPr/>
                      </a:pPr>
                      <a:r>
                        <a:rPr kumimoji="0" lang="ru-RU" sz="2000" b="1" i="0" u="none" strike="noStrike" kern="1200" cap="none" spc="0" normalizeH="0" baseline="0" noProof="0" dirty="0" smtClean="0">
                          <a:ln>
                            <a:noFill/>
                          </a:ln>
                          <a:solidFill>
                            <a:schemeClr val="tx1"/>
                          </a:solidFill>
                          <a:effectLst/>
                          <a:uLnTx/>
                          <a:uFillTx/>
                          <a:latin typeface="Arial Black" panose="020B0A04020102020204" pitchFamily="34" charset="0"/>
                          <a:ea typeface="+mn-ea"/>
                          <a:cs typeface="+mn-cs"/>
                        </a:rPr>
                        <a:t>Задача 3. Расширение возможностей модели посредством цифрового информационного ресурса</a:t>
                      </a:r>
                    </a:p>
                    <a:p>
                      <a:pPr marL="0" marR="0" lvl="0" indent="0" algn="ctr" defTabSz="1007943" rtl="0" eaLnBrk="1" fontAlgn="auto" latinLnBrk="0" hangingPunct="1">
                        <a:lnSpc>
                          <a:spcPct val="100000"/>
                        </a:lnSpc>
                        <a:spcBef>
                          <a:spcPts val="0"/>
                        </a:spcBef>
                        <a:spcAft>
                          <a:spcPts val="0"/>
                        </a:spcAft>
                        <a:buClrTx/>
                        <a:buSzTx/>
                        <a:buFont typeface="+mj-lt"/>
                        <a:buNone/>
                        <a:tabLst/>
                        <a:defRPr/>
                      </a:pPr>
                      <a:endParaRPr kumimoji="0" lang="ru-RU" sz="1800" b="1" i="0" u="none" strike="noStrike" kern="1200" cap="none" spc="0" normalizeH="0" baseline="0" noProof="0" dirty="0" smtClean="0">
                        <a:ln>
                          <a:noFill/>
                        </a:ln>
                        <a:solidFill>
                          <a:schemeClr val="tx1"/>
                        </a:solidFill>
                        <a:effectLst/>
                        <a:uLnTx/>
                        <a:uFillTx/>
                        <a:latin typeface="Arial Black" panose="020B0A04020102020204" pitchFamily="34" charset="0"/>
                        <a:ea typeface="+mn-ea"/>
                        <a:cs typeface="+mn-cs"/>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3.1. Создан информационный ресурс (страница на сайте муниципального органа управления образования).</a:t>
                      </a: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3.2. Создана муниципальная  интерактивная карта системных событий по ключевым направлениям.</a:t>
                      </a:r>
                    </a:p>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3.3. Создан блок регистрации обучающихся на мероприятие</a:t>
                      </a:r>
                    </a:p>
                    <a:p>
                      <a:pPr marL="0" marR="0" lvl="0" indent="0" algn="l" defTabSz="1007943" rtl="0" eaLnBrk="1" fontAlgn="auto" latinLnBrk="0" hangingPunct="1">
                        <a:lnSpc>
                          <a:spcPct val="100000"/>
                        </a:lnSpc>
                        <a:spcBef>
                          <a:spcPts val="0"/>
                        </a:spcBef>
                        <a:spcAft>
                          <a:spcPts val="0"/>
                        </a:spcAft>
                        <a:buClrTx/>
                        <a:buSzTx/>
                        <a:buFont typeface="+mj-lt"/>
                        <a:buNone/>
                        <a:tabLst/>
                        <a:defRPr/>
                      </a:pPr>
                      <a:r>
                        <a:rPr kumimoji="0" lang="ru-RU" sz="1800" b="0" i="0" u="none" strike="noStrike" kern="1200" cap="none" spc="0" normalizeH="0" baseline="0" noProof="0" dirty="0" smtClean="0">
                          <a:ln>
                            <a:noFill/>
                          </a:ln>
                          <a:solidFill>
                            <a:schemeClr val="tx1"/>
                          </a:solidFill>
                          <a:effectLst/>
                          <a:uLnTx/>
                          <a:uFillTx/>
                          <a:latin typeface="Calibri"/>
                          <a:ea typeface="+mn-ea"/>
                          <a:cs typeface="+mn-cs"/>
                        </a:rPr>
                        <a:t>3.4. </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Организована возможность </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ON</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LINE </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участия в событийных мероприятиях через информационный ресурс.</a:t>
                      </a:r>
                    </a:p>
                    <a:p>
                      <a:pPr marL="0" marR="0" lvl="0" indent="0" algn="l" defTabSz="1007943" rtl="0" eaLnBrk="1" fontAlgn="auto" latinLnBrk="0" hangingPunct="1">
                        <a:lnSpc>
                          <a:spcPct val="100000"/>
                        </a:lnSpc>
                        <a:spcBef>
                          <a:spcPts val="0"/>
                        </a:spcBef>
                        <a:spcAft>
                          <a:spcPts val="0"/>
                        </a:spcAft>
                        <a:buClrTx/>
                        <a:buSzTx/>
                        <a:buFont typeface="+mj-lt"/>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3.5. Проведен </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ON</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LINE</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 опрос удовлетворенности участников событийных мероприятий.</a:t>
                      </a:r>
                    </a:p>
                    <a:p>
                      <a:pPr marL="0" marR="0" lvl="0" indent="0" algn="l" defTabSz="1007943" rtl="0" eaLnBrk="1" fontAlgn="auto" latinLnBrk="0" hangingPunct="1">
                        <a:lnSpc>
                          <a:spcPct val="100000"/>
                        </a:lnSpc>
                        <a:spcBef>
                          <a:spcPts val="0"/>
                        </a:spcBef>
                        <a:spcAft>
                          <a:spcPts val="0"/>
                        </a:spcAft>
                        <a:buClrTx/>
                        <a:buSzTx/>
                        <a:buFont typeface="+mj-lt"/>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3.6. Проинформирована общественность о ходе и результатах реализации проекта через СМИ и </a:t>
                      </a:r>
                      <a:r>
                        <a:rPr kumimoji="0" lang="ru-RU" sz="1800" b="1" i="0" u="none" strike="noStrike" kern="1200" cap="none" spc="0" normalizeH="0" baseline="0" noProof="0" dirty="0" err="1" smtClean="0">
                          <a:ln>
                            <a:noFill/>
                          </a:ln>
                          <a:solidFill>
                            <a:schemeClr val="tx1"/>
                          </a:solidFill>
                          <a:effectLst/>
                          <a:uLnTx/>
                          <a:uFillTx/>
                          <a:latin typeface="Calibri Light" panose="020F0302020204030204" pitchFamily="34" charset="0"/>
                          <a:ea typeface="+mn-ea"/>
                          <a:cs typeface="Calibri Light" panose="020F0302020204030204" pitchFamily="34" charset="0"/>
                        </a:rPr>
                        <a:t>медиаресурсы</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a:t>
                      </a:r>
                    </a:p>
                    <a:p>
                      <a:pPr marL="0" marR="0" lvl="0" indent="0" algn="l" defTabSz="1007943" rtl="0" eaLnBrk="1" fontAlgn="auto" latinLnBrk="0" hangingPunct="1">
                        <a:lnSpc>
                          <a:spcPct val="100000"/>
                        </a:lnSpc>
                        <a:spcBef>
                          <a:spcPts val="0"/>
                        </a:spcBef>
                        <a:spcAft>
                          <a:spcPts val="0"/>
                        </a:spcAft>
                        <a:buClrTx/>
                        <a:buSzTx/>
                        <a:buFont typeface="+mj-lt"/>
                        <a:buNone/>
                        <a:tabLst/>
                        <a:defRPr/>
                      </a:pP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3.7. Проведено </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ON</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a:t>
                      </a:r>
                      <a:r>
                        <a:rPr kumimoji="0" lang="en-US"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LINE</a:t>
                      </a:r>
                      <a:r>
                        <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rPr>
                        <a:t> анкетирование по выявлению уровня мотивации детей.</a:t>
                      </a:r>
                    </a:p>
                    <a:p>
                      <a:pPr marL="0" marR="0" lvl="0" indent="0" algn="l" defTabSz="1007943" rtl="0" eaLnBrk="1" fontAlgn="auto" latinLnBrk="0" hangingPunct="1">
                        <a:lnSpc>
                          <a:spcPct val="100000"/>
                        </a:lnSpc>
                        <a:spcBef>
                          <a:spcPts val="0"/>
                        </a:spcBef>
                        <a:spcAft>
                          <a:spcPts val="0"/>
                        </a:spcAft>
                        <a:buClrTx/>
                        <a:buSzTx/>
                        <a:buFont typeface="+mj-lt"/>
                        <a:buNone/>
                        <a:tabLst/>
                        <a:defRPr/>
                      </a:pPr>
                      <a:endParaRPr kumimoji="0" lang="ru-RU" sz="1800" b="1" i="0" u="none" strike="noStrike" kern="1200" cap="none" spc="0" normalizeH="0" baseline="0" noProof="0" dirty="0" smtClean="0">
                        <a:ln>
                          <a:noFill/>
                        </a:ln>
                        <a:solidFill>
                          <a:schemeClr val="tx1"/>
                        </a:solidFill>
                        <a:effectLst/>
                        <a:uLnTx/>
                        <a:uFillTx/>
                        <a:latin typeface="Calibri Light" panose="020F0302020204030204" pitchFamily="34" charset="0"/>
                        <a:ea typeface="+mn-ea"/>
                        <a:cs typeface="Calibri Light" panose="020F0302020204030204" pitchFamily="34" charset="0"/>
                      </a:endParaRPr>
                    </a:p>
                    <a:p>
                      <a:pPr marL="0" marR="0" lvl="0" indent="0" algn="l" defTabSz="1007943"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rgbClr val="49556E"/>
                        </a:solidFill>
                        <a:effectLst/>
                        <a:uLnTx/>
                        <a:uFillTx/>
                        <a:latin typeface="Calibri"/>
                        <a:ea typeface="+mn-ea"/>
                        <a:cs typeface="+mn-cs"/>
                      </a:endParaRPr>
                    </a:p>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smtClean="0">
                        <a:solidFill>
                          <a:schemeClr val="tx1"/>
                        </a:solidFill>
                      </a:endParaRPr>
                    </a:p>
                    <a:p>
                      <a:pPr marL="0" marR="0" lvl="0" indent="0" algn="l" defTabSz="1007943" rtl="0" eaLnBrk="1" fontAlgn="auto" latinLnBrk="0" hangingPunct="1">
                        <a:lnSpc>
                          <a:spcPct val="100000"/>
                        </a:lnSpc>
                        <a:spcBef>
                          <a:spcPts val="0"/>
                        </a:spcBef>
                        <a:spcAft>
                          <a:spcPts val="0"/>
                        </a:spcAft>
                        <a:buClrTx/>
                        <a:buSzTx/>
                        <a:buFont typeface="+mj-lt"/>
                        <a:buNone/>
                        <a:tabLst/>
                        <a:defRPr/>
                      </a:pPr>
                      <a:r>
                        <a:rPr lang="ru-RU" sz="1800" b="0" dirty="0" smtClean="0">
                          <a:solidFill>
                            <a:srgbClr val="49556E"/>
                          </a:solidFill>
                        </a:rPr>
                        <a:t> </a:t>
                      </a:r>
                      <a:endParaRPr lang="ru-RU" sz="2400" b="0" dirty="0">
                        <a:solidFill>
                          <a:srgbClr val="49556E"/>
                        </a:solidFill>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05187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1567240" y="1557008"/>
            <a:ext cx="2880000"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1" name="Скругленный прямоугольник 20"/>
          <p:cNvSpPr/>
          <p:nvPr/>
        </p:nvSpPr>
        <p:spPr>
          <a:xfrm>
            <a:off x="4451689" y="1551361"/>
            <a:ext cx="2880000"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3" name="Скругленный прямоугольник 22"/>
          <p:cNvSpPr/>
          <p:nvPr/>
        </p:nvSpPr>
        <p:spPr>
          <a:xfrm>
            <a:off x="4476888" y="3495360"/>
            <a:ext cx="2820671"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2" name="Скругленный прямоугольник 21"/>
          <p:cNvSpPr/>
          <p:nvPr/>
        </p:nvSpPr>
        <p:spPr>
          <a:xfrm>
            <a:off x="1567240" y="3502121"/>
            <a:ext cx="2884449"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b="1" dirty="0">
              <a:solidFill>
                <a:schemeClr val="tx1"/>
              </a:solidFill>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611560" y="764704"/>
            <a:ext cx="7886700" cy="576064"/>
          </a:xfrm>
        </p:spPr>
        <p:txBody>
          <a:bodyPr>
            <a:noAutofit/>
          </a:bodyPr>
          <a:lstStyle/>
          <a:p>
            <a:pPr algn="ctr"/>
            <a:r>
              <a:rPr lang="ru-RU" sz="2000" dirty="0" smtClean="0">
                <a:latin typeface="Arial Black" panose="020B0A04020102020204" pitchFamily="34" charset="0"/>
                <a:cs typeface="Times New Roman" panose="02020603050405020304" pitchFamily="18" charset="0"/>
              </a:rPr>
              <a:t>Задача 3. Расширение </a:t>
            </a:r>
            <a:r>
              <a:rPr lang="ru-RU" sz="2000" dirty="0">
                <a:latin typeface="Arial Black" panose="020B0A04020102020204" pitchFamily="34" charset="0"/>
                <a:cs typeface="Times New Roman" panose="02020603050405020304" pitchFamily="18" charset="0"/>
              </a:rPr>
              <a:t>возможностей модели посредством цифрового информационного ресурса</a:t>
            </a:r>
          </a:p>
        </p:txBody>
      </p:sp>
      <p:sp>
        <p:nvSpPr>
          <p:cNvPr id="4" name="Нижний колонтитул 3"/>
          <p:cNvSpPr>
            <a:spLocks noGrp="1"/>
          </p:cNvSpPr>
          <p:nvPr>
            <p:ph type="ftr" sz="quarter" idx="11"/>
          </p:nvPr>
        </p:nvSpPr>
        <p:spPr/>
        <p:txBody>
          <a:bodyPr/>
          <a:lstStyle/>
          <a:p>
            <a:pPr>
              <a:defRPr/>
            </a:pPr>
            <a:r>
              <a:rPr lang="ru-RU" dirty="0" smtClean="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dirty="0">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16</a:t>
            </a:fld>
            <a:endParaRPr lang="ru-RU">
              <a:solidFill>
                <a:prstClr val="black">
                  <a:tint val="75000"/>
                </a:prstClr>
              </a:solidFill>
            </a:endParaRPr>
          </a:p>
        </p:txBody>
      </p:sp>
      <p:sp>
        <p:nvSpPr>
          <p:cNvPr id="38" name="Прямоугольник 37"/>
          <p:cNvSpPr/>
          <p:nvPr/>
        </p:nvSpPr>
        <p:spPr>
          <a:xfrm>
            <a:off x="5222126" y="3942777"/>
            <a:ext cx="1814367" cy="1200329"/>
          </a:xfrm>
          <a:prstGeom prst="rect">
            <a:avLst/>
          </a:prstGeom>
        </p:spPr>
        <p:txBody>
          <a:bodyPr wrap="square">
            <a:spAutoFit/>
          </a:bodyPr>
          <a:lstStyle/>
          <a:p>
            <a:pPr algn="ctr"/>
            <a:r>
              <a:rPr lang="ru-RU" b="1" smtClean="0"/>
              <a:t>Форум для </a:t>
            </a:r>
            <a:r>
              <a:rPr lang="ru-RU" b="1" dirty="0" smtClean="0"/>
              <a:t>участников событийных мероприятий</a:t>
            </a:r>
            <a:endParaRPr lang="ru-RU" b="1" dirty="0"/>
          </a:p>
        </p:txBody>
      </p:sp>
      <p:sp>
        <p:nvSpPr>
          <p:cNvPr id="39" name="Прямоугольник 38"/>
          <p:cNvSpPr/>
          <p:nvPr/>
        </p:nvSpPr>
        <p:spPr>
          <a:xfrm>
            <a:off x="4921296" y="1646151"/>
            <a:ext cx="2376264" cy="923330"/>
          </a:xfrm>
          <a:prstGeom prst="rect">
            <a:avLst/>
          </a:prstGeom>
        </p:spPr>
        <p:txBody>
          <a:bodyPr wrap="square">
            <a:spAutoFit/>
          </a:bodyPr>
          <a:lstStyle/>
          <a:p>
            <a:pPr algn="ctr"/>
            <a:r>
              <a:rPr lang="ru-RU" b="1" dirty="0">
                <a:latin typeface="Arial" panose="020B0604020202020204" pitchFamily="34" charset="0"/>
                <a:cs typeface="Arial" panose="020B0604020202020204" pitchFamily="34" charset="0"/>
              </a:rPr>
              <a:t>ON-LINE участия </a:t>
            </a:r>
            <a:endParaRPr lang="ru-RU" b="1" dirty="0" smtClean="0">
              <a:latin typeface="Arial" panose="020B0604020202020204" pitchFamily="34" charset="0"/>
              <a:cs typeface="Arial" panose="020B0604020202020204" pitchFamily="34" charset="0"/>
            </a:endParaRPr>
          </a:p>
          <a:p>
            <a:pPr algn="ctr"/>
            <a:r>
              <a:rPr lang="ru-RU" b="1" dirty="0" smtClean="0">
                <a:latin typeface="Arial" panose="020B0604020202020204" pitchFamily="34" charset="0"/>
                <a:cs typeface="Arial" panose="020B0604020202020204" pitchFamily="34" charset="0"/>
              </a:rPr>
              <a:t>в </a:t>
            </a:r>
            <a:r>
              <a:rPr lang="ru-RU" b="1" dirty="0">
                <a:latin typeface="Arial" panose="020B0604020202020204" pitchFamily="34" charset="0"/>
                <a:cs typeface="Arial" panose="020B0604020202020204" pitchFamily="34" charset="0"/>
              </a:rPr>
              <a:t>событийных мероприятиях</a:t>
            </a:r>
          </a:p>
        </p:txBody>
      </p:sp>
      <p:sp>
        <p:nvSpPr>
          <p:cNvPr id="40" name="Прямоугольник 39"/>
          <p:cNvSpPr/>
          <p:nvPr/>
        </p:nvSpPr>
        <p:spPr>
          <a:xfrm>
            <a:off x="1763688" y="1646151"/>
            <a:ext cx="2030882" cy="1200329"/>
          </a:xfrm>
          <a:prstGeom prst="rect">
            <a:avLst/>
          </a:prstGeom>
        </p:spPr>
        <p:txBody>
          <a:bodyPr wrap="square">
            <a:spAutoFit/>
          </a:bodyPr>
          <a:lstStyle/>
          <a:p>
            <a:pPr algn="ctr"/>
            <a:r>
              <a:rPr lang="ru-RU" b="1" dirty="0" smtClean="0"/>
              <a:t>Интерактивная </a:t>
            </a:r>
            <a:r>
              <a:rPr lang="ru-RU" b="1" dirty="0"/>
              <a:t>карта системных событий </a:t>
            </a:r>
          </a:p>
        </p:txBody>
      </p:sp>
      <p:sp>
        <p:nvSpPr>
          <p:cNvPr id="8" name="Овал 7"/>
          <p:cNvSpPr/>
          <p:nvPr/>
        </p:nvSpPr>
        <p:spPr>
          <a:xfrm>
            <a:off x="3354266" y="2382942"/>
            <a:ext cx="2160000" cy="216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b="1" dirty="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3247220" y="3170554"/>
            <a:ext cx="2374091" cy="584775"/>
          </a:xfrm>
          <a:prstGeom prst="rect">
            <a:avLst/>
          </a:prstGeom>
        </p:spPr>
        <p:txBody>
          <a:bodyPr wrap="square">
            <a:spAutoFit/>
          </a:bodyPr>
          <a:lstStyle/>
          <a:p>
            <a:pPr algn="ctr"/>
            <a:r>
              <a:rPr lang="ru-RU" sz="1600" b="1" dirty="0">
                <a:solidFill>
                  <a:prstClr val="black"/>
                </a:solidFill>
                <a:latin typeface="Arial" panose="020B0604020202020204" pitchFamily="34" charset="0"/>
                <a:cs typeface="Arial" panose="020B0604020202020204" pitchFamily="34" charset="0"/>
              </a:rPr>
              <a:t>Информационный </a:t>
            </a:r>
            <a:r>
              <a:rPr lang="ru-RU" sz="1600" b="1" dirty="0" smtClean="0">
                <a:solidFill>
                  <a:prstClr val="black"/>
                </a:solidFill>
                <a:latin typeface="Arial" panose="020B0604020202020204" pitchFamily="34" charset="0"/>
                <a:cs typeface="Arial" panose="020B0604020202020204" pitchFamily="34" charset="0"/>
              </a:rPr>
              <a:t>ресурс </a:t>
            </a:r>
            <a:endParaRPr lang="ru-RU" sz="1600" b="1" dirty="0">
              <a:solidFill>
                <a:prstClr val="black"/>
              </a:solidFill>
              <a:latin typeface="Arial" panose="020B0604020202020204" pitchFamily="34" charset="0"/>
              <a:cs typeface="Arial" panose="020B0604020202020204" pitchFamily="34" charset="0"/>
            </a:endParaRPr>
          </a:p>
        </p:txBody>
      </p:sp>
      <p:sp>
        <p:nvSpPr>
          <p:cNvPr id="16" name="Прямоугольник 15"/>
          <p:cNvSpPr/>
          <p:nvPr/>
        </p:nvSpPr>
        <p:spPr>
          <a:xfrm>
            <a:off x="1659556" y="4345782"/>
            <a:ext cx="2135014" cy="646331"/>
          </a:xfrm>
          <a:prstGeom prst="rect">
            <a:avLst/>
          </a:prstGeom>
        </p:spPr>
        <p:txBody>
          <a:bodyPr wrap="square">
            <a:spAutoFit/>
          </a:bodyPr>
          <a:lstStyle/>
          <a:p>
            <a:pPr lvl="0" algn="ctr"/>
            <a:r>
              <a:rPr lang="ru-RU" b="1" dirty="0">
                <a:solidFill>
                  <a:prstClr val="black"/>
                </a:solidFill>
                <a:latin typeface="Arial" panose="020B0604020202020204" pitchFamily="34" charset="0"/>
                <a:cs typeface="Arial" panose="020B0604020202020204" pitchFamily="34" charset="0"/>
              </a:rPr>
              <a:t>Страница на сайте </a:t>
            </a:r>
            <a:r>
              <a:rPr lang="ru-RU" b="1" dirty="0" smtClean="0">
                <a:solidFill>
                  <a:prstClr val="black"/>
                </a:solidFill>
                <a:latin typeface="Arial" panose="020B0604020202020204" pitchFamily="34" charset="0"/>
                <a:cs typeface="Arial" panose="020B0604020202020204" pitchFamily="34" charset="0"/>
              </a:rPr>
              <a:t>МОУ</a:t>
            </a:r>
            <a:endParaRPr lang="ru-RU"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83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Effect transition="in" filter="fade">
                                      <p:cBhvr>
                                        <p:cTn id="21" dur="500"/>
                                        <p:tgtEl>
                                          <p:spTgt spid="4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p:cTn id="36" dur="500" fill="hold"/>
                                        <p:tgtEl>
                                          <p:spTgt spid="39"/>
                                        </p:tgtEl>
                                        <p:attrNameLst>
                                          <p:attrName>ppt_w</p:attrName>
                                        </p:attrNameLst>
                                      </p:cBhvr>
                                      <p:tavLst>
                                        <p:tav tm="0">
                                          <p:val>
                                            <p:fltVal val="0"/>
                                          </p:val>
                                        </p:tav>
                                        <p:tav tm="100000">
                                          <p:val>
                                            <p:strVal val="#ppt_w"/>
                                          </p:val>
                                        </p:tav>
                                      </p:tavLst>
                                    </p:anim>
                                    <p:anim calcmode="lin" valueType="num">
                                      <p:cBhvr>
                                        <p:cTn id="37" dur="500" fill="hold"/>
                                        <p:tgtEl>
                                          <p:spTgt spid="39"/>
                                        </p:tgtEl>
                                        <p:attrNameLst>
                                          <p:attrName>ppt_h</p:attrName>
                                        </p:attrNameLst>
                                      </p:cBhvr>
                                      <p:tavLst>
                                        <p:tav tm="0">
                                          <p:val>
                                            <p:fltVal val="0"/>
                                          </p:val>
                                        </p:tav>
                                        <p:tav tm="100000">
                                          <p:val>
                                            <p:strVal val="#ppt_h"/>
                                          </p:val>
                                        </p:tav>
                                      </p:tavLst>
                                    </p:anim>
                                    <p:animEffect transition="in" filter="fade">
                                      <p:cBhvr>
                                        <p:cTn id="38" dur="5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3" grpId="0" animBg="1"/>
      <p:bldP spid="22" grpId="0" animBg="1"/>
      <p:bldP spid="38" grpId="0"/>
      <p:bldP spid="39" grpId="0"/>
      <p:bldP spid="40"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755576" y="6356351"/>
            <a:ext cx="7344816"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100" b="1" smtClean="0">
                <a:solidFill>
                  <a:prstClr val="black"/>
                </a:solidFill>
                <a:latin typeface="Times New Roman" pitchFamily="18" charset="0"/>
                <a:cs typeface="Times New Roman" pitchFamily="18" charset="0"/>
              </a:rPr>
              <a:pPr>
                <a:defRPr/>
              </a:pPr>
              <a:t>17</a:t>
            </a:fld>
            <a:endParaRPr lang="ru-RU" sz="1100" b="1" dirty="0">
              <a:solidFill>
                <a:prstClr val="black"/>
              </a:solidFill>
              <a:latin typeface="Times New Roman" pitchFamily="18" charset="0"/>
              <a:cs typeface="Times New Roman" pitchFamily="18" charset="0"/>
            </a:endParaRPr>
          </a:p>
        </p:txBody>
      </p:sp>
      <p:sp>
        <p:nvSpPr>
          <p:cNvPr id="6" name="Заголовок 5"/>
          <p:cNvSpPr txBox="1">
            <a:spLocks/>
          </p:cNvSpPr>
          <p:nvPr/>
        </p:nvSpPr>
        <p:spPr>
          <a:xfrm>
            <a:off x="881063" y="381680"/>
            <a:ext cx="6715273" cy="920749"/>
          </a:xfrm>
          <a:prstGeom prst="rect">
            <a:avLst/>
          </a:prstGeom>
        </p:spPr>
        <p:txBody>
          <a:bodyPr anchor="ctr"/>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921A1D"/>
                </a:solidFill>
                <a:latin typeface="Times New Roman" pitchFamily="18" charset="0"/>
                <a:cs typeface="Times New Roman" pitchFamily="18" charset="0"/>
              </a:rPr>
              <a:t>Ограничения и допущения </a:t>
            </a:r>
            <a:r>
              <a:rPr lang="ru-RU" dirty="0" smtClean="0">
                <a:solidFill>
                  <a:srgbClr val="921A1D"/>
                </a:solidFill>
                <a:latin typeface="Times New Roman" pitchFamily="18" charset="0"/>
                <a:cs typeface="Times New Roman" pitchFamily="18" charset="0"/>
              </a:rPr>
              <a:t>проекта</a:t>
            </a:r>
            <a:endParaRPr lang="ru-RU" dirty="0">
              <a:solidFill>
                <a:srgbClr val="921A1D"/>
              </a:solidFill>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035714934"/>
              </p:ext>
            </p:extLst>
          </p:nvPr>
        </p:nvGraphicFramePr>
        <p:xfrm>
          <a:off x="611561" y="2160833"/>
          <a:ext cx="7992888" cy="2863654"/>
        </p:xfrm>
        <a:graphic>
          <a:graphicData uri="http://schemas.openxmlformats.org/drawingml/2006/table">
            <a:tbl>
              <a:tblPr firstRow="1" bandRow="1"/>
              <a:tblGrid>
                <a:gridCol w="1977911">
                  <a:extLst>
                    <a:ext uri="{9D8B030D-6E8A-4147-A177-3AD203B41FA5}">
                      <a16:colId xmlns="" xmlns:a16="http://schemas.microsoft.com/office/drawing/2014/main" val="20000"/>
                    </a:ext>
                  </a:extLst>
                </a:gridCol>
                <a:gridCol w="6014977">
                  <a:extLst>
                    <a:ext uri="{9D8B030D-6E8A-4147-A177-3AD203B41FA5}">
                      <a16:colId xmlns="" xmlns:a16="http://schemas.microsoft.com/office/drawing/2014/main" val="20001"/>
                    </a:ext>
                  </a:extLst>
                </a:gridCol>
              </a:tblGrid>
              <a:tr h="1430779">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1800" b="0" i="0" u="none" strike="noStrike" kern="1200" baseline="0" dirty="0">
                          <a:solidFill>
                            <a:schemeClr val="lt1"/>
                          </a:solidFill>
                          <a:latin typeface="Times New Roman" pitchFamily="18" charset="0"/>
                          <a:ea typeface="+mn-ea"/>
                          <a:cs typeface="Times New Roman" pitchFamily="18" charset="0"/>
                        </a:rPr>
                        <a:t>Ограничения</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800" b="0" dirty="0" smtClean="0">
                          <a:solidFill>
                            <a:schemeClr val="tx1"/>
                          </a:solidFill>
                          <a:latin typeface="Times New Roman" pitchFamily="18" charset="0"/>
                          <a:cs typeface="Times New Roman" pitchFamily="18" charset="0"/>
                        </a:rPr>
                        <a:t> Территориальная отдаленность </a:t>
                      </a:r>
                      <a:r>
                        <a:rPr lang="ru-RU" sz="1800" b="0" dirty="0" smtClean="0">
                          <a:solidFill>
                            <a:schemeClr val="tx1"/>
                          </a:solidFill>
                          <a:latin typeface="Times New Roman" pitchFamily="18" charset="0"/>
                          <a:cs typeface="Times New Roman" pitchFamily="18" charset="0"/>
                        </a:rPr>
                        <a:t>и разобщенность отдельных</a:t>
                      </a:r>
                      <a:r>
                        <a:rPr lang="ru-RU" sz="1800" b="0" baseline="0" dirty="0" smtClean="0">
                          <a:solidFill>
                            <a:schemeClr val="tx1"/>
                          </a:solidFill>
                          <a:latin typeface="Times New Roman" pitchFamily="18" charset="0"/>
                          <a:cs typeface="Times New Roman" pitchFamily="18" charset="0"/>
                        </a:rPr>
                        <a:t> </a:t>
                      </a:r>
                      <a:r>
                        <a:rPr lang="ru-RU" sz="1800" b="0" baseline="0" dirty="0" smtClean="0">
                          <a:solidFill>
                            <a:schemeClr val="tx1"/>
                          </a:solidFill>
                          <a:latin typeface="Times New Roman" pitchFamily="18" charset="0"/>
                          <a:cs typeface="Times New Roman" pitchFamily="18" charset="0"/>
                        </a:rPr>
                        <a:t>школ от других организаций и предприятий</a:t>
                      </a:r>
                      <a:endParaRPr lang="ru-RU" sz="1800" b="0" dirty="0" smtClean="0">
                        <a:solidFill>
                          <a:schemeClr val="tx1"/>
                        </a:solidFill>
                        <a:latin typeface="Times New Roman" pitchFamily="18" charset="0"/>
                        <a:cs typeface="Times New Roman" pitchFamily="18" charset="0"/>
                      </a:endParaRPr>
                    </a:p>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1432875">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800" b="0" i="0" u="none" strike="noStrike" kern="1200" baseline="0" dirty="0">
                          <a:solidFill>
                            <a:schemeClr val="bg1"/>
                          </a:solidFill>
                          <a:latin typeface="Times New Roman" pitchFamily="18" charset="0"/>
                          <a:ea typeface="+mn-ea"/>
                          <a:cs typeface="Times New Roman" pitchFamily="18" charset="0"/>
                        </a:rPr>
                        <a:t>Допущения</a:t>
                      </a:r>
                    </a:p>
                    <a:p>
                      <a:r>
                        <a:rPr lang="ru-RU" sz="1800" b="0" i="0" u="none" strike="noStrike" kern="1200" baseline="0" dirty="0">
                          <a:solidFill>
                            <a:schemeClr val="bg1"/>
                          </a:solidFill>
                          <a:latin typeface="Times New Roman" pitchFamily="18" charset="0"/>
                          <a:ea typeface="+mn-ea"/>
                          <a:cs typeface="Times New Roman" pitchFamily="18" charset="0"/>
                        </a:rPr>
                        <a:t>и предположения</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800" b="0" dirty="0" smtClean="0">
                          <a:solidFill>
                            <a:schemeClr val="tx1"/>
                          </a:solidFill>
                          <a:latin typeface="Times New Roman" pitchFamily="18" charset="0"/>
                          <a:cs typeface="Times New Roman" pitchFamily="18" charset="0"/>
                        </a:rPr>
                        <a:t>Превышение </a:t>
                      </a:r>
                      <a:r>
                        <a:rPr lang="ru-RU" sz="1800" b="0" baseline="0" dirty="0" smtClean="0">
                          <a:solidFill>
                            <a:schemeClr val="tx1"/>
                          </a:solidFill>
                          <a:latin typeface="Times New Roman" pitchFamily="18" charset="0"/>
                          <a:cs typeface="Times New Roman" pitchFamily="18" charset="0"/>
                        </a:rPr>
                        <a:t>не более, чем на </a:t>
                      </a:r>
                      <a:r>
                        <a:rPr lang="ru-RU" sz="1800" b="0" baseline="0" dirty="0" smtClean="0">
                          <a:solidFill>
                            <a:schemeClr val="tx1"/>
                          </a:solidFill>
                          <a:latin typeface="Times New Roman" pitchFamily="18" charset="0"/>
                          <a:cs typeface="Times New Roman" pitchFamily="18" charset="0"/>
                        </a:rPr>
                        <a:t>10 дней относительного срока окончания проекта</a:t>
                      </a:r>
                      <a:r>
                        <a:rPr lang="ru-RU" sz="1800" b="0" dirty="0" smtClean="0">
                          <a:solidFill>
                            <a:srgbClr val="49556E"/>
                          </a:solidFill>
                          <a:latin typeface="Times New Roman" pitchFamily="18" charset="0"/>
                          <a:cs typeface="Times New Roman" pitchFamily="18" charset="0"/>
                        </a:rPr>
                        <a:t> </a:t>
                      </a:r>
                      <a:endParaRPr lang="ru-RU" sz="1800" b="0" dirty="0">
                        <a:solidFill>
                          <a:srgbClr val="49556E"/>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512278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755576" y="6356351"/>
            <a:ext cx="7200800"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18</a:t>
            </a:fld>
            <a:endParaRPr lang="ru-RU" sz="1200" b="1" dirty="0">
              <a:solidFill>
                <a:prstClr val="black"/>
              </a:solidFill>
              <a:latin typeface="Times New Roman" pitchFamily="18" charset="0"/>
              <a:cs typeface="Times New Roman" pitchFamily="18" charset="0"/>
            </a:endParaRPr>
          </a:p>
        </p:txBody>
      </p:sp>
      <p:sp>
        <p:nvSpPr>
          <p:cNvPr id="6" name="Заголовок 1"/>
          <p:cNvSpPr txBox="1">
            <a:spLocks/>
          </p:cNvSpPr>
          <p:nvPr/>
        </p:nvSpPr>
        <p:spPr>
          <a:xfrm>
            <a:off x="385882" y="742174"/>
            <a:ext cx="8389937"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algn="ctr" fontAlgn="auto">
              <a:spcAft>
                <a:spcPts val="0"/>
              </a:spcAft>
              <a:defRPr/>
            </a:pPr>
            <a:r>
              <a:rPr lang="ru-RU" dirty="0">
                <a:solidFill>
                  <a:srgbClr val="0062A7"/>
                </a:solidFill>
              </a:rPr>
              <a:t>   </a:t>
            </a:r>
            <a:r>
              <a:rPr lang="ru-RU" dirty="0">
                <a:solidFill>
                  <a:srgbClr val="921A1D"/>
                </a:solidFill>
                <a:latin typeface="Times New Roman" pitchFamily="18" charset="0"/>
                <a:ea typeface="Arial Unicode MS" panose="020B0604020202020204" pitchFamily="34" charset="-128"/>
                <a:cs typeface="Times New Roman" pitchFamily="18" charset="0"/>
              </a:rPr>
              <a:t>Модель функционирования результатов проекта</a:t>
            </a:r>
          </a:p>
        </p:txBody>
      </p:sp>
      <p:sp>
        <p:nvSpPr>
          <p:cNvPr id="7" name="Прямоугольник 6"/>
          <p:cNvSpPr/>
          <p:nvPr/>
        </p:nvSpPr>
        <p:spPr>
          <a:xfrm>
            <a:off x="494294" y="1196752"/>
            <a:ext cx="8155409" cy="1631216"/>
          </a:xfrm>
          <a:prstGeom prst="rect">
            <a:avLst/>
          </a:prstGeom>
        </p:spPr>
        <p:txBody>
          <a:bodyPr wrap="square">
            <a:spAutoFit/>
          </a:bodyPr>
          <a:lstStyle/>
          <a:p>
            <a:pPr algn="ctr" defTabSz="986912">
              <a:defRPr/>
            </a:pPr>
            <a:endParaRPr lang="ru-RU" sz="2000" i="1" dirty="0" smtClean="0">
              <a:solidFill>
                <a:prstClr val="black"/>
              </a:solidFill>
              <a:latin typeface="Times New Roman" pitchFamily="18" charset="0"/>
              <a:cs typeface="Times New Roman" pitchFamily="18" charset="0"/>
              <a:sym typeface="Symbol" panose="05050102010706020507" pitchFamily="18" charset="2"/>
            </a:endParaRPr>
          </a:p>
          <a:p>
            <a:pPr defTabSz="986912">
              <a:defRPr/>
            </a:pPr>
            <a:r>
              <a:rPr lang="ru-RU" sz="2000" i="1" dirty="0" smtClean="0">
                <a:solidFill>
                  <a:prstClr val="black"/>
                </a:solidFill>
                <a:latin typeface="Times New Roman" pitchFamily="18" charset="0"/>
                <a:cs typeface="Times New Roman" pitchFamily="18" charset="0"/>
                <a:sym typeface="Symbol" panose="05050102010706020507" pitchFamily="18" charset="2"/>
              </a:rPr>
              <a:t>После завершения </a:t>
            </a:r>
            <a:r>
              <a:rPr lang="ru-RU" sz="2000" i="1" dirty="0">
                <a:solidFill>
                  <a:prstClr val="black"/>
                </a:solidFill>
                <a:latin typeface="Times New Roman" pitchFamily="18" charset="0"/>
                <a:cs typeface="Times New Roman" pitchFamily="18" charset="0"/>
                <a:sym typeface="Symbol" panose="05050102010706020507" pitchFamily="18" charset="2"/>
              </a:rPr>
              <a:t>проекта </a:t>
            </a:r>
            <a:r>
              <a:rPr lang="ru-RU" sz="2000" i="1" dirty="0" smtClean="0">
                <a:solidFill>
                  <a:prstClr val="black"/>
                </a:solidFill>
                <a:latin typeface="Times New Roman" pitchFamily="18" charset="0"/>
                <a:cs typeface="Times New Roman" pitchFamily="18" charset="0"/>
                <a:sym typeface="Symbol" panose="05050102010706020507" pitchFamily="18" charset="2"/>
              </a:rPr>
              <a:t>повышение </a:t>
            </a:r>
            <a:r>
              <a:rPr lang="ru-RU" sz="2000" i="1" dirty="0">
                <a:solidFill>
                  <a:prstClr val="black"/>
                </a:solidFill>
                <a:latin typeface="Times New Roman" pitchFamily="18" charset="0"/>
                <a:cs typeface="Times New Roman" pitchFamily="18" charset="0"/>
                <a:sym typeface="Symbol" panose="05050102010706020507" pitchFamily="18" charset="2"/>
              </a:rPr>
              <a:t>уровня мотивации, поддержание интереса детей </a:t>
            </a:r>
            <a:r>
              <a:rPr lang="ru-RU" sz="2000" i="1" dirty="0" smtClean="0">
                <a:solidFill>
                  <a:prstClr val="black"/>
                </a:solidFill>
                <a:latin typeface="Times New Roman" pitchFamily="18" charset="0"/>
                <a:cs typeface="Times New Roman" pitchFamily="18" charset="0"/>
                <a:sym typeface="Symbol" panose="05050102010706020507" pitchFamily="18" charset="2"/>
              </a:rPr>
              <a:t>к </a:t>
            </a:r>
            <a:r>
              <a:rPr lang="ru-RU" sz="2000" i="1" dirty="0">
                <a:solidFill>
                  <a:prstClr val="black"/>
                </a:solidFill>
                <a:latin typeface="Times New Roman" pitchFamily="18" charset="0"/>
                <a:cs typeface="Times New Roman" pitchFamily="18" charset="0"/>
                <a:sym typeface="Symbol" panose="05050102010706020507" pitchFamily="18" charset="2"/>
              </a:rPr>
              <a:t>обучению </a:t>
            </a:r>
            <a:r>
              <a:rPr lang="ru-RU" sz="2000" i="1" dirty="0" smtClean="0">
                <a:solidFill>
                  <a:prstClr val="black"/>
                </a:solidFill>
                <a:latin typeface="Times New Roman" pitchFamily="18" charset="0"/>
                <a:cs typeface="Times New Roman" pitchFamily="18" charset="0"/>
                <a:sym typeface="Symbol" panose="05050102010706020507" pitchFamily="18" charset="2"/>
              </a:rPr>
              <a:t>осуществляется посредством дальнейшей реализации распределенной модели </a:t>
            </a:r>
            <a:r>
              <a:rPr lang="ru-RU" sz="2000" i="1" dirty="0">
                <a:solidFill>
                  <a:prstClr val="black"/>
                </a:solidFill>
                <a:latin typeface="Times New Roman" pitchFamily="18" charset="0"/>
                <a:cs typeface="Times New Roman" pitchFamily="18" charset="0"/>
                <a:sym typeface="Symbol" panose="05050102010706020507" pitchFamily="18" charset="2"/>
              </a:rPr>
              <a:t>межведомственного взаимодействия «ШКОЛА #</a:t>
            </a:r>
            <a:r>
              <a:rPr lang="ru-RU" sz="2000" i="1" dirty="0" err="1">
                <a:solidFill>
                  <a:prstClr val="black"/>
                </a:solidFill>
                <a:latin typeface="Times New Roman" pitchFamily="18" charset="0"/>
                <a:cs typeface="Times New Roman" pitchFamily="18" charset="0"/>
                <a:sym typeface="Symbol" panose="05050102010706020507" pitchFamily="18" charset="2"/>
              </a:rPr>
              <a:t>ПРОдвижение</a:t>
            </a:r>
            <a:r>
              <a:rPr lang="ru-RU" sz="2000" i="1" dirty="0" smtClean="0">
                <a:solidFill>
                  <a:prstClr val="black"/>
                </a:solidFill>
                <a:latin typeface="Times New Roman" pitchFamily="18" charset="0"/>
                <a:cs typeface="Times New Roman" pitchFamily="18" charset="0"/>
                <a:sym typeface="Symbol" panose="05050102010706020507" pitchFamily="18" charset="2"/>
              </a:rPr>
              <a:t>».</a:t>
            </a:r>
            <a:endParaRPr lang="ru-RU" sz="2000" i="1" dirty="0">
              <a:solidFill>
                <a:prstClr val="black"/>
              </a:solidFill>
              <a:latin typeface="Times New Roman" pitchFamily="18" charset="0"/>
              <a:cs typeface="Times New Roman" pitchFamily="18" charset="0"/>
              <a:sym typeface="Symbol" panose="05050102010706020507" pitchFamily="18" charset="2"/>
            </a:endParaRPr>
          </a:p>
        </p:txBody>
      </p:sp>
      <p:sp>
        <p:nvSpPr>
          <p:cNvPr id="10" name="Прямоугольник 9"/>
          <p:cNvSpPr/>
          <p:nvPr/>
        </p:nvSpPr>
        <p:spPr>
          <a:xfrm>
            <a:off x="551962" y="3212976"/>
            <a:ext cx="7920880" cy="2837431"/>
          </a:xfrm>
          <a:prstGeom prst="rect">
            <a:avLst/>
          </a:prstGeom>
          <a:solidFill>
            <a:schemeClr val="bg1"/>
          </a:solidFill>
          <a:ln w="12700" cap="flat" cmpd="sng" algn="ctr">
            <a:solidFill>
              <a:srgbClr val="0062A7">
                <a:shade val="50000"/>
              </a:srgbClr>
            </a:solidFill>
            <a:prstDash val="solid"/>
            <a:miter lim="800000"/>
          </a:ln>
          <a:effectLst/>
        </p:spPr>
        <p:txBody>
          <a:bodyPr rtlCol="0" anchor="t" anchorCtr="0"/>
          <a:lstStyle/>
          <a:p>
            <a:pPr defTabSz="986912" fontAlgn="auto">
              <a:spcBef>
                <a:spcPts val="0"/>
              </a:spcBef>
              <a:spcAft>
                <a:spcPts val="0"/>
              </a:spcAft>
              <a:defRPr/>
            </a:pPr>
            <a:r>
              <a:rPr lang="ru-RU" i="1" kern="0" dirty="0" smtClean="0">
                <a:solidFill>
                  <a:prstClr val="black"/>
                </a:solidFill>
                <a:latin typeface="Times New Roman" pitchFamily="18" charset="0"/>
                <a:cs typeface="Times New Roman" pitchFamily="18" charset="0"/>
              </a:rPr>
              <a:t>        2019 год (факт)                 2020 год(рост 1%)            2021 год(рост 4%)     </a:t>
            </a:r>
            <a:endParaRPr lang="ru-RU" i="1" kern="0" dirty="0">
              <a:solidFill>
                <a:prstClr val="white"/>
              </a:solidFill>
              <a:latin typeface="Times New Roman" pitchFamily="18" charset="0"/>
              <a:cs typeface="Times New Roman" pitchFamily="18" charset="0"/>
            </a:endParaRPr>
          </a:p>
          <a:p>
            <a:pPr defTabSz="986912" fontAlgn="auto">
              <a:spcBef>
                <a:spcPts val="0"/>
              </a:spcBef>
              <a:spcAft>
                <a:spcPts val="0"/>
              </a:spcAft>
              <a:defRPr/>
            </a:pPr>
            <a:r>
              <a:rPr lang="ru-RU" sz="2159" i="1" kern="0" dirty="0" smtClean="0">
                <a:solidFill>
                  <a:prstClr val="black"/>
                </a:solidFill>
                <a:latin typeface="Times New Roman" pitchFamily="18" charset="0"/>
                <a:cs typeface="Times New Roman" pitchFamily="18" charset="0"/>
              </a:rPr>
              <a:t> </a:t>
            </a:r>
            <a:endParaRPr lang="ru-RU" sz="2159" i="1" kern="0" dirty="0">
              <a:solidFill>
                <a:prstClr val="white"/>
              </a:solidFill>
              <a:latin typeface="Times New Roman" pitchFamily="18" charset="0"/>
              <a:cs typeface="Times New Roman" pitchFamily="18" charset="0"/>
            </a:endParaRPr>
          </a:p>
        </p:txBody>
      </p:sp>
      <p:graphicFrame>
        <p:nvGraphicFramePr>
          <p:cNvPr id="14" name="Объект 5"/>
          <p:cNvGraphicFramePr>
            <a:graphicFrameLocks noGrp="1"/>
          </p:cNvGraphicFramePr>
          <p:nvPr>
            <p:ph idx="1"/>
            <p:extLst>
              <p:ext uri="{D42A27DB-BD31-4B8C-83A1-F6EECF244321}">
                <p14:modId xmlns:p14="http://schemas.microsoft.com/office/powerpoint/2010/main" val="4223472125"/>
              </p:ext>
            </p:extLst>
          </p:nvPr>
        </p:nvGraphicFramePr>
        <p:xfrm>
          <a:off x="786666" y="3501301"/>
          <a:ext cx="2702049" cy="2592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Объект 5"/>
          <p:cNvGraphicFramePr>
            <a:graphicFrameLocks/>
          </p:cNvGraphicFramePr>
          <p:nvPr>
            <p:extLst>
              <p:ext uri="{D42A27DB-BD31-4B8C-83A1-F6EECF244321}">
                <p14:modId xmlns:p14="http://schemas.microsoft.com/office/powerpoint/2010/main" val="3138471882"/>
              </p:ext>
            </p:extLst>
          </p:nvPr>
        </p:nvGraphicFramePr>
        <p:xfrm>
          <a:off x="3358328" y="3530127"/>
          <a:ext cx="2702049" cy="2592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Объект 5"/>
          <p:cNvGraphicFramePr>
            <a:graphicFrameLocks/>
          </p:cNvGraphicFramePr>
          <p:nvPr>
            <p:extLst>
              <p:ext uri="{D42A27DB-BD31-4B8C-83A1-F6EECF244321}">
                <p14:modId xmlns:p14="http://schemas.microsoft.com/office/powerpoint/2010/main" val="934403285"/>
              </p:ext>
            </p:extLst>
          </p:nvPr>
        </p:nvGraphicFramePr>
        <p:xfrm>
          <a:off x="5967744" y="3530127"/>
          <a:ext cx="2702049" cy="25922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73397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539552" y="6356351"/>
            <a:ext cx="7488832"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19</a:t>
            </a:fld>
            <a:endParaRPr lang="ru-RU" sz="1200" b="1" dirty="0">
              <a:solidFill>
                <a:prstClr val="black"/>
              </a:solidFill>
              <a:latin typeface="Times New Roman" pitchFamily="18" charset="0"/>
              <a:cs typeface="Times New Roman" pitchFamily="18" charset="0"/>
            </a:endParaRPr>
          </a:p>
        </p:txBody>
      </p:sp>
      <p:sp>
        <p:nvSpPr>
          <p:cNvPr id="7" name="Заголовок 1"/>
          <p:cNvSpPr txBox="1">
            <a:spLocks/>
          </p:cNvSpPr>
          <p:nvPr/>
        </p:nvSpPr>
        <p:spPr>
          <a:xfrm>
            <a:off x="881063" y="565828"/>
            <a:ext cx="6787281" cy="920749"/>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921A1D"/>
                </a:solidFill>
                <a:latin typeface="Times New Roman" pitchFamily="18" charset="0"/>
                <a:cs typeface="Times New Roman" pitchFamily="18" charset="0"/>
              </a:rPr>
              <a:t>Реестр заинтересованных сторон</a:t>
            </a:r>
          </a:p>
        </p:txBody>
      </p:sp>
      <p:graphicFrame>
        <p:nvGraphicFramePr>
          <p:cNvPr id="8" name="Таблица 7"/>
          <p:cNvGraphicFramePr>
            <a:graphicFrameLocks noGrp="1"/>
          </p:cNvGraphicFramePr>
          <p:nvPr>
            <p:extLst>
              <p:ext uri="{D42A27DB-BD31-4B8C-83A1-F6EECF244321}">
                <p14:modId xmlns:p14="http://schemas.microsoft.com/office/powerpoint/2010/main" val="698741676"/>
              </p:ext>
            </p:extLst>
          </p:nvPr>
        </p:nvGraphicFramePr>
        <p:xfrm>
          <a:off x="251520" y="1916832"/>
          <a:ext cx="8509115" cy="4175760"/>
        </p:xfrm>
        <a:graphic>
          <a:graphicData uri="http://schemas.openxmlformats.org/drawingml/2006/table">
            <a:tbl>
              <a:tblPr firstRow="1" bandRow="1"/>
              <a:tblGrid>
                <a:gridCol w="536137">
                  <a:extLst>
                    <a:ext uri="{9D8B030D-6E8A-4147-A177-3AD203B41FA5}">
                      <a16:colId xmlns="" xmlns:a16="http://schemas.microsoft.com/office/drawing/2014/main" val="20000"/>
                    </a:ext>
                  </a:extLst>
                </a:gridCol>
                <a:gridCol w="2793066">
                  <a:extLst>
                    <a:ext uri="{9D8B030D-6E8A-4147-A177-3AD203B41FA5}">
                      <a16:colId xmlns="" xmlns:a16="http://schemas.microsoft.com/office/drawing/2014/main" val="20001"/>
                    </a:ext>
                  </a:extLst>
                </a:gridCol>
                <a:gridCol w="2548357">
                  <a:extLst>
                    <a:ext uri="{9D8B030D-6E8A-4147-A177-3AD203B41FA5}">
                      <a16:colId xmlns="" xmlns:a16="http://schemas.microsoft.com/office/drawing/2014/main" val="20002"/>
                    </a:ext>
                  </a:extLst>
                </a:gridCol>
                <a:gridCol w="2631555">
                  <a:extLst>
                    <a:ext uri="{9D8B030D-6E8A-4147-A177-3AD203B41FA5}">
                      <a16:colId xmlns="" xmlns:a16="http://schemas.microsoft.com/office/drawing/2014/main" val="20003"/>
                    </a:ext>
                  </a:extLst>
                </a:gridCol>
              </a:tblGrid>
              <a:tr h="543536">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800" b="0" i="0" u="none" strike="noStrike" kern="1200" baseline="0" dirty="0">
                          <a:solidFill>
                            <a:schemeClr val="lt1"/>
                          </a:solidFill>
                          <a:latin typeface="Times New Roman" pitchFamily="18" charset="0"/>
                          <a:ea typeface="+mn-ea"/>
                          <a:cs typeface="Times New Roman" pitchFamily="18" charset="0"/>
                        </a:rPr>
                        <a:t>№</a:t>
                      </a:r>
                    </a:p>
                    <a:p>
                      <a:pPr algn="ctr"/>
                      <a:r>
                        <a:rPr lang="ru-RU" sz="1800" b="0" i="0" u="none" strike="noStrike" kern="1200" baseline="0" dirty="0">
                          <a:solidFill>
                            <a:schemeClr val="lt1"/>
                          </a:solidFill>
                          <a:latin typeface="Times New Roman" pitchFamily="18" charset="0"/>
                          <a:ea typeface="+mn-ea"/>
                          <a:cs typeface="Times New Roman" pitchFamily="18" charset="0"/>
                        </a:rPr>
                        <a:t>п/п</a:t>
                      </a:r>
                      <a:endParaRPr lang="ru-RU" sz="18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800" b="0" i="0" u="none" strike="noStrike" kern="1200" baseline="0" dirty="0">
                          <a:solidFill>
                            <a:schemeClr val="lt1"/>
                          </a:solidFill>
                          <a:latin typeface="Times New Roman" pitchFamily="18" charset="0"/>
                          <a:ea typeface="+mn-ea"/>
                          <a:cs typeface="Times New Roman" pitchFamily="18" charset="0"/>
                        </a:rPr>
                        <a:t>Орган или организация</a:t>
                      </a:r>
                      <a:endParaRPr lang="ru-RU" sz="18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800" b="0" i="0" u="none" strike="noStrike" kern="1200" baseline="0" dirty="0">
                          <a:solidFill>
                            <a:schemeClr val="lt1"/>
                          </a:solidFill>
                          <a:latin typeface="Times New Roman" pitchFamily="18" charset="0"/>
                          <a:ea typeface="+mn-ea"/>
                          <a:cs typeface="Times New Roman" pitchFamily="18" charset="0"/>
                        </a:rPr>
                        <a:t>Представитель интересов</a:t>
                      </a:r>
                      <a:br>
                        <a:rPr lang="ru-RU" sz="1800" b="0" i="0" u="none" strike="noStrike" kern="1200" baseline="0" dirty="0">
                          <a:solidFill>
                            <a:schemeClr val="lt1"/>
                          </a:solidFill>
                          <a:latin typeface="Times New Roman" pitchFamily="18" charset="0"/>
                          <a:ea typeface="+mn-ea"/>
                          <a:cs typeface="Times New Roman" pitchFamily="18" charset="0"/>
                        </a:rPr>
                      </a:br>
                      <a:r>
                        <a:rPr lang="ru-RU" sz="1800" b="0" i="0" u="none" strike="noStrike" kern="1200" baseline="0" dirty="0">
                          <a:solidFill>
                            <a:schemeClr val="lt1"/>
                          </a:solidFill>
                          <a:latin typeface="Times New Roman" pitchFamily="18" charset="0"/>
                          <a:ea typeface="+mn-ea"/>
                          <a:cs typeface="Times New Roman" pitchFamily="18" charset="0"/>
                        </a:rPr>
                        <a:t>(ФИО, должность)</a:t>
                      </a:r>
                      <a:endParaRPr lang="ru-RU" sz="18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800" b="0" i="0" u="none" strike="noStrike" kern="1200" baseline="0" dirty="0">
                          <a:solidFill>
                            <a:schemeClr val="lt1"/>
                          </a:solidFill>
                          <a:latin typeface="Times New Roman" pitchFamily="18" charset="0"/>
                          <a:ea typeface="+mn-ea"/>
                          <a:cs typeface="Times New Roman" pitchFamily="18" charset="0"/>
                        </a:rPr>
                        <a:t>Ожидание от реализации проекта (программы)</a:t>
                      </a:r>
                      <a:endParaRPr lang="ru-RU" sz="18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extLst>
                  <a:ext uri="{0D108BD9-81ED-4DB2-BD59-A6C34878D82A}">
                    <a16:rowId xmlns="" xmlns:a16="http://schemas.microsoft.com/office/drawing/2014/main" val="10000"/>
                  </a:ext>
                </a:extLst>
              </a:tr>
              <a:tr h="532774">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800" dirty="0">
                          <a:solidFill>
                            <a:schemeClr val="tx1"/>
                          </a:solidFill>
                          <a:latin typeface="Times New Roman" pitchFamily="18" charset="0"/>
                          <a:cs typeface="Times New Roman" pitchFamily="18" charset="0"/>
                        </a:rPr>
                        <a:t>1.</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rPr>
                        <a:t>Администрация муниципалитета</a:t>
                      </a:r>
                      <a:endParaRPr lang="ru-RU" sz="160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Глава города</a:t>
                      </a:r>
                      <a:endParaRPr lang="ru-RU" sz="1600" dirty="0" smtClean="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rPr>
                        <a:t>Улучшение результатов муниципалитета. Возможность оптимального использования ресурсов. </a:t>
                      </a:r>
                      <a:endParaRPr lang="ru-RU" sz="1400" dirty="0" smtClean="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32774">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800" dirty="0">
                          <a:solidFill>
                            <a:schemeClr val="tx1"/>
                          </a:solidFill>
                          <a:latin typeface="Times New Roman" pitchFamily="18" charset="0"/>
                          <a:cs typeface="Times New Roman" pitchFamily="18" charset="0"/>
                        </a:rPr>
                        <a:t>2.</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rPr>
                        <a:t>Администрация МОУ </a:t>
                      </a:r>
                      <a:endParaRPr lang="ru-RU" sz="160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Директор школы</a:t>
                      </a:r>
                      <a:endParaRPr lang="ru-RU" sz="1600" dirty="0" smtClean="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rPr>
                        <a:t>Улучшение результатов </a:t>
                      </a:r>
                      <a:r>
                        <a:rPr lang="ru-RU" sz="1400" dirty="0" smtClean="0">
                          <a:solidFill>
                            <a:schemeClr val="tx1"/>
                          </a:solidFill>
                        </a:rPr>
                        <a:t>обучения детей в школе. </a:t>
                      </a:r>
                      <a:r>
                        <a:rPr lang="ru-RU" sz="1400" dirty="0" smtClean="0">
                          <a:solidFill>
                            <a:schemeClr val="tx1"/>
                          </a:solidFill>
                        </a:rPr>
                        <a:t>Возможность оптимального </a:t>
                      </a:r>
                      <a:r>
                        <a:rPr lang="ru-RU" sz="1400" dirty="0" smtClean="0">
                          <a:solidFill>
                            <a:schemeClr val="tx1"/>
                          </a:solidFill>
                        </a:rPr>
                        <a:t>привлечения и использования </a:t>
                      </a:r>
                      <a:r>
                        <a:rPr lang="ru-RU" sz="1400" dirty="0" smtClean="0">
                          <a:solidFill>
                            <a:schemeClr val="tx1"/>
                          </a:solidFill>
                        </a:rPr>
                        <a:t>ресурсов. </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2774">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800" dirty="0">
                          <a:solidFill>
                            <a:schemeClr val="tx1"/>
                          </a:solidFill>
                          <a:latin typeface="Times New Roman" pitchFamily="18" charset="0"/>
                          <a:cs typeface="Times New Roman" pitchFamily="18" charset="0"/>
                        </a:rPr>
                        <a:t>3</a:t>
                      </a:r>
                      <a:r>
                        <a:rPr lang="ru-RU" sz="1800" dirty="0" smtClean="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rPr>
                        <a:t>Родительская общественность</a:t>
                      </a:r>
                      <a:endParaRPr lang="ru-RU" sz="160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rPr>
                        <a:t>Председатели управляющих советов, родительских</a:t>
                      </a:r>
                      <a:r>
                        <a:rPr lang="ru-RU" sz="1600" baseline="0" dirty="0" smtClean="0">
                          <a:solidFill>
                            <a:schemeClr val="tx1"/>
                          </a:solidFill>
                        </a:rPr>
                        <a:t> комитетов</a:t>
                      </a:r>
                      <a:endParaRPr lang="ru-RU" sz="160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400" dirty="0" smtClean="0">
                          <a:solidFill>
                            <a:schemeClr val="tx1"/>
                          </a:solidFill>
                        </a:rPr>
                        <a:t>Повышение уровня мотивации, поддержание интереса детей </a:t>
                      </a:r>
                    </a:p>
                    <a:p>
                      <a:r>
                        <a:rPr lang="ru-RU" sz="1400" dirty="0" smtClean="0">
                          <a:solidFill>
                            <a:schemeClr val="tx1"/>
                          </a:solidFill>
                        </a:rPr>
                        <a:t>к обучению и, как следствие, увеличение </a:t>
                      </a:r>
                      <a:r>
                        <a:rPr lang="ru-RU" sz="1400" dirty="0" smtClean="0">
                          <a:solidFill>
                            <a:schemeClr val="tx1"/>
                          </a:solidFill>
                        </a:rPr>
                        <a:t>результативности в обучении.</a:t>
                      </a:r>
                      <a:endParaRPr lang="ru-RU" sz="140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2487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179512" y="6356351"/>
            <a:ext cx="8136904"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 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2</a:t>
            </a:fld>
            <a:endParaRPr lang="ru-RU" sz="1200" b="1" dirty="0">
              <a:solidFill>
                <a:schemeClr val="tx1"/>
              </a:solidFill>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043520200"/>
              </p:ext>
            </p:extLst>
          </p:nvPr>
        </p:nvGraphicFramePr>
        <p:xfrm>
          <a:off x="755575" y="1772816"/>
          <a:ext cx="7764970" cy="2570780"/>
        </p:xfrm>
        <a:graphic>
          <a:graphicData uri="http://schemas.openxmlformats.org/drawingml/2006/table">
            <a:tbl>
              <a:tblPr firstRow="1" bandRow="1">
                <a:tableStyleId>{5C22544A-7EE6-4342-B048-85BDC9FD1C3A}</a:tableStyleId>
              </a:tblPr>
              <a:tblGrid>
                <a:gridCol w="2376266">
                  <a:extLst>
                    <a:ext uri="{9D8B030D-6E8A-4147-A177-3AD203B41FA5}">
                      <a16:colId xmlns="" xmlns:a16="http://schemas.microsoft.com/office/drawing/2014/main" val="3452886001"/>
                    </a:ext>
                  </a:extLst>
                </a:gridCol>
                <a:gridCol w="5388704">
                  <a:extLst>
                    <a:ext uri="{9D8B030D-6E8A-4147-A177-3AD203B41FA5}">
                      <a16:colId xmlns="" xmlns:a16="http://schemas.microsoft.com/office/drawing/2014/main" val="4055115307"/>
                    </a:ext>
                  </a:extLst>
                </a:gridCol>
              </a:tblGrid>
              <a:tr h="1260140">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r>
                        <a:rPr lang="ru-RU" sz="2000" b="0" i="0" u="none" strike="noStrike" kern="1200" baseline="0" dirty="0">
                          <a:solidFill>
                            <a:schemeClr val="lt1"/>
                          </a:solidFill>
                          <a:latin typeface="+mn-lt"/>
                          <a:ea typeface="+mn-ea"/>
                          <a:cs typeface="+mn-cs"/>
                        </a:rPr>
                        <a:t>Наименование проекта (полное):</a:t>
                      </a:r>
                      <a:endParaRPr lang="ru-RU" sz="2000" dirty="0"/>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rgbClr val="0062A7"/>
                    </a:solidFill>
                  </a:tcPr>
                </a:tc>
                <a:tc>
                  <a:txBody>
                    <a:bodyPr/>
                    <a:lstStyle/>
                    <a:p>
                      <a:pPr algn="ctr"/>
                      <a:r>
                        <a:rPr lang="ru-RU" sz="2000" baseline="0" dirty="0" smtClean="0">
                          <a:solidFill>
                            <a:schemeClr val="tx1"/>
                          </a:solidFill>
                        </a:rPr>
                        <a:t>Распределенная модель межведомственного взаимодействия «ШКОЛА </a:t>
                      </a:r>
                      <a:r>
                        <a:rPr lang="en-US" sz="2000" baseline="0" dirty="0" smtClean="0">
                          <a:solidFill>
                            <a:schemeClr val="tx1"/>
                          </a:solidFill>
                        </a:rPr>
                        <a:t>#</a:t>
                      </a:r>
                      <a:r>
                        <a:rPr lang="ru-RU" sz="2000" baseline="0" dirty="0" err="1" smtClean="0">
                          <a:solidFill>
                            <a:schemeClr val="tx1"/>
                          </a:solidFill>
                        </a:rPr>
                        <a:t>ПРОдвижение</a:t>
                      </a:r>
                      <a:r>
                        <a:rPr lang="ru-RU" sz="2000" baseline="0" dirty="0" smtClean="0">
                          <a:solidFill>
                            <a:schemeClr val="tx1"/>
                          </a:solidFill>
                        </a:rPr>
                        <a:t>»</a:t>
                      </a:r>
                      <a:r>
                        <a:rPr lang="en-US" sz="2000" baseline="0" dirty="0" smtClean="0">
                          <a:solidFill>
                            <a:schemeClr val="tx1"/>
                          </a:solidFill>
                        </a:rPr>
                        <a:t> </a:t>
                      </a:r>
                      <a:r>
                        <a:rPr lang="ru-RU" sz="2000" baseline="0" dirty="0" smtClean="0">
                          <a:solidFill>
                            <a:schemeClr val="tx1"/>
                          </a:solidFill>
                        </a:rPr>
                        <a:t>как средство </a:t>
                      </a:r>
                      <a:r>
                        <a:rPr lang="ru-RU" sz="2000" dirty="0" smtClean="0">
                          <a:solidFill>
                            <a:schemeClr val="tx1"/>
                          </a:solidFill>
                        </a:rPr>
                        <a:t>повышения</a:t>
                      </a:r>
                      <a:r>
                        <a:rPr lang="ru-RU" sz="2000" baseline="0" dirty="0" smtClean="0">
                          <a:solidFill>
                            <a:schemeClr val="tx1"/>
                          </a:solidFill>
                        </a:rPr>
                        <a:t> результативности муниципальной системы образования</a:t>
                      </a:r>
                      <a:endParaRPr lang="ru-RU" sz="2000" dirty="0">
                        <a:solidFill>
                          <a:srgbClr val="FF0000"/>
                        </a:solidFill>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chemeClr val="bg1"/>
                    </a:solidFill>
                  </a:tcPr>
                </a:tc>
                <a:extLst>
                  <a:ext uri="{0D108BD9-81ED-4DB2-BD59-A6C34878D82A}">
                    <a16:rowId xmlns="" xmlns:a16="http://schemas.microsoft.com/office/drawing/2014/main" val="2925187949"/>
                  </a:ext>
                </a:extLst>
              </a:tr>
              <a:tr h="1260140">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r>
                        <a:rPr lang="ru-RU" sz="2000" b="0" i="0" u="none" strike="noStrike" kern="1200" baseline="0" dirty="0">
                          <a:solidFill>
                            <a:schemeClr val="bg1"/>
                          </a:solidFill>
                          <a:latin typeface="+mn-lt"/>
                          <a:ea typeface="+mn-ea"/>
                          <a:cs typeface="+mn-cs"/>
                        </a:rPr>
                        <a:t>Наименование проекта (сокращенное):</a:t>
                      </a:r>
                      <a:endParaRPr lang="ru-RU" sz="2000" dirty="0"/>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olid"/>
                      <a:round/>
                      <a:headEnd type="none" w="med" len="med"/>
                      <a:tailEnd type="none" w="med" len="med"/>
                    </a:lnB>
                    <a:solidFill>
                      <a:srgbClr val="0062A7"/>
                    </a:solidFill>
                  </a:tcPr>
                </a:tc>
                <a:tc>
                  <a:txBody>
                    <a:bodyPr/>
                    <a:lstStyle/>
                    <a:p>
                      <a:pPr algn="ctr"/>
                      <a:endParaRPr kumimoji="0" lang="ru-RU" sz="2000" b="1" i="0" u="none" strike="noStrike" kern="1200" cap="none" spc="0" normalizeH="0" baseline="0" noProof="0" dirty="0" smtClean="0">
                        <a:ln>
                          <a:noFill/>
                        </a:ln>
                        <a:solidFill>
                          <a:prstClr val="black"/>
                        </a:solidFill>
                        <a:effectLst/>
                        <a:uLnTx/>
                        <a:uFillTx/>
                        <a:latin typeface="+mn-lt"/>
                        <a:ea typeface="+mn-ea"/>
                        <a:cs typeface="+mn-cs"/>
                      </a:endParaRPr>
                    </a:p>
                    <a:p>
                      <a:pPr algn="ctr"/>
                      <a:r>
                        <a:rPr kumimoji="0" lang="ru-RU" sz="2000" b="0" i="0" u="none" strike="noStrike" kern="1200" cap="none" spc="0" normalizeH="0" baseline="0" noProof="0" dirty="0" smtClean="0">
                          <a:ln>
                            <a:noFill/>
                          </a:ln>
                          <a:solidFill>
                            <a:prstClr val="black"/>
                          </a:solidFill>
                          <a:effectLst/>
                          <a:uLnTx/>
                          <a:uFillTx/>
                          <a:latin typeface="+mn-lt"/>
                          <a:ea typeface="+mn-ea"/>
                          <a:cs typeface="+mn-cs"/>
                        </a:rPr>
                        <a:t>Распределенная модель межведомственного взаимодействия </a:t>
                      </a:r>
                      <a:endParaRPr lang="ru-RU" sz="2000" b="0" dirty="0"/>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olid"/>
                      <a:round/>
                      <a:headEnd type="none" w="med" len="med"/>
                      <a:tailEnd type="none" w="med" len="med"/>
                    </a:lnB>
                    <a:solidFill>
                      <a:schemeClr val="bg1"/>
                    </a:solidFill>
                  </a:tcPr>
                </a:tc>
                <a:extLst>
                  <a:ext uri="{0D108BD9-81ED-4DB2-BD59-A6C34878D82A}">
                    <a16:rowId xmlns="" xmlns:a16="http://schemas.microsoft.com/office/drawing/2014/main" val="2391537291"/>
                  </a:ext>
                </a:extLst>
              </a:tr>
            </a:tbl>
          </a:graphicData>
        </a:graphic>
      </p:graphicFrame>
    </p:spTree>
    <p:extLst>
      <p:ext uri="{BB962C8B-B14F-4D97-AF65-F5344CB8AC3E}">
        <p14:creationId xmlns:p14="http://schemas.microsoft.com/office/powerpoint/2010/main" val="2466966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827584" y="6356351"/>
            <a:ext cx="6840760"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20</a:t>
            </a:fld>
            <a:endParaRPr lang="ru-RU" sz="1200" b="1" dirty="0">
              <a:solidFill>
                <a:prstClr val="black"/>
              </a:solidFill>
              <a:latin typeface="Times New Roman" pitchFamily="18" charset="0"/>
              <a:cs typeface="Times New Roman" pitchFamily="18" charset="0"/>
            </a:endParaRPr>
          </a:p>
        </p:txBody>
      </p:sp>
      <p:sp>
        <p:nvSpPr>
          <p:cNvPr id="6" name="Заголовок 5"/>
          <p:cNvSpPr txBox="1">
            <a:spLocks/>
          </p:cNvSpPr>
          <p:nvPr/>
        </p:nvSpPr>
        <p:spPr>
          <a:xfrm>
            <a:off x="710587" y="764704"/>
            <a:ext cx="7676326" cy="827183"/>
          </a:xfrm>
          <a:prstGeom prst="rect">
            <a:avLst/>
          </a:prstGeom>
        </p:spPr>
        <p:txBody>
          <a:bodyPr anchor="ctr"/>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fontAlgn="auto">
              <a:spcAft>
                <a:spcPts val="0"/>
              </a:spcAft>
              <a:defRPr/>
            </a:pPr>
            <a:r>
              <a:rPr lang="ru-RU" dirty="0">
                <a:solidFill>
                  <a:srgbClr val="921A1D"/>
                </a:solidFill>
                <a:latin typeface="Times New Roman" pitchFamily="18" charset="0"/>
                <a:cs typeface="Times New Roman" pitchFamily="18" charset="0"/>
              </a:rPr>
              <a:t>Реестр рисков и возможностей проекта</a:t>
            </a:r>
          </a:p>
        </p:txBody>
      </p:sp>
      <p:graphicFrame>
        <p:nvGraphicFramePr>
          <p:cNvPr id="7" name="Объект 3"/>
          <p:cNvGraphicFramePr>
            <a:graphicFrameLocks/>
          </p:cNvGraphicFramePr>
          <p:nvPr>
            <p:extLst>
              <p:ext uri="{D42A27DB-BD31-4B8C-83A1-F6EECF244321}">
                <p14:modId xmlns:p14="http://schemas.microsoft.com/office/powerpoint/2010/main" val="722928641"/>
              </p:ext>
            </p:extLst>
          </p:nvPr>
        </p:nvGraphicFramePr>
        <p:xfrm>
          <a:off x="712098" y="1700809"/>
          <a:ext cx="7964358" cy="4298776"/>
        </p:xfrm>
        <a:graphic>
          <a:graphicData uri="http://schemas.openxmlformats.org/drawingml/2006/table">
            <a:tbl>
              <a:tblPr firstRow="1" firstCol="1" bandRow="1"/>
              <a:tblGrid>
                <a:gridCol w="455316">
                  <a:extLst>
                    <a:ext uri="{9D8B030D-6E8A-4147-A177-3AD203B41FA5}">
                      <a16:colId xmlns="" xmlns:a16="http://schemas.microsoft.com/office/drawing/2014/main" val="1275925445"/>
                    </a:ext>
                  </a:extLst>
                </a:gridCol>
                <a:gridCol w="3332578">
                  <a:extLst>
                    <a:ext uri="{9D8B030D-6E8A-4147-A177-3AD203B41FA5}">
                      <a16:colId xmlns="" xmlns:a16="http://schemas.microsoft.com/office/drawing/2014/main" val="123190958"/>
                    </a:ext>
                  </a:extLst>
                </a:gridCol>
                <a:gridCol w="4176464">
                  <a:extLst>
                    <a:ext uri="{9D8B030D-6E8A-4147-A177-3AD203B41FA5}">
                      <a16:colId xmlns="" xmlns:a16="http://schemas.microsoft.com/office/drawing/2014/main" val="1236641119"/>
                    </a:ext>
                  </a:extLst>
                </a:gridCol>
              </a:tblGrid>
              <a:tr h="836672">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ctr" defTabSz="1007943" rtl="0" eaLnBrk="1" latinLnBrk="0" hangingPunct="1">
                        <a:spcAft>
                          <a:spcPts val="0"/>
                        </a:spcAft>
                        <a:tabLst>
                          <a:tab pos="374015" algn="l"/>
                        </a:tabLst>
                      </a:pPr>
                      <a:r>
                        <a:rPr lang="ru-RU" sz="1800" b="0" i="0" u="none" strike="noStrike" kern="1200" baseline="0" dirty="0">
                          <a:solidFill>
                            <a:schemeClr val="lt1"/>
                          </a:solidFill>
                          <a:latin typeface="Times New Roman" pitchFamily="18" charset="0"/>
                          <a:ea typeface="+mn-ea"/>
                          <a:cs typeface="Times New Roman" pitchFamily="18" charset="0"/>
                        </a:rPr>
                        <a:t>№</a:t>
                      </a:r>
                    </a:p>
                    <a:p>
                      <a:pPr marL="0" algn="ctr" defTabSz="1007943" rtl="0" eaLnBrk="1" latinLnBrk="0" hangingPunct="1">
                        <a:spcAft>
                          <a:spcPts val="0"/>
                        </a:spcAft>
                        <a:tabLst>
                          <a:tab pos="374015" algn="l"/>
                        </a:tabLst>
                      </a:pPr>
                      <a:r>
                        <a:rPr lang="ru-RU" sz="1800" b="0" i="0" u="none" strike="noStrike" kern="1200" baseline="0" dirty="0">
                          <a:solidFill>
                            <a:schemeClr val="lt1"/>
                          </a:solidFill>
                          <a:latin typeface="Times New Roman" pitchFamily="18" charset="0"/>
                          <a:ea typeface="+mn-ea"/>
                          <a:cs typeface="Times New Roman" pitchFamily="18" charset="0"/>
                        </a:rPr>
                        <a:t>п/п</a:t>
                      </a:r>
                    </a:p>
                  </a:txBody>
                  <a:tcPr marL="61024" marR="61024" marT="0" marB="0">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ctr" defTabSz="1007943" rtl="0" eaLnBrk="1" latinLnBrk="0" hangingPunct="1">
                        <a:spcAft>
                          <a:spcPts val="0"/>
                        </a:spcAft>
                        <a:tabLst>
                          <a:tab pos="374015" algn="l"/>
                        </a:tabLst>
                      </a:pPr>
                      <a:r>
                        <a:rPr lang="ru-RU" sz="1800" b="0" i="0" u="none" strike="noStrike" kern="1200" baseline="0" dirty="0">
                          <a:solidFill>
                            <a:schemeClr val="lt1"/>
                          </a:solidFill>
                          <a:latin typeface="Times New Roman" pitchFamily="18" charset="0"/>
                          <a:ea typeface="+mn-ea"/>
                          <a:cs typeface="Times New Roman" pitchFamily="18" charset="0"/>
                        </a:rPr>
                        <a:t>Наименование риска/возможности</a:t>
                      </a:r>
                    </a:p>
                  </a:txBody>
                  <a:tcPr marL="61024" marR="61024" marT="0" marB="0"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ctr" defTabSz="1007943" rtl="0" eaLnBrk="1" latinLnBrk="0" hangingPunct="1">
                        <a:spcAft>
                          <a:spcPts val="0"/>
                        </a:spcAft>
                        <a:tabLst>
                          <a:tab pos="374015" algn="l"/>
                        </a:tabLst>
                      </a:pPr>
                      <a:r>
                        <a:rPr lang="ru-RU" sz="1800" b="0" i="0" u="none" strike="noStrike" kern="1200" baseline="0" dirty="0">
                          <a:solidFill>
                            <a:schemeClr val="lt1"/>
                          </a:solidFill>
                          <a:latin typeface="Times New Roman" pitchFamily="18" charset="0"/>
                          <a:ea typeface="+mn-ea"/>
                          <a:cs typeface="Times New Roman" pitchFamily="18" charset="0"/>
                        </a:rPr>
                        <a:t>Действия по предупреждению риска/ </a:t>
                      </a:r>
                    </a:p>
                    <a:p>
                      <a:pPr marL="0" algn="ctr" defTabSz="1007943" rtl="0" eaLnBrk="1" latinLnBrk="0" hangingPunct="1">
                        <a:spcAft>
                          <a:spcPts val="0"/>
                        </a:spcAft>
                        <a:tabLst>
                          <a:tab pos="374015" algn="l"/>
                        </a:tabLst>
                      </a:pPr>
                      <a:r>
                        <a:rPr lang="ru-RU" sz="1800" b="0" i="0" u="none" strike="noStrike" kern="1200" baseline="0" dirty="0">
                          <a:solidFill>
                            <a:schemeClr val="lt1"/>
                          </a:solidFill>
                          <a:latin typeface="Times New Roman" pitchFamily="18" charset="0"/>
                          <a:ea typeface="+mn-ea"/>
                          <a:cs typeface="Times New Roman" pitchFamily="18" charset="0"/>
                        </a:rPr>
                        <a:t>реализации возможности</a:t>
                      </a:r>
                    </a:p>
                  </a:txBody>
                  <a:tcPr marL="61024" marR="61024" marT="0" marB="0"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extLst>
                  <a:ext uri="{0D108BD9-81ED-4DB2-BD59-A6C34878D82A}">
                    <a16:rowId xmlns="" xmlns:a16="http://schemas.microsoft.com/office/drawing/2014/main" val="3850777030"/>
                  </a:ext>
                </a:extLst>
              </a:tr>
              <a:tr h="2043647">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0" algn="l" defTabSz="1007943" rtl="0" eaLnBrk="1" latinLnBrk="0" hangingPunct="1"/>
                      <a:r>
                        <a:rPr lang="ru-RU" sz="1400" kern="1200" dirty="0">
                          <a:solidFill>
                            <a:schemeClr val="tx1"/>
                          </a:solidFill>
                          <a:latin typeface="+mn-lt"/>
                          <a:ea typeface="+mn-ea"/>
                          <a:cs typeface="+mn-cs"/>
                        </a:rPr>
                        <a:t>1.</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marR="71755" algn="l">
                        <a:spcAft>
                          <a:spcPts val="0"/>
                        </a:spcAft>
                      </a:pPr>
                      <a:r>
                        <a:rPr lang="ru-RU" sz="2000" dirty="0" smtClean="0">
                          <a:latin typeface="+mn-lt"/>
                          <a:ea typeface="Times New Roman"/>
                          <a:cs typeface="Times New Roman"/>
                        </a:rPr>
                        <a:t>Возможная реорганизация системы образования на уровне </a:t>
                      </a:r>
                      <a:r>
                        <a:rPr lang="ru-RU" sz="2000" dirty="0" smtClean="0">
                          <a:latin typeface="+mn-lt"/>
                          <a:ea typeface="Times New Roman"/>
                          <a:cs typeface="Times New Roman"/>
                        </a:rPr>
                        <a:t>региона, муниципалитета </a:t>
                      </a:r>
                      <a:r>
                        <a:rPr lang="ru-RU" sz="2000" dirty="0" smtClean="0">
                          <a:latin typeface="+mn-lt"/>
                          <a:ea typeface="Times New Roman"/>
                          <a:cs typeface="Times New Roman"/>
                        </a:rPr>
                        <a:t>(передача ОО на региональный </a:t>
                      </a:r>
                      <a:r>
                        <a:rPr lang="ru-RU" sz="2000" dirty="0" smtClean="0">
                          <a:latin typeface="+mn-lt"/>
                          <a:ea typeface="Times New Roman"/>
                          <a:cs typeface="Times New Roman"/>
                        </a:rPr>
                        <a:t>уровень, реструктуризация сети)</a:t>
                      </a:r>
                      <a:endParaRPr lang="ru-RU" sz="2000" dirty="0">
                        <a:latin typeface="+mn-lt"/>
                        <a:ea typeface="Times New Roman"/>
                        <a:cs typeface="Times New Roman"/>
                      </a:endParaRPr>
                    </a:p>
                  </a:txBody>
                  <a:tcPr marL="17780" marR="17780" marT="0" marB="0">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l" defTabSz="1007943" rtl="0" eaLnBrk="1" latinLnBrk="0" hangingPunct="1"/>
                      <a:r>
                        <a:rPr lang="ru-RU" sz="2000" kern="1200" dirty="0" err="1" smtClean="0">
                          <a:solidFill>
                            <a:schemeClr val="dk1"/>
                          </a:solidFill>
                          <a:latin typeface="+mn-lt"/>
                          <a:ea typeface="+mn-ea"/>
                          <a:cs typeface="Times New Roman" panose="02020603050405020304" pitchFamily="18" charset="0"/>
                        </a:rPr>
                        <a:t>Архитектурность</a:t>
                      </a:r>
                      <a:r>
                        <a:rPr lang="ru-RU" sz="2000" kern="1200" baseline="0" dirty="0" smtClean="0">
                          <a:solidFill>
                            <a:schemeClr val="dk1"/>
                          </a:solidFill>
                          <a:latin typeface="+mn-lt"/>
                          <a:ea typeface="+mn-ea"/>
                          <a:cs typeface="Times New Roman" panose="02020603050405020304" pitchFamily="18" charset="0"/>
                        </a:rPr>
                        <a:t> модели и регламентация деятельности рабочих органов проекта.</a:t>
                      </a:r>
                      <a:endParaRPr lang="ru-RU" sz="2000" kern="1200" dirty="0">
                        <a:solidFill>
                          <a:schemeClr val="dk1"/>
                        </a:solidFill>
                        <a:latin typeface="+mn-lt"/>
                        <a:ea typeface="+mn-ea"/>
                        <a:cs typeface="Times New Roman" panose="02020603050405020304" pitchFamily="18" charset="0"/>
                      </a:endParaRPr>
                    </a:p>
                  </a:txBody>
                  <a:tcPr marL="61024" marR="61024" marT="0" marB="0">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255371526"/>
                  </a:ext>
                </a:extLst>
              </a:tr>
              <a:tr h="1328504">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0" algn="l" defTabSz="1007943" rtl="0" eaLnBrk="1" latinLnBrk="0" hangingPunct="1"/>
                      <a:r>
                        <a:rPr lang="ru-RU" sz="1400" kern="1200" dirty="0">
                          <a:solidFill>
                            <a:schemeClr val="tx1"/>
                          </a:solidFill>
                          <a:latin typeface="+mn-lt"/>
                          <a:ea typeface="+mn-ea"/>
                          <a:cs typeface="+mn-cs"/>
                        </a:rPr>
                        <a:t>2.</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l" defTabSz="1007943" rtl="0" eaLnBrk="1" latinLnBrk="0" hangingPunct="1"/>
                      <a:r>
                        <a:rPr lang="ru-RU" sz="2000" kern="1200" dirty="0" smtClean="0">
                          <a:solidFill>
                            <a:schemeClr val="dk1"/>
                          </a:solidFill>
                          <a:latin typeface="+mn-lt"/>
                          <a:ea typeface="+mn-ea"/>
                          <a:cs typeface="Times New Roman" panose="02020603050405020304" pitchFamily="18" charset="0"/>
                        </a:rPr>
                        <a:t>Возможна трансформация национального проекта «Развитие</a:t>
                      </a:r>
                      <a:r>
                        <a:rPr lang="ru-RU" sz="2000" kern="1200" baseline="0" dirty="0" smtClean="0">
                          <a:solidFill>
                            <a:schemeClr val="dk1"/>
                          </a:solidFill>
                          <a:latin typeface="+mn-lt"/>
                          <a:ea typeface="+mn-ea"/>
                          <a:cs typeface="Times New Roman" panose="02020603050405020304" pitchFamily="18" charset="0"/>
                        </a:rPr>
                        <a:t> образования»</a:t>
                      </a:r>
                      <a:endParaRPr lang="ru-RU" sz="2000" kern="1200" dirty="0">
                        <a:solidFill>
                          <a:schemeClr val="dk1"/>
                        </a:solidFill>
                        <a:latin typeface="+mn-lt"/>
                        <a:ea typeface="+mn-ea"/>
                        <a:cs typeface="Times New Roman" panose="02020603050405020304" pitchFamily="18" charset="0"/>
                      </a:endParaRPr>
                    </a:p>
                  </a:txBody>
                  <a:tcPr marL="61024" marR="61024" marT="0" marB="0">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07943" rtl="0" eaLnBrk="1" latinLnBrk="0" hangingPunct="1">
                        <a:defRPr sz="1984" kern="1200">
                          <a:solidFill>
                            <a:schemeClr val="tx1"/>
                          </a:solidFill>
                          <a:latin typeface="Arial" panose="020B0604020202020204"/>
                        </a:defRPr>
                      </a:lvl1pPr>
                      <a:lvl2pPr marL="503972" algn="l" defTabSz="1007943" rtl="0" eaLnBrk="1" latinLnBrk="0" hangingPunct="1">
                        <a:defRPr sz="1984" kern="1200">
                          <a:solidFill>
                            <a:schemeClr val="tx1"/>
                          </a:solidFill>
                          <a:latin typeface="Arial" panose="020B0604020202020204"/>
                        </a:defRPr>
                      </a:lvl2pPr>
                      <a:lvl3pPr marL="1007943" algn="l" defTabSz="1007943" rtl="0" eaLnBrk="1" latinLnBrk="0" hangingPunct="1">
                        <a:defRPr sz="1984" kern="1200">
                          <a:solidFill>
                            <a:schemeClr val="tx1"/>
                          </a:solidFill>
                          <a:latin typeface="Arial" panose="020B0604020202020204"/>
                        </a:defRPr>
                      </a:lvl3pPr>
                      <a:lvl4pPr marL="1511915" algn="l" defTabSz="1007943" rtl="0" eaLnBrk="1" latinLnBrk="0" hangingPunct="1">
                        <a:defRPr sz="1984" kern="1200">
                          <a:solidFill>
                            <a:schemeClr val="tx1"/>
                          </a:solidFill>
                          <a:latin typeface="Arial" panose="020B0604020202020204"/>
                        </a:defRPr>
                      </a:lvl4pPr>
                      <a:lvl5pPr marL="2015886" algn="l" defTabSz="1007943" rtl="0" eaLnBrk="1" latinLnBrk="0" hangingPunct="1">
                        <a:defRPr sz="1984" kern="1200">
                          <a:solidFill>
                            <a:schemeClr val="tx1"/>
                          </a:solidFill>
                          <a:latin typeface="Arial" panose="020B0604020202020204"/>
                        </a:defRPr>
                      </a:lvl5pPr>
                      <a:lvl6pPr marL="2519858" algn="l" defTabSz="1007943" rtl="0" eaLnBrk="1" latinLnBrk="0" hangingPunct="1">
                        <a:defRPr sz="1984" kern="1200">
                          <a:solidFill>
                            <a:schemeClr val="tx1"/>
                          </a:solidFill>
                          <a:latin typeface="Arial" panose="020B0604020202020204"/>
                        </a:defRPr>
                      </a:lvl6pPr>
                      <a:lvl7pPr marL="3023829" algn="l" defTabSz="1007943" rtl="0" eaLnBrk="1" latinLnBrk="0" hangingPunct="1">
                        <a:defRPr sz="1984" kern="1200">
                          <a:solidFill>
                            <a:schemeClr val="tx1"/>
                          </a:solidFill>
                          <a:latin typeface="Arial" panose="020B0604020202020204"/>
                        </a:defRPr>
                      </a:lvl7pPr>
                      <a:lvl8pPr marL="3527801" algn="l" defTabSz="1007943" rtl="0" eaLnBrk="1" latinLnBrk="0" hangingPunct="1">
                        <a:defRPr sz="1984" kern="1200">
                          <a:solidFill>
                            <a:schemeClr val="tx1"/>
                          </a:solidFill>
                          <a:latin typeface="Arial" panose="020B0604020202020204"/>
                        </a:defRPr>
                      </a:lvl8pPr>
                      <a:lvl9pPr marL="4031772" algn="l" defTabSz="1007943" rtl="0" eaLnBrk="1" latinLnBrk="0" hangingPunct="1">
                        <a:defRPr sz="1984" kern="1200">
                          <a:solidFill>
                            <a:schemeClr val="tx1"/>
                          </a:solidFill>
                          <a:latin typeface="Arial" panose="020B0604020202020204"/>
                        </a:defRPr>
                      </a:lvl9pPr>
                    </a:lstStyle>
                    <a:p>
                      <a:pPr marL="0" algn="l" defTabSz="1007943" rtl="0" eaLnBrk="1" latinLnBrk="0" hangingPunct="1"/>
                      <a:r>
                        <a:rPr lang="ru-RU" sz="2000" kern="1200" dirty="0" smtClean="0">
                          <a:solidFill>
                            <a:schemeClr val="dk1"/>
                          </a:solidFill>
                          <a:latin typeface="+mn-lt"/>
                          <a:ea typeface="+mn-ea"/>
                          <a:cs typeface="Times New Roman" panose="02020603050405020304" pitchFamily="18" charset="0"/>
                        </a:rPr>
                        <a:t>Проект направлен на удовлетворение общественных потребностей. </a:t>
                      </a:r>
                      <a:endParaRPr lang="ru-RU" sz="2000" kern="1200" dirty="0">
                        <a:solidFill>
                          <a:schemeClr val="dk1"/>
                        </a:solidFill>
                        <a:latin typeface="+mn-lt"/>
                        <a:ea typeface="+mn-ea"/>
                        <a:cs typeface="Times New Roman" panose="02020603050405020304" pitchFamily="18" charset="0"/>
                      </a:endParaRPr>
                    </a:p>
                  </a:txBody>
                  <a:tcPr marL="61024" marR="61024" marT="0" marB="0">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08934880"/>
                  </a:ext>
                </a:extLst>
              </a:tr>
            </a:tbl>
          </a:graphicData>
        </a:graphic>
      </p:graphicFrame>
    </p:spTree>
    <p:extLst>
      <p:ext uri="{BB962C8B-B14F-4D97-AF65-F5344CB8AC3E}">
        <p14:creationId xmlns:p14="http://schemas.microsoft.com/office/powerpoint/2010/main" val="1987264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21</a:t>
            </a:fld>
            <a:endParaRPr lang="ru-RU">
              <a:solidFill>
                <a:prstClr val="black">
                  <a:tint val="75000"/>
                </a:prstClr>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052383733"/>
              </p:ext>
            </p:extLst>
          </p:nvPr>
        </p:nvGraphicFramePr>
        <p:xfrm>
          <a:off x="251520" y="131089"/>
          <a:ext cx="8735564" cy="6588968"/>
        </p:xfrm>
        <a:graphic>
          <a:graphicData uri="http://schemas.openxmlformats.org/drawingml/2006/table">
            <a:tbl>
              <a:tblPr firstRow="1" bandRow="1">
                <a:solidFill>
                  <a:srgbClr val="FFCC99"/>
                </a:solidFill>
              </a:tblPr>
              <a:tblGrid>
                <a:gridCol w="410768">
                  <a:extLst>
                    <a:ext uri="{9D8B030D-6E8A-4147-A177-3AD203B41FA5}">
                      <a16:colId xmlns="" xmlns:a16="http://schemas.microsoft.com/office/drawing/2014/main" val="20000"/>
                    </a:ext>
                  </a:extLst>
                </a:gridCol>
                <a:gridCol w="2057174">
                  <a:extLst>
                    <a:ext uri="{9D8B030D-6E8A-4147-A177-3AD203B41FA5}">
                      <a16:colId xmlns="" xmlns:a16="http://schemas.microsoft.com/office/drawing/2014/main" val="20001"/>
                    </a:ext>
                  </a:extLst>
                </a:gridCol>
                <a:gridCol w="2068562"/>
                <a:gridCol w="1678780"/>
                <a:gridCol w="1224136"/>
                <a:gridCol w="1296144"/>
              </a:tblGrid>
              <a:tr h="532225">
                <a:tc rowSpan="2">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200" b="0" i="0" u="none" strike="noStrike" kern="1200" baseline="0" dirty="0">
                          <a:solidFill>
                            <a:schemeClr val="lt1"/>
                          </a:solidFill>
                          <a:latin typeface="Times New Roman" pitchFamily="18" charset="0"/>
                          <a:ea typeface="+mn-ea"/>
                          <a:cs typeface="Times New Roman" pitchFamily="18" charset="0"/>
                        </a:rPr>
                        <a:t>№</a:t>
                      </a:r>
                    </a:p>
                    <a:p>
                      <a:pPr algn="ctr"/>
                      <a:r>
                        <a:rPr lang="ru-RU" sz="1200" b="0" i="0" u="none" strike="noStrike" kern="1200" baseline="0" dirty="0">
                          <a:solidFill>
                            <a:schemeClr val="lt1"/>
                          </a:solidFill>
                          <a:latin typeface="Times New Roman" pitchFamily="18" charset="0"/>
                          <a:ea typeface="+mn-ea"/>
                          <a:cs typeface="Times New Roman" pitchFamily="18" charset="0"/>
                        </a:rPr>
                        <a:t>п/п</a:t>
                      </a:r>
                      <a:endParaRPr lang="ru-RU" sz="12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rowSpan="2">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200" b="0" i="0" u="none" strike="noStrike" kern="1200" baseline="0" dirty="0">
                          <a:solidFill>
                            <a:schemeClr val="lt1"/>
                          </a:solidFill>
                          <a:latin typeface="Times New Roman" pitchFamily="18" charset="0"/>
                          <a:ea typeface="+mn-ea"/>
                          <a:cs typeface="Times New Roman" pitchFamily="18" charset="0"/>
                        </a:rPr>
                        <a:t>Наименование</a:t>
                      </a:r>
                    </a:p>
                    <a:p>
                      <a:pPr algn="ctr"/>
                      <a:r>
                        <a:rPr lang="ru-RU" sz="1200" b="0" i="0" u="none" strike="noStrike" kern="1200" baseline="0" dirty="0">
                          <a:solidFill>
                            <a:schemeClr val="lt1"/>
                          </a:solidFill>
                          <a:latin typeface="Times New Roman" pitchFamily="18" charset="0"/>
                          <a:ea typeface="+mn-ea"/>
                          <a:cs typeface="Times New Roman" pitchFamily="18" charset="0"/>
                        </a:rPr>
                        <a:t>мероприятия</a:t>
                      </a:r>
                      <a:endParaRPr lang="ru-RU" sz="12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gridSpan="2">
                  <a:txBody>
                    <a:bodyPr/>
                    <a:lstStyle/>
                    <a:p>
                      <a:pPr algn="ctr"/>
                      <a:r>
                        <a:rPr lang="ru-RU" sz="1200" b="0" i="0" u="none" strike="noStrike" kern="1200" baseline="0" dirty="0">
                          <a:solidFill>
                            <a:schemeClr val="lt1"/>
                          </a:solidFill>
                          <a:latin typeface="Times New Roman" pitchFamily="18" charset="0"/>
                          <a:ea typeface="+mn-ea"/>
                          <a:cs typeface="Times New Roman" pitchFamily="18" charset="0"/>
                        </a:rPr>
                        <a:t>Бюджетные источники финансирования, рублей</a:t>
                      </a:r>
                      <a:endParaRPr lang="ru-RU" sz="12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hMerge="1">
                  <a:txBody>
                    <a:bodyPr/>
                    <a:lstStyle/>
                    <a:p>
                      <a:endParaRPr lang="ru-RU"/>
                    </a:p>
                  </a:txBody>
                  <a:tcPr/>
                </a:tc>
                <a:tc rowSpan="2">
                  <a:txBody>
                    <a:bodyPr/>
                    <a:lstStyle/>
                    <a:p>
                      <a:pPr algn="ctr"/>
                      <a:r>
                        <a:rPr lang="ru-RU" sz="1200" b="0" i="0" u="none" strike="noStrike" kern="1200" baseline="0" dirty="0">
                          <a:solidFill>
                            <a:schemeClr val="lt1"/>
                          </a:solidFill>
                          <a:latin typeface="Times New Roman" pitchFamily="18" charset="0"/>
                          <a:ea typeface="+mn-ea"/>
                          <a:cs typeface="Times New Roman" pitchFamily="18" charset="0"/>
                        </a:rPr>
                        <a:t>Внебюджетные</a:t>
                      </a:r>
                    </a:p>
                    <a:p>
                      <a:pPr algn="ctr"/>
                      <a:r>
                        <a:rPr lang="ru-RU" sz="1200" b="0" i="0" u="none" strike="noStrike" kern="1200" baseline="0" dirty="0">
                          <a:solidFill>
                            <a:schemeClr val="lt1"/>
                          </a:solidFill>
                          <a:latin typeface="Times New Roman" pitchFamily="18" charset="0"/>
                          <a:ea typeface="+mn-ea"/>
                          <a:cs typeface="Times New Roman" pitchFamily="18" charset="0"/>
                        </a:rPr>
                        <a:t>источники</a:t>
                      </a:r>
                    </a:p>
                    <a:p>
                      <a:pPr algn="ctr"/>
                      <a:r>
                        <a:rPr lang="ru-RU" sz="1200" b="0" i="0" u="none" strike="noStrike" kern="1200" baseline="0" dirty="0">
                          <a:solidFill>
                            <a:schemeClr val="lt1"/>
                          </a:solidFill>
                          <a:latin typeface="Times New Roman" pitchFamily="18" charset="0"/>
                          <a:ea typeface="+mn-ea"/>
                          <a:cs typeface="Times New Roman" pitchFamily="18" charset="0"/>
                        </a:rPr>
                        <a:t>финансирования</a:t>
                      </a:r>
                      <a:endParaRPr lang="ru-RU" sz="12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rowSpan="2">
                  <a:txBody>
                    <a:bodyPr/>
                    <a:lstStyle/>
                    <a:p>
                      <a:pPr algn="ctr"/>
                      <a:r>
                        <a:rPr lang="ru-RU" sz="1200" b="0" i="0" u="none" strike="noStrike" kern="1200" baseline="0" dirty="0">
                          <a:solidFill>
                            <a:schemeClr val="lt1"/>
                          </a:solidFill>
                          <a:latin typeface="Times New Roman" pitchFamily="18" charset="0"/>
                          <a:ea typeface="+mn-ea"/>
                          <a:cs typeface="Times New Roman" pitchFamily="18" charset="0"/>
                        </a:rPr>
                        <a:t>Всего,</a:t>
                      </a:r>
                    </a:p>
                    <a:p>
                      <a:pPr algn="ctr"/>
                      <a:r>
                        <a:rPr lang="ru-RU" sz="1200" b="0" i="0" u="none" strike="noStrike" kern="1200" baseline="0" dirty="0">
                          <a:solidFill>
                            <a:schemeClr val="lt1"/>
                          </a:solidFill>
                          <a:latin typeface="Times New Roman" pitchFamily="18" charset="0"/>
                          <a:ea typeface="+mn-ea"/>
                          <a:cs typeface="Times New Roman" pitchFamily="18" charset="0"/>
                        </a:rPr>
                        <a:t>рублей</a:t>
                      </a:r>
                      <a:endParaRPr lang="ru-RU" sz="12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extLst>
                  <a:ext uri="{0D108BD9-81ED-4DB2-BD59-A6C34878D82A}">
                    <a16:rowId xmlns="" xmlns:a16="http://schemas.microsoft.com/office/drawing/2014/main" val="10000"/>
                  </a:ext>
                </a:extLst>
              </a:tr>
              <a:tr h="637779">
                <a:tc vMerge="1">
                  <a:txBody>
                    <a:bodyPr/>
                    <a:lstStyle/>
                    <a:p>
                      <a:endParaRPr lang="ru-RU" sz="1600" dirty="0">
                        <a:solidFill>
                          <a:schemeClr val="bg1"/>
                        </a:solidFill>
                      </a:endParaRPr>
                    </a:p>
                  </a:txBody>
                  <a:tcPr anchor="ctr">
                    <a:lnT w="38100" cmpd="sng">
                      <a:noFill/>
                    </a:lnT>
                    <a:lnB w="19050" cap="flat" cmpd="sng" algn="ctr">
                      <a:noFill/>
                      <a:prstDash val="dot"/>
                      <a:round/>
                      <a:headEnd type="none" w="med" len="med"/>
                      <a:tailEnd type="none" w="med" len="med"/>
                    </a:lnB>
                    <a:solidFill>
                      <a:schemeClr val="tx1"/>
                    </a:solidFill>
                  </a:tcPr>
                </a:tc>
                <a:tc vMerge="1">
                  <a:txBody>
                    <a:bodyPr/>
                    <a:lstStyle/>
                    <a:p>
                      <a:endParaRPr lang="ru-RU" sz="1600" dirty="0"/>
                    </a:p>
                  </a:txBody>
                  <a:tcPr anchor="ctr">
                    <a:lnT w="38100" cmpd="sng">
                      <a:noFill/>
                    </a:lnT>
                    <a:lnB w="19050" cap="flat" cmpd="sng" algn="ctr">
                      <a:noFill/>
                      <a:prstDash val="dot"/>
                      <a:round/>
                      <a:headEnd type="none" w="med" len="med"/>
                      <a:tailEnd type="none" w="med" len="med"/>
                    </a:lnB>
                    <a:solidFill>
                      <a:schemeClr val="tx1"/>
                    </a:solidFill>
                  </a:tcPr>
                </a:tc>
                <a:tc>
                  <a:txBody>
                    <a:bodyPr/>
                    <a:lstStyle/>
                    <a:p>
                      <a:pPr algn="ctr"/>
                      <a:r>
                        <a:rPr lang="ru-RU" sz="1200" dirty="0" smtClean="0">
                          <a:solidFill>
                            <a:schemeClr val="bg1"/>
                          </a:solidFill>
                          <a:latin typeface="Times New Roman" pitchFamily="18" charset="0"/>
                          <a:cs typeface="Times New Roman" pitchFamily="18" charset="0"/>
                        </a:rPr>
                        <a:t>Муниципальный бюджет</a:t>
                      </a:r>
                      <a:endParaRPr lang="ru-RU" sz="12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p>
                      <a:pPr algn="ctr"/>
                      <a:r>
                        <a:rPr lang="ru-RU" sz="1200" dirty="0" smtClean="0">
                          <a:solidFill>
                            <a:schemeClr val="bg1"/>
                          </a:solidFill>
                          <a:latin typeface="Times New Roman" pitchFamily="18" charset="0"/>
                          <a:cs typeface="Times New Roman" pitchFamily="18" charset="0"/>
                        </a:rPr>
                        <a:t>Региональный  бюджет в рамках национального проекта «Образование»</a:t>
                      </a:r>
                      <a:endParaRPr lang="ru-RU" sz="12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vMerge="1">
                  <a:txBody>
                    <a:bodyPr/>
                    <a:lstStyle/>
                    <a:p>
                      <a:endParaRPr lang="ru-RU"/>
                    </a:p>
                  </a:txBody>
                  <a:tcPr/>
                </a:tc>
                <a:tc vMerge="1">
                  <a:txBody>
                    <a:bodyPr/>
                    <a:lstStyle/>
                    <a:p>
                      <a:endParaRPr lang="ru-RU"/>
                    </a:p>
                  </a:txBody>
                  <a:tcPr/>
                </a:tc>
                <a:extLst>
                  <a:ext uri="{0D108BD9-81ED-4DB2-BD59-A6C34878D82A}">
                    <a16:rowId xmlns="" xmlns:a16="http://schemas.microsoft.com/office/drawing/2014/main" val="10001"/>
                  </a:ext>
                </a:extLst>
              </a:tr>
              <a:tr h="411362">
                <a:tc gridSpan="6">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b="1" i="0" u="none" strike="noStrike" kern="1200" baseline="0" dirty="0">
                          <a:solidFill>
                            <a:schemeClr val="tx1"/>
                          </a:solidFill>
                          <a:latin typeface="Times New Roman" pitchFamily="18" charset="0"/>
                          <a:ea typeface="+mn-ea"/>
                          <a:cs typeface="Times New Roman" pitchFamily="18" charset="0"/>
                        </a:rPr>
                        <a:t>Общие организационные мероприятия по проекту</a:t>
                      </a:r>
                      <a:endParaRPr lang="ru-RU" sz="1600" b="1"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3"/>
                  </a:ext>
                </a:extLst>
              </a:tr>
              <a:tr h="1362941">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300" dirty="0">
                          <a:solidFill>
                            <a:schemeClr val="tx1"/>
                          </a:solidFill>
                          <a:latin typeface="+mj-lt"/>
                          <a:cs typeface="Times New Roman" pitchFamily="18" charset="0"/>
                        </a:rPr>
                        <a:t>1.</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300" baseline="0" dirty="0" smtClean="0">
                          <a:latin typeface="+mj-lt"/>
                        </a:rPr>
                        <a:t>ГСМ (</a:t>
                      </a:r>
                      <a:r>
                        <a:rPr lang="ru-RU" sz="1300" baseline="0" dirty="0" err="1" smtClean="0">
                          <a:latin typeface="+mj-lt"/>
                        </a:rPr>
                        <a:t>подвоз:автобус</a:t>
                      </a:r>
                      <a:r>
                        <a:rPr lang="ru-RU" sz="1300" baseline="0" dirty="0" smtClean="0">
                          <a:latin typeface="+mj-lt"/>
                        </a:rPr>
                        <a:t> ПАЗ-32053-70 бензин АИ-92. расход-34 л. Пробег 60 км-1 раз в четверть) </a:t>
                      </a:r>
                      <a:endParaRPr lang="ru-RU" sz="1300" dirty="0" smtClean="0">
                        <a:latin typeface="+mj-lt"/>
                      </a:endParaRPr>
                    </a:p>
                    <a:p>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20,4 лх41 руб.=836,4 руб. (1 </a:t>
                      </a:r>
                      <a:r>
                        <a:rPr lang="ru-RU" sz="1300" dirty="0" err="1" smtClean="0">
                          <a:latin typeface="+mj-lt"/>
                        </a:rPr>
                        <a:t>кл</a:t>
                      </a:r>
                      <a:r>
                        <a:rPr lang="ru-RU" sz="1300" dirty="0" smtClean="0">
                          <a:latin typeface="+mj-lt"/>
                        </a:rPr>
                        <a:t>.)</a:t>
                      </a:r>
                    </a:p>
                    <a:p>
                      <a:pPr algn="ctr"/>
                      <a:r>
                        <a:rPr lang="ru-RU" sz="1300" dirty="0" smtClean="0">
                          <a:latin typeface="+mj-lt"/>
                        </a:rPr>
                        <a:t>836,4 руб. х 2 </a:t>
                      </a:r>
                      <a:r>
                        <a:rPr lang="ru-RU" sz="1300" dirty="0" err="1" smtClean="0">
                          <a:latin typeface="+mj-lt"/>
                        </a:rPr>
                        <a:t>кл</a:t>
                      </a:r>
                      <a:r>
                        <a:rPr lang="ru-RU" sz="1300" dirty="0" smtClean="0">
                          <a:latin typeface="+mj-lt"/>
                        </a:rPr>
                        <a:t>. (2авт.)=1672,80 руб.</a:t>
                      </a:r>
                    </a:p>
                    <a:p>
                      <a:pPr algn="ctr"/>
                      <a:r>
                        <a:rPr lang="ru-RU" sz="1300" dirty="0" smtClean="0">
                          <a:latin typeface="+mj-lt"/>
                        </a:rPr>
                        <a:t>1672,8 руб. х 5 </a:t>
                      </a:r>
                      <a:r>
                        <a:rPr lang="ru-RU" sz="1300" dirty="0" err="1" smtClean="0">
                          <a:latin typeface="+mj-lt"/>
                        </a:rPr>
                        <a:t>шк.х</a:t>
                      </a:r>
                      <a:r>
                        <a:rPr lang="ru-RU" sz="1300" dirty="0" smtClean="0">
                          <a:latin typeface="+mj-lt"/>
                        </a:rPr>
                        <a:t> 4 </a:t>
                      </a:r>
                      <a:r>
                        <a:rPr lang="ru-RU" sz="1300" dirty="0" err="1" smtClean="0">
                          <a:latin typeface="+mj-lt"/>
                        </a:rPr>
                        <a:t>четв</a:t>
                      </a:r>
                      <a:r>
                        <a:rPr lang="ru-RU" sz="1300" dirty="0" smtClean="0">
                          <a:latin typeface="+mj-lt"/>
                        </a:rPr>
                        <a:t>. =33456,0 руб. </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solidFill>
                            <a:schemeClr val="tx1"/>
                          </a:solidFill>
                          <a:latin typeface="+mj-lt"/>
                        </a:rPr>
                        <a:t>33456,0 </a:t>
                      </a:r>
                      <a:r>
                        <a:rPr lang="ru-RU" sz="1300" dirty="0" err="1" smtClean="0">
                          <a:solidFill>
                            <a:schemeClr val="tx1"/>
                          </a:solidFill>
                          <a:latin typeface="+mj-lt"/>
                        </a:rPr>
                        <a:t>руб</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516297">
                <a:tc>
                  <a:txBody>
                    <a:bodyPr/>
                    <a:lstStyle/>
                    <a:p>
                      <a:r>
                        <a:rPr lang="ru-RU" sz="1300" dirty="0" smtClean="0">
                          <a:solidFill>
                            <a:schemeClr val="tx1"/>
                          </a:solidFill>
                          <a:latin typeface="+mj-lt"/>
                          <a:cs typeface="Times New Roman" pitchFamily="18" charset="0"/>
                        </a:rPr>
                        <a:t>2. </a:t>
                      </a:r>
                      <a:endParaRPr lang="ru-RU" sz="1300" dirty="0">
                        <a:solidFill>
                          <a:schemeClr val="tx1"/>
                        </a:solidFill>
                        <a:latin typeface="+mj-lt"/>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ru-RU" sz="1300" dirty="0" smtClean="0">
                          <a:solidFill>
                            <a:schemeClr val="tx1"/>
                          </a:solidFill>
                          <a:latin typeface="+mj-lt"/>
                        </a:rPr>
                        <a:t>Обучение педагогов повышение квалификации</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solidFill>
                            <a:schemeClr val="tx1"/>
                          </a:solidFill>
                          <a:latin typeface="+mj-lt"/>
                        </a:rPr>
                        <a:t>16 чел.х7000=112000</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solidFill>
                            <a:schemeClr val="tx1"/>
                          </a:solidFill>
                          <a:latin typeface="+mj-lt"/>
                        </a:rPr>
                        <a:t>112000,0 </a:t>
                      </a:r>
                      <a:r>
                        <a:rPr lang="ru-RU" sz="1300" dirty="0" err="1" smtClean="0">
                          <a:solidFill>
                            <a:schemeClr val="tx1"/>
                          </a:solidFill>
                          <a:latin typeface="+mj-lt"/>
                        </a:rPr>
                        <a:t>руб</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966876652"/>
                  </a:ext>
                </a:extLst>
              </a:tr>
              <a:tr h="334075">
                <a:tc gridSpan="6">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b="1" i="0" u="none" strike="noStrike" kern="1200" baseline="0" dirty="0">
                          <a:solidFill>
                            <a:schemeClr val="tx1"/>
                          </a:solidFill>
                          <a:latin typeface="Times New Roman" pitchFamily="18" charset="0"/>
                          <a:ea typeface="+mn-ea"/>
                          <a:cs typeface="Times New Roman" pitchFamily="18" charset="0"/>
                        </a:rPr>
                        <a:t>По результатам</a:t>
                      </a:r>
                      <a:endParaRPr lang="ru-RU" sz="1600" b="1"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7"/>
                  </a:ext>
                </a:extLst>
              </a:tr>
              <a:tr h="588583">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300" dirty="0" smtClean="0">
                          <a:solidFill>
                            <a:schemeClr val="tx1"/>
                          </a:solidFill>
                          <a:latin typeface="+mj-lt"/>
                          <a:cs typeface="Times New Roman" pitchFamily="18" charset="0"/>
                        </a:rPr>
                        <a:t>2.</a:t>
                      </a:r>
                      <a:endParaRPr lang="ru-RU" sz="1300" dirty="0">
                        <a:solidFill>
                          <a:schemeClr val="tx1"/>
                        </a:solidFill>
                        <a:latin typeface="+mj-lt"/>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300" dirty="0" smtClean="0">
                          <a:solidFill>
                            <a:schemeClr val="tx1"/>
                          </a:solidFill>
                          <a:latin typeface="+mj-lt"/>
                        </a:rPr>
                        <a:t>Расходы</a:t>
                      </a:r>
                      <a:r>
                        <a:rPr lang="ru-RU" sz="1300" baseline="0" dirty="0" smtClean="0">
                          <a:solidFill>
                            <a:schemeClr val="tx1"/>
                          </a:solidFill>
                          <a:latin typeface="+mj-lt"/>
                        </a:rPr>
                        <a:t> на проведение событийных мероприятий</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300000,00 </a:t>
                      </a:r>
                      <a:r>
                        <a:rPr lang="ru-RU" sz="1300" dirty="0" err="1" smtClean="0">
                          <a:latin typeface="+mj-lt"/>
                        </a:rPr>
                        <a:t>руб</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300000,0 руб.</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1224136">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300" dirty="0" smtClean="0">
                          <a:solidFill>
                            <a:schemeClr val="tx1"/>
                          </a:solidFill>
                          <a:latin typeface="+mj-lt"/>
                          <a:cs typeface="Times New Roman" pitchFamily="18" charset="0"/>
                        </a:rPr>
                        <a:t>3.</a:t>
                      </a:r>
                      <a:endParaRPr lang="ru-RU" sz="1300" dirty="0">
                        <a:solidFill>
                          <a:schemeClr val="tx1"/>
                        </a:solidFill>
                        <a:latin typeface="+mj-lt"/>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300" dirty="0" smtClean="0">
                          <a:solidFill>
                            <a:schemeClr val="tx1"/>
                          </a:solidFill>
                          <a:latin typeface="+mj-lt"/>
                        </a:rPr>
                        <a:t>Доработка  и сопровождение  сайта муниципалитета</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solidFill>
                            <a:schemeClr val="tx1"/>
                          </a:solidFill>
                          <a:latin typeface="+mj-lt"/>
                        </a:rPr>
                        <a:t>3000 руб. х 1 (в год)=3000,0 руб.</a:t>
                      </a:r>
                    </a:p>
                    <a:p>
                      <a:pPr algn="ctr"/>
                      <a:r>
                        <a:rPr lang="ru-RU" sz="1300" dirty="0" smtClean="0">
                          <a:solidFill>
                            <a:schemeClr val="tx1"/>
                          </a:solidFill>
                          <a:latin typeface="+mj-lt"/>
                        </a:rPr>
                        <a:t>3000 руб.х12 мес. =36000,0руб.</a:t>
                      </a:r>
                    </a:p>
                    <a:p>
                      <a:pPr algn="ctr"/>
                      <a:r>
                        <a:rPr lang="ru-RU" sz="1300" dirty="0" smtClean="0">
                          <a:solidFill>
                            <a:schemeClr val="tx1"/>
                          </a:solidFill>
                          <a:latin typeface="+mj-lt"/>
                        </a:rPr>
                        <a:t>3000,0 руб+36000,0 руб.=39000,0 руб.</a:t>
                      </a:r>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dirty="0" smtClean="0">
                          <a:latin typeface="+mj-lt"/>
                        </a:rPr>
                        <a:t>39000,0руб</a:t>
                      </a:r>
                      <a:endParaRPr lang="ru-RU" sz="13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r h="232008">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endParaRPr lang="ru-RU" sz="130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300" b="1" dirty="0" smtClean="0">
                          <a:solidFill>
                            <a:schemeClr val="tx1"/>
                          </a:solidFill>
                          <a:latin typeface="+mj-lt"/>
                        </a:rPr>
                        <a:t>ИТОГО:</a:t>
                      </a:r>
                      <a:endParaRPr lang="ru-RU" sz="1300" b="1"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b="1" dirty="0" smtClean="0">
                          <a:solidFill>
                            <a:schemeClr val="tx1"/>
                          </a:solidFill>
                          <a:latin typeface="+mj-lt"/>
                        </a:rPr>
                        <a:t>484456,0 руб.</a:t>
                      </a:r>
                      <a:endParaRPr lang="ru-RU" sz="1300" b="1"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ru-RU" sz="1300" dirty="0"/>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ru-RU" sz="1300" dirty="0"/>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300" b="1" baseline="0" dirty="0" smtClean="0">
                          <a:latin typeface="+mj-lt"/>
                        </a:rPr>
                        <a:t>484456,0 руб.</a:t>
                      </a:r>
                      <a:endParaRPr lang="ru-RU" sz="1300" b="1"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2468807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886700" cy="1325562"/>
          </a:xfrm>
          <a:solidFill>
            <a:srgbClr val="0062A7"/>
          </a:solidFill>
        </p:spPr>
        <p:txBody>
          <a:bodyPr>
            <a:normAutofit/>
          </a:bodyPr>
          <a:lstStyle/>
          <a:p>
            <a:r>
              <a:rPr lang="ru-RU" sz="2400" dirty="0" smtClean="0">
                <a:solidFill>
                  <a:schemeClr val="bg1"/>
                </a:solidFill>
              </a:rPr>
              <a:t>Перспективные линии реализации муниципальной Стратегии развития образования г. Дивногорска</a:t>
            </a:r>
            <a:endParaRPr lang="ru-RU" sz="2400" dirty="0">
              <a:solidFill>
                <a:schemeClr val="bg1"/>
              </a:solidFill>
            </a:endParaRPr>
          </a:p>
        </p:txBody>
      </p:sp>
      <p:sp>
        <p:nvSpPr>
          <p:cNvPr id="3" name="Объект 2"/>
          <p:cNvSpPr>
            <a:spLocks noGrp="1"/>
          </p:cNvSpPr>
          <p:nvPr>
            <p:ph idx="1"/>
          </p:nvPr>
        </p:nvSpPr>
        <p:spPr>
          <a:xfrm>
            <a:off x="539552" y="1628800"/>
            <a:ext cx="7886700" cy="4351337"/>
          </a:xfrm>
        </p:spPr>
        <p:txBody>
          <a:bodyPr>
            <a:normAutofit lnSpcReduction="10000"/>
          </a:bodyPr>
          <a:lstStyle/>
          <a:p>
            <a:r>
              <a:rPr lang="ru-RU" dirty="0" smtClean="0"/>
              <a:t>1-я линия: провести ревизию существующих проектов на уровне ОУ, межведомственном уровне и принять решение о завершении или продолжении работы в рамках темы проекта</a:t>
            </a:r>
          </a:p>
          <a:p>
            <a:r>
              <a:rPr lang="ru-RU" dirty="0" smtClean="0"/>
              <a:t>2-я линия: целевые показатели и продукты завершенных проектов представить в открытом доступе на сайте системы образования</a:t>
            </a:r>
          </a:p>
          <a:p>
            <a:r>
              <a:rPr lang="ru-RU" dirty="0" smtClean="0"/>
              <a:t>3-я линия: завершить межведомственный проект «Школа проектирования» и перевести инженерное направление в разработку самостоятельной проектной идеи</a:t>
            </a:r>
          </a:p>
          <a:p>
            <a:r>
              <a:rPr lang="ru-RU" dirty="0" smtClean="0"/>
              <a:t>4-я линия: разработать проект в рамках межведомственного взаимодействия по повышению мотивации и интереса детей к обучению</a:t>
            </a:r>
          </a:p>
          <a:p>
            <a:r>
              <a:rPr lang="ru-RU" dirty="0" smtClean="0"/>
              <a:t>5-я линия: начать реализацию межведомственного проекта «Модель инклюзивного образования в условиях муниципальной системы образования г. Дивногорска»</a:t>
            </a:r>
            <a:endParaRPr lang="ru-RU" dirty="0"/>
          </a:p>
        </p:txBody>
      </p:sp>
      <p:sp>
        <p:nvSpPr>
          <p:cNvPr id="4" name="Нижний колонтитул 3"/>
          <p:cNvSpPr>
            <a:spLocks noGrp="1"/>
          </p:cNvSpPr>
          <p:nvPr>
            <p:ph type="ftr" sz="quarter" idx="11"/>
          </p:nvPr>
        </p:nvSpPr>
        <p:spPr/>
        <p:txBody>
          <a:bodyPr/>
          <a:lstStyle/>
          <a:p>
            <a:pPr>
              <a:defRPr/>
            </a:pPr>
            <a:r>
              <a:rPr lang="ru-RU" smtClean="0"/>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pPr>
                <a:defRPr/>
              </a:pPr>
              <a:t>22</a:t>
            </a:fld>
            <a:endParaRPr lang="ru-RU"/>
          </a:p>
        </p:txBody>
      </p:sp>
    </p:spTree>
    <p:extLst>
      <p:ext uri="{BB962C8B-B14F-4D97-AF65-F5344CB8AC3E}">
        <p14:creationId xmlns:p14="http://schemas.microsoft.com/office/powerpoint/2010/main" val="21185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827584" y="4509120"/>
            <a:ext cx="8316416" cy="800219"/>
          </a:xfrm>
          <a:prstGeom prst="rect">
            <a:avLst/>
          </a:prstGeom>
        </p:spPr>
        <p:txBody>
          <a:bodyPr wrap="square">
            <a:spAutoFit/>
          </a:bodyPr>
          <a:lstStyle/>
          <a:p>
            <a:endParaRPr lang="ru-RU" dirty="0" smtClean="0"/>
          </a:p>
          <a:p>
            <a:pPr algn="ctr"/>
            <a:r>
              <a:rPr lang="ru-RU" sz="2800" b="1" dirty="0" smtClean="0">
                <a:solidFill>
                  <a:srgbClr val="660066"/>
                </a:solidFill>
                <a:latin typeface="Times New Roman" pitchFamily="18" charset="0"/>
                <a:cs typeface="Times New Roman" pitchFamily="18" charset="0"/>
              </a:rPr>
              <a:t>СПАСИБО ЗА ВНИМАНИЕ!</a:t>
            </a:r>
            <a:endParaRPr lang="ru-RU" sz="2800" dirty="0">
              <a:solidFill>
                <a:srgbClr val="660066"/>
              </a:solidFill>
            </a:endParaRPr>
          </a:p>
        </p:txBody>
      </p:sp>
      <p:pic>
        <p:nvPicPr>
          <p:cNvPr id="10" name="Picture 2" descr="D:\Мои документы\Фигурки\bow_and_blow_kisses_500_clr_4354.gif"/>
          <p:cNvPicPr>
            <a:picLocks noChangeAspect="1" noChangeArrowheads="1" noCrop="1"/>
          </p:cNvPicPr>
          <p:nvPr/>
        </p:nvPicPr>
        <p:blipFill>
          <a:blip r:embed="rId2" cstate="print"/>
          <a:srcRect/>
          <a:stretch>
            <a:fillRect/>
          </a:stretch>
        </p:blipFill>
        <p:spPr bwMode="auto">
          <a:xfrm>
            <a:off x="251520" y="4149080"/>
            <a:ext cx="1656184" cy="1872208"/>
          </a:xfrm>
          <a:prstGeom prst="rect">
            <a:avLst/>
          </a:prstGeom>
          <a:noFill/>
        </p:spPr>
      </p:pic>
      <p:sp>
        <p:nvSpPr>
          <p:cNvPr id="12" name="Нижний колонтитул 3"/>
          <p:cNvSpPr>
            <a:spLocks noGrp="1"/>
          </p:cNvSpPr>
          <p:nvPr>
            <p:ph type="ftr" sz="quarter" idx="11"/>
          </p:nvPr>
        </p:nvSpPr>
        <p:spPr>
          <a:xfrm>
            <a:off x="827584" y="6356351"/>
            <a:ext cx="6840760" cy="365125"/>
          </a:xfrm>
        </p:spPr>
        <p:txBody>
          <a:bodyPr/>
          <a:lstStyle/>
          <a:p>
            <a:pPr>
              <a:defRPr/>
            </a:pPr>
            <a:r>
              <a:rPr lang="ru-RU" dirty="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a:t>
            </a:r>
          </a:p>
          <a:p>
            <a:pPr>
              <a:defRPr/>
            </a:pPr>
            <a:r>
              <a:rPr lang="ru-RU" dirty="0">
                <a:solidFill>
                  <a:prstClr val="black">
                    <a:lumMod val="65000"/>
                    <a:lumOff val="35000"/>
                  </a:prstClr>
                </a:solidFill>
              </a:rPr>
              <a:t>Выпускной квалификационный проект </a:t>
            </a:r>
          </a:p>
        </p:txBody>
      </p:sp>
    </p:spTree>
    <p:extLst>
      <p:ext uri="{BB962C8B-B14F-4D97-AF65-F5344CB8AC3E}">
        <p14:creationId xmlns:p14="http://schemas.microsoft.com/office/powerpoint/2010/main" val="4001725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395536" y="6356351"/>
            <a:ext cx="7560840"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 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3</a:t>
            </a:fld>
            <a:endParaRPr lang="ru-RU" sz="1200" b="1" dirty="0">
              <a:solidFill>
                <a:schemeClr val="tx1"/>
              </a:solidFill>
              <a:latin typeface="Times New Roman" pitchFamily="18" charset="0"/>
              <a:cs typeface="Times New Roman" pitchFamily="18" charset="0"/>
            </a:endParaRPr>
          </a:p>
        </p:txBody>
      </p:sp>
      <p:graphicFrame>
        <p:nvGraphicFramePr>
          <p:cNvPr id="6" name="Group 48"/>
          <p:cNvGraphicFramePr>
            <a:graphicFrameLocks/>
          </p:cNvGraphicFramePr>
          <p:nvPr>
            <p:extLst>
              <p:ext uri="{D42A27DB-BD31-4B8C-83A1-F6EECF244321}">
                <p14:modId xmlns:p14="http://schemas.microsoft.com/office/powerpoint/2010/main" val="1721783083"/>
              </p:ext>
            </p:extLst>
          </p:nvPr>
        </p:nvGraphicFramePr>
        <p:xfrm>
          <a:off x="179512" y="1484784"/>
          <a:ext cx="8748464" cy="3991021"/>
        </p:xfrm>
        <a:graphic>
          <a:graphicData uri="http://schemas.openxmlformats.org/drawingml/2006/table">
            <a:tbl>
              <a:tblPr>
                <a:solidFill>
                  <a:srgbClr val="F99B1C"/>
                </a:solidFill>
              </a:tblPr>
              <a:tblGrid>
                <a:gridCol w="3597174">
                  <a:extLst>
                    <a:ext uri="{9D8B030D-6E8A-4147-A177-3AD203B41FA5}">
                      <a16:colId xmlns="" xmlns:a16="http://schemas.microsoft.com/office/drawing/2014/main" val="20000"/>
                    </a:ext>
                  </a:extLst>
                </a:gridCol>
                <a:gridCol w="5151290">
                  <a:extLst>
                    <a:ext uri="{9D8B030D-6E8A-4147-A177-3AD203B41FA5}">
                      <a16:colId xmlns="" xmlns:a16="http://schemas.microsoft.com/office/drawing/2014/main" val="20001"/>
                    </a:ext>
                  </a:extLst>
                </a:gridCol>
              </a:tblGrid>
              <a:tr h="2448272">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ru-RU" sz="2000" b="0" i="0" u="none" strike="noStrike" cap="none" normalizeH="0" baseline="0" dirty="0">
                        <a:ln>
                          <a:noFill/>
                        </a:ln>
                        <a:solidFill>
                          <a:schemeClr val="bg1"/>
                        </a:solidFill>
                        <a:effectLst/>
                        <a:latin typeface="Times New Roman" pitchFamily="18"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ru-RU" sz="2000" b="0" i="0" u="none" strike="noStrike" cap="none" normalizeH="0" baseline="0" dirty="0">
                        <a:ln>
                          <a:noFill/>
                        </a:ln>
                        <a:solidFill>
                          <a:schemeClr val="bg1"/>
                        </a:solidFill>
                        <a:effectLst/>
                        <a:latin typeface="Times New Roman" pitchFamily="18"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2000" b="0" i="0" u="none" strike="noStrike" cap="none" normalizeH="0" baseline="0" dirty="0" smtClean="0">
                          <a:ln>
                            <a:noFill/>
                          </a:ln>
                          <a:solidFill>
                            <a:schemeClr val="bg1"/>
                          </a:solidFill>
                          <a:effectLst/>
                          <a:latin typeface="Times New Roman" pitchFamily="18" charset="0"/>
                        </a:rPr>
                        <a:t>Формальные </a:t>
                      </a:r>
                      <a:r>
                        <a:rPr kumimoji="0" lang="ru-RU" sz="2000" b="0" i="0" u="none" strike="noStrike" cap="none" normalizeH="0" baseline="0" dirty="0">
                          <a:ln>
                            <a:noFill/>
                          </a:ln>
                          <a:solidFill>
                            <a:schemeClr val="bg1"/>
                          </a:solidFill>
                          <a:effectLst/>
                          <a:latin typeface="Times New Roman" pitchFamily="18" charset="0"/>
                        </a:rPr>
                        <a:t>основания для инициации проекта</a:t>
                      </a: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rgbClr val="0062A7"/>
                    </a:solidFill>
                  </a:tcPr>
                </a:tc>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1800" b="0" i="0" u="none" strike="noStrike" cap="none" normalizeH="0" baseline="0" dirty="0">
                          <a:ln>
                            <a:noFill/>
                          </a:ln>
                          <a:solidFill>
                            <a:schemeClr val="tx1"/>
                          </a:solidFill>
                          <a:effectLst/>
                          <a:latin typeface="Times New Roman" pitchFamily="18" charset="0"/>
                        </a:rPr>
                        <a:t>Указ Президента РФ от 07.05.2018 №204</a:t>
                      </a:r>
                    </a:p>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defRPr/>
                      </a:pPr>
                      <a:r>
                        <a:rPr kumimoji="0" lang="ru-RU" sz="1800" b="1" i="0" u="none" strike="noStrike" cap="none" normalizeH="0" baseline="0" dirty="0" smtClean="0">
                          <a:ln>
                            <a:noFill/>
                          </a:ln>
                          <a:solidFill>
                            <a:schemeClr val="tx1"/>
                          </a:solidFill>
                          <a:effectLst/>
                          <a:latin typeface="Times New Roman" pitchFamily="18" charset="0"/>
                        </a:rPr>
                        <a:t>Паспорт </a:t>
                      </a:r>
                      <a:r>
                        <a:rPr kumimoji="0" lang="ru-RU" sz="1800" b="1" i="0" u="none" strike="noStrike" cap="none" normalizeH="0" baseline="0" dirty="0">
                          <a:ln>
                            <a:noFill/>
                          </a:ln>
                          <a:solidFill>
                            <a:schemeClr val="tx1"/>
                          </a:solidFill>
                          <a:effectLst/>
                          <a:latin typeface="Times New Roman" pitchFamily="18" charset="0"/>
                        </a:rPr>
                        <a:t>федерального проекта </a:t>
                      </a:r>
                      <a:r>
                        <a:rPr kumimoji="0" lang="ru-RU" sz="1800" b="1" i="0" u="none" strike="noStrike" cap="none" normalizeH="0" baseline="0" dirty="0" smtClean="0">
                          <a:ln>
                            <a:noFill/>
                          </a:ln>
                          <a:solidFill>
                            <a:schemeClr val="tx1"/>
                          </a:solidFill>
                          <a:effectLst/>
                          <a:latin typeface="Times New Roman" pitchFamily="18" charset="0"/>
                        </a:rPr>
                        <a:t>«Успех каждого ребенка» </a:t>
                      </a:r>
                      <a:r>
                        <a:rPr kumimoji="0" lang="ru-RU" sz="1800" b="1" i="0" u="none" strike="noStrike" cap="none" normalizeH="0" baseline="0" dirty="0">
                          <a:ln>
                            <a:noFill/>
                          </a:ln>
                          <a:solidFill>
                            <a:schemeClr val="tx1"/>
                          </a:solidFill>
                          <a:effectLst/>
                          <a:latin typeface="Times New Roman" pitchFamily="18" charset="0"/>
                        </a:rPr>
                        <a:t>национального проекта «Образование» </a:t>
                      </a:r>
                      <a:r>
                        <a:rPr kumimoji="0" lang="ru-RU" sz="1800" b="0" i="0" u="none" strike="noStrike" cap="none" normalizeH="0" baseline="0" dirty="0">
                          <a:ln>
                            <a:noFill/>
                          </a:ln>
                          <a:solidFill>
                            <a:schemeClr val="tx1"/>
                          </a:solidFill>
                          <a:effectLst/>
                          <a:latin typeface="Times New Roman" pitchFamily="18" charset="0"/>
                        </a:rPr>
                        <a:t>(протокол заседания президиума Совета при Президенте РФ по стратегическому развитию </a:t>
                      </a:r>
                      <a:br>
                        <a:rPr kumimoji="0" lang="ru-RU" sz="1800" b="0" i="0" u="none" strike="noStrike" cap="none" normalizeH="0" baseline="0" dirty="0">
                          <a:ln>
                            <a:noFill/>
                          </a:ln>
                          <a:solidFill>
                            <a:schemeClr val="tx1"/>
                          </a:solidFill>
                          <a:effectLst/>
                          <a:latin typeface="Times New Roman" pitchFamily="18" charset="0"/>
                        </a:rPr>
                      </a:br>
                      <a:r>
                        <a:rPr kumimoji="0" lang="ru-RU" sz="1800" b="0" i="0" u="none" strike="noStrike" cap="none" normalizeH="0" baseline="0" dirty="0">
                          <a:ln>
                            <a:noFill/>
                          </a:ln>
                          <a:solidFill>
                            <a:schemeClr val="tx1"/>
                          </a:solidFill>
                          <a:effectLst/>
                          <a:latin typeface="Times New Roman" pitchFamily="18" charset="0"/>
                        </a:rPr>
                        <a:t>и национальным проектам от 03.09.2018 №10) </a:t>
                      </a:r>
                      <a:endParaRPr kumimoji="0" lang="ru-RU" sz="1800" b="0" i="0" u="none" strike="noStrike" cap="none" normalizeH="0" baseline="0" dirty="0" smtClean="0">
                        <a:ln>
                          <a:noFill/>
                        </a:ln>
                        <a:solidFill>
                          <a:schemeClr val="tx1"/>
                        </a:solidFill>
                        <a:effectLst/>
                        <a:latin typeface="Times New Roman" pitchFamily="18" charset="0"/>
                      </a:endParaRP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542749">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2000" b="0" i="0" u="none" strike="noStrike" cap="none" normalizeH="0" baseline="0" dirty="0" smtClean="0">
                          <a:ln>
                            <a:noFill/>
                          </a:ln>
                          <a:solidFill>
                            <a:schemeClr val="bg1"/>
                          </a:solidFill>
                          <a:effectLst/>
                          <a:latin typeface="Times New Roman" pitchFamily="18" charset="0"/>
                        </a:rPr>
                        <a:t>Связь </a:t>
                      </a:r>
                      <a:r>
                        <a:rPr kumimoji="0" lang="ru-RU" sz="2000" b="0" i="0" u="none" strike="noStrike" cap="none" normalizeH="0" baseline="0" dirty="0">
                          <a:ln>
                            <a:noFill/>
                          </a:ln>
                          <a:solidFill>
                            <a:schemeClr val="bg1"/>
                          </a:solidFill>
                          <a:effectLst/>
                          <a:latin typeface="Times New Roman" pitchFamily="18" charset="0"/>
                        </a:rPr>
                        <a:t>с государственными программами Российской Федерации</a:t>
                      </a: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rgbClr val="0062A7"/>
                    </a:solidFill>
                  </a:tcPr>
                </a:tc>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algn="just" fontAlgn="base"/>
                      <a:r>
                        <a:rPr kumimoji="0" lang="ru-RU" sz="1800" b="0" i="0" u="none" strike="noStrike" cap="none" normalizeH="0" baseline="0" dirty="0" smtClean="0">
                          <a:ln>
                            <a:noFill/>
                          </a:ln>
                          <a:solidFill>
                            <a:schemeClr val="tx1"/>
                          </a:solidFill>
                          <a:effectLst/>
                          <a:latin typeface="Times New Roman" pitchFamily="18" charset="0"/>
                        </a:rPr>
                        <a:t>Государственная </a:t>
                      </a:r>
                      <a:r>
                        <a:rPr kumimoji="0" lang="ru-RU" sz="1800" b="0" i="0" u="none" strike="noStrike" cap="none" normalizeH="0" baseline="0" dirty="0">
                          <a:ln>
                            <a:noFill/>
                          </a:ln>
                          <a:solidFill>
                            <a:schemeClr val="tx1"/>
                          </a:solidFill>
                          <a:effectLst/>
                          <a:latin typeface="Times New Roman" pitchFamily="18" charset="0"/>
                        </a:rPr>
                        <a:t>программа Российской Федерации «Развитие образования»</a:t>
                      </a:r>
                      <a:r>
                        <a:rPr lang="ru-RU" sz="1800" b="1" i="0" kern="1200" dirty="0">
                          <a:solidFill>
                            <a:schemeClr val="tx1"/>
                          </a:solidFill>
                          <a:latin typeface="Calibri Light"/>
                          <a:ea typeface="+mn-ea"/>
                          <a:cs typeface="+mn-cs"/>
                        </a:rPr>
                        <a:t>  </a:t>
                      </a:r>
                      <a:br>
                        <a:rPr lang="ru-RU" sz="1800" b="1" i="0" kern="1200" dirty="0">
                          <a:solidFill>
                            <a:schemeClr val="tx1"/>
                          </a:solidFill>
                          <a:latin typeface="Calibri Light"/>
                          <a:ea typeface="+mn-ea"/>
                          <a:cs typeface="+mn-cs"/>
                        </a:rPr>
                      </a:br>
                      <a:r>
                        <a:rPr lang="ru-RU" sz="1800" b="0" i="0" kern="1200" dirty="0">
                          <a:solidFill>
                            <a:schemeClr val="tx1"/>
                          </a:solidFill>
                          <a:latin typeface="Times New Roman" pitchFamily="18" charset="0"/>
                          <a:ea typeface="+mn-ea"/>
                          <a:cs typeface="Times New Roman" pitchFamily="18" charset="0"/>
                        </a:rPr>
                        <a:t>(утверждена Постановлением</a:t>
                      </a:r>
                      <a:r>
                        <a:rPr lang="ru-RU" sz="1800" b="0" i="0" kern="1200" baseline="0" dirty="0">
                          <a:solidFill>
                            <a:schemeClr val="tx1"/>
                          </a:solidFill>
                          <a:latin typeface="Times New Roman" pitchFamily="18" charset="0"/>
                          <a:ea typeface="+mn-ea"/>
                          <a:cs typeface="Times New Roman" pitchFamily="18" charset="0"/>
                        </a:rPr>
                        <a:t> </a:t>
                      </a:r>
                      <a:r>
                        <a:rPr lang="ru-RU" sz="1800" b="0" i="0" kern="1200" dirty="0">
                          <a:solidFill>
                            <a:schemeClr val="tx1"/>
                          </a:solidFill>
                          <a:latin typeface="Times New Roman" pitchFamily="18" charset="0"/>
                          <a:ea typeface="+mn-ea"/>
                          <a:cs typeface="Times New Roman" pitchFamily="18" charset="0"/>
                        </a:rPr>
                        <a:t>Правительства РФ</a:t>
                      </a:r>
                      <a:r>
                        <a:rPr lang="ru-RU" sz="1800" b="0" i="0" kern="1200" baseline="0" dirty="0">
                          <a:solidFill>
                            <a:schemeClr val="tx1"/>
                          </a:solidFill>
                          <a:latin typeface="Times New Roman" pitchFamily="18" charset="0"/>
                          <a:ea typeface="+mn-ea"/>
                          <a:cs typeface="Times New Roman" pitchFamily="18" charset="0"/>
                        </a:rPr>
                        <a:t> </a:t>
                      </a:r>
                      <a:br>
                        <a:rPr lang="ru-RU" sz="1800" b="0" i="0" kern="1200" baseline="0" dirty="0">
                          <a:solidFill>
                            <a:schemeClr val="tx1"/>
                          </a:solidFill>
                          <a:latin typeface="Times New Roman" pitchFamily="18" charset="0"/>
                          <a:ea typeface="+mn-ea"/>
                          <a:cs typeface="Times New Roman" pitchFamily="18" charset="0"/>
                        </a:rPr>
                      </a:br>
                      <a:r>
                        <a:rPr lang="ru-RU" sz="1800" b="0" i="0" kern="1200" dirty="0">
                          <a:solidFill>
                            <a:schemeClr val="tx1"/>
                          </a:solidFill>
                          <a:latin typeface="Times New Roman" pitchFamily="18" charset="0"/>
                          <a:ea typeface="+mn-ea"/>
                          <a:cs typeface="Times New Roman" pitchFamily="18" charset="0"/>
                        </a:rPr>
                        <a:t>от 26.12.2017  N 1642</a:t>
                      </a:r>
                      <a:r>
                        <a:rPr lang="ru-RU" sz="1800" b="0" i="0" kern="1200" dirty="0" smtClean="0">
                          <a:solidFill>
                            <a:schemeClr val="tx1"/>
                          </a:solidFill>
                          <a:latin typeface="Times New Roman" pitchFamily="18" charset="0"/>
                          <a:ea typeface="+mn-ea"/>
                          <a:cs typeface="Times New Roman" pitchFamily="18" charset="0"/>
                        </a:rPr>
                        <a:t>)</a:t>
                      </a:r>
                      <a:endParaRPr kumimoji="0" lang="ru-RU" sz="1800" b="0" i="0" u="none" strike="noStrike" cap="none" normalizeH="0" baseline="0" dirty="0">
                        <a:ln>
                          <a:noFill/>
                        </a:ln>
                        <a:solidFill>
                          <a:srgbClr val="FF0000"/>
                        </a:solidFill>
                        <a:effectLst/>
                        <a:latin typeface="Times New Roman" pitchFamily="18" charset="0"/>
                      </a:endParaRP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7" name="Заголовок 1"/>
          <p:cNvSpPr txBox="1">
            <a:spLocks/>
          </p:cNvSpPr>
          <p:nvPr/>
        </p:nvSpPr>
        <p:spPr>
          <a:xfrm>
            <a:off x="773113" y="383536"/>
            <a:ext cx="6967239"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marL="0" marR="0" lvl="0" indent="0" algn="l" defTabSz="1007943" rtl="0" eaLnBrk="1" fontAlgn="auto" latinLnBrk="0" hangingPunct="1">
              <a:lnSpc>
                <a:spcPct val="90000"/>
              </a:lnSpc>
              <a:spcBef>
                <a:spcPct val="0"/>
              </a:spcBef>
              <a:spcAft>
                <a:spcPts val="0"/>
              </a:spcAft>
              <a:buClrTx/>
              <a:buSzTx/>
              <a:buFontTx/>
              <a:buNone/>
              <a:tabLst/>
              <a:defRPr/>
            </a:pPr>
            <a:r>
              <a:rPr kumimoji="0" lang="ru-RU" sz="2800" b="0" i="0" u="none" strike="noStrike" kern="1200" cap="none" spc="0" normalizeH="0" baseline="0" noProof="0" dirty="0">
                <a:ln>
                  <a:noFill/>
                </a:ln>
                <a:solidFill>
                  <a:srgbClr val="0062A7"/>
                </a:solidFill>
                <a:effectLst/>
                <a:uLnTx/>
                <a:uFillTx/>
                <a:latin typeface="Times New Roman" panose="02020603050405020304" pitchFamily="18" charset="0"/>
                <a:cs typeface="Times New Roman" panose="02020603050405020304" pitchFamily="18" charset="0"/>
              </a:rPr>
              <a:t>   </a:t>
            </a:r>
            <a:endParaRPr kumimoji="0" lang="ru-RU" sz="2800" b="0" i="0" u="none" strike="noStrike" kern="1200" cap="none" spc="0" normalizeH="0" baseline="0" noProof="0" dirty="0">
              <a:ln>
                <a:noFill/>
              </a:ln>
              <a:solidFill>
                <a:srgbClr val="921A1D"/>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49108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827584" y="6448251"/>
            <a:ext cx="6912768"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rPr>
              <a:pPr>
                <a:defRPr/>
              </a:pPr>
              <a:t>4</a:t>
            </a:fld>
            <a:endParaRPr lang="ru-RU" sz="1200" b="1" dirty="0">
              <a:solidFill>
                <a:schemeClr val="tx1"/>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190382961"/>
              </p:ext>
            </p:extLst>
          </p:nvPr>
        </p:nvGraphicFramePr>
        <p:xfrm>
          <a:off x="251520" y="476671"/>
          <a:ext cx="8716573" cy="2067474"/>
        </p:xfrm>
        <a:graphic>
          <a:graphicData uri="http://schemas.openxmlformats.org/drawingml/2006/table">
            <a:tbl>
              <a:tblPr firstRow="1" firstCol="1" bandRow="1"/>
              <a:tblGrid>
                <a:gridCol w="2103093">
                  <a:extLst>
                    <a:ext uri="{9D8B030D-6E8A-4147-A177-3AD203B41FA5}">
                      <a16:colId xmlns="" xmlns:a16="http://schemas.microsoft.com/office/drawing/2014/main" val="1973703757"/>
                    </a:ext>
                  </a:extLst>
                </a:gridCol>
                <a:gridCol w="5169715">
                  <a:extLst>
                    <a:ext uri="{9D8B030D-6E8A-4147-A177-3AD203B41FA5}">
                      <a16:colId xmlns="" xmlns:a16="http://schemas.microsoft.com/office/drawing/2014/main" val="119063058"/>
                    </a:ext>
                  </a:extLst>
                </a:gridCol>
                <a:gridCol w="1443765">
                  <a:extLst>
                    <a:ext uri="{9D8B030D-6E8A-4147-A177-3AD203B41FA5}">
                      <a16:colId xmlns="" xmlns:a16="http://schemas.microsoft.com/office/drawing/2014/main" val="2923494648"/>
                    </a:ext>
                  </a:extLst>
                </a:gridCol>
              </a:tblGrid>
              <a:tr h="168534">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nSpc>
                          <a:spcPct val="107000"/>
                        </a:lnSpc>
                        <a:spcAft>
                          <a:spcPts val="0"/>
                        </a:spcAft>
                      </a:pPr>
                      <a:r>
                        <a:rPr lang="ru-RU" sz="1400" b="0" dirty="0">
                          <a:solidFill>
                            <a:schemeClr val="bg1"/>
                          </a:solidFill>
                          <a:effectLst/>
                          <a:latin typeface="Times New Roman" pitchFamily="18" charset="0"/>
                          <a:cs typeface="Times New Roman" pitchFamily="18" charset="0"/>
                        </a:rPr>
                        <a:t>Срок начала и окончания проекта</a:t>
                      </a: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gridSpan="2">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gn="ctr">
                        <a:lnSpc>
                          <a:spcPct val="107000"/>
                        </a:lnSpc>
                        <a:spcAft>
                          <a:spcPts val="0"/>
                        </a:spcAft>
                      </a:pPr>
                      <a:r>
                        <a:rPr lang="ru-RU" sz="1400" dirty="0" smtClean="0">
                          <a:solidFill>
                            <a:schemeClr val="tx1"/>
                          </a:solidFill>
                          <a:effectLst/>
                          <a:latin typeface="Times New Roman" pitchFamily="18" charset="0"/>
                          <a:cs typeface="Times New Roman" pitchFamily="18" charset="0"/>
                        </a:rPr>
                        <a:t> </a:t>
                      </a:r>
                      <a:r>
                        <a:rPr lang="ru-RU" sz="1400" dirty="0">
                          <a:solidFill>
                            <a:schemeClr val="tx1"/>
                          </a:solidFill>
                          <a:effectLst/>
                          <a:latin typeface="Times New Roman" pitchFamily="18" charset="0"/>
                          <a:cs typeface="Times New Roman" pitchFamily="18" charset="0"/>
                        </a:rPr>
                        <a:t>10.01.2020  – 25.12.2021</a:t>
                      </a:r>
                      <a:endParaRPr lang="ru-RU" sz="1100" dirty="0">
                        <a:solidFill>
                          <a:schemeClr val="tx1"/>
                        </a:solidFill>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90170" indent="4445">
                        <a:lnSpc>
                          <a:spcPct val="107000"/>
                        </a:lnSpc>
                        <a:spcAft>
                          <a:spcPts val="0"/>
                        </a:spcAft>
                      </a:pPr>
                      <a:endParaRPr lang="ru-RU" sz="1100" dirty="0">
                        <a:effectLst/>
                        <a:latin typeface="Calibri" panose="020F0502020204030204" pitchFamily="34" charset="0"/>
                        <a:cs typeface="Times New Roman" panose="02020603050405020304" pitchFamily="18" charset="0"/>
                      </a:endParaRPr>
                    </a:p>
                  </a:txBody>
                  <a:tcPr marL="25400" marR="25400" marT="0" marB="0">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2581725505"/>
                  </a:ext>
                </a:extLst>
              </a:tr>
              <a:tr h="134803">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nSpc>
                          <a:spcPct val="107000"/>
                        </a:lnSpc>
                        <a:spcAft>
                          <a:spcPts val="0"/>
                        </a:spcAft>
                      </a:pPr>
                      <a:endParaRPr lang="ru-RU" sz="1400" dirty="0">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gn="ctr">
                        <a:lnSpc>
                          <a:spcPct val="107000"/>
                        </a:lnSpc>
                        <a:spcAft>
                          <a:spcPts val="0"/>
                        </a:spcAft>
                      </a:pPr>
                      <a:r>
                        <a:rPr lang="ru-RU" sz="1100" dirty="0">
                          <a:effectLst/>
                          <a:latin typeface="Times New Roman" pitchFamily="18" charset="0"/>
                          <a:cs typeface="Times New Roman" pitchFamily="18" charset="0"/>
                        </a:rPr>
                        <a:t>ФИО, должность</a:t>
                      </a: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gn="ctr">
                        <a:lnSpc>
                          <a:spcPct val="107000"/>
                        </a:lnSpc>
                        <a:spcAft>
                          <a:spcPts val="0"/>
                        </a:spcAft>
                      </a:pPr>
                      <a:endParaRPr lang="ru-RU" sz="1600" dirty="0">
                        <a:effectLst/>
                        <a:latin typeface="Calibri" panose="020F0502020204030204" pitchFamily="34" charset="0"/>
                        <a:cs typeface="Times New Roman" panose="02020603050405020304"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128360854"/>
                  </a:ext>
                </a:extLst>
              </a:tr>
              <a:tr h="245542">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nSpc>
                          <a:spcPct val="107000"/>
                        </a:lnSpc>
                        <a:spcAft>
                          <a:spcPts val="0"/>
                        </a:spcAft>
                      </a:pPr>
                      <a:r>
                        <a:rPr lang="ru-RU" sz="1400" b="0" dirty="0">
                          <a:effectLst/>
                          <a:latin typeface="Times New Roman" pitchFamily="18" charset="0"/>
                          <a:cs typeface="Times New Roman" pitchFamily="18" charset="0"/>
                        </a:rPr>
                        <a:t>Куратор проекта</a:t>
                      </a: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nSpc>
                          <a:spcPct val="107000"/>
                        </a:lnSpc>
                        <a:spcAft>
                          <a:spcPts val="0"/>
                        </a:spcAft>
                      </a:pPr>
                      <a:r>
                        <a:rPr lang="ru-RU" sz="1400" dirty="0" smtClean="0">
                          <a:solidFill>
                            <a:schemeClr val="accent4">
                              <a:lumMod val="10000"/>
                            </a:schemeClr>
                          </a:solidFill>
                          <a:effectLst/>
                          <a:latin typeface="Times New Roman" pitchFamily="18" charset="0"/>
                          <a:cs typeface="Times New Roman" pitchFamily="18" charset="0"/>
                        </a:rPr>
                        <a:t>Руководитель, специалист </a:t>
                      </a:r>
                      <a:r>
                        <a:rPr lang="ru-RU" sz="1400" dirty="0" smtClean="0">
                          <a:solidFill>
                            <a:schemeClr val="accent4">
                              <a:lumMod val="10000"/>
                            </a:schemeClr>
                          </a:solidFill>
                          <a:effectLst/>
                          <a:latin typeface="Times New Roman" pitchFamily="18" charset="0"/>
                          <a:cs typeface="Times New Roman" pitchFamily="18" charset="0"/>
                        </a:rPr>
                        <a:t>муниципального </a:t>
                      </a:r>
                      <a:r>
                        <a:rPr lang="ru-RU" sz="1400" dirty="0" smtClean="0">
                          <a:solidFill>
                            <a:schemeClr val="accent4">
                              <a:lumMod val="10000"/>
                            </a:schemeClr>
                          </a:solidFill>
                          <a:effectLst/>
                          <a:latin typeface="Times New Roman" pitchFamily="18" charset="0"/>
                          <a:cs typeface="Times New Roman" pitchFamily="18" charset="0"/>
                        </a:rPr>
                        <a:t>органа управления образованием </a:t>
                      </a:r>
                      <a:endParaRPr lang="ru-RU" sz="1100" dirty="0">
                        <a:solidFill>
                          <a:schemeClr val="accent4">
                            <a:lumMod val="10000"/>
                          </a:schemeClr>
                        </a:solidFill>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nSpc>
                          <a:spcPct val="107000"/>
                        </a:lnSpc>
                        <a:spcAft>
                          <a:spcPts val="0"/>
                        </a:spcAft>
                      </a:pPr>
                      <a:endParaRPr lang="ru-RU" sz="1100" dirty="0">
                        <a:solidFill>
                          <a:schemeClr val="accent4">
                            <a:lumMod val="10000"/>
                          </a:schemeClr>
                        </a:solidFill>
                        <a:effectLst/>
                        <a:latin typeface="Calibri" panose="020F0502020204030204" pitchFamily="34" charset="0"/>
                        <a:cs typeface="Times New Roman" panose="02020603050405020304"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073251668"/>
                  </a:ext>
                </a:extLst>
              </a:tr>
              <a:tr h="308336">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nSpc>
                          <a:spcPct val="107000"/>
                        </a:lnSpc>
                        <a:spcAft>
                          <a:spcPts val="0"/>
                        </a:spcAft>
                      </a:pPr>
                      <a:r>
                        <a:rPr lang="ru-RU" sz="1400" b="0" dirty="0">
                          <a:effectLst/>
                          <a:latin typeface="Times New Roman" pitchFamily="18" charset="0"/>
                          <a:cs typeface="Times New Roman" pitchFamily="18" charset="0"/>
                        </a:rPr>
                        <a:t>Функциональный заказчик</a:t>
                      </a: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nSpc>
                          <a:spcPct val="107000"/>
                        </a:lnSpc>
                        <a:spcAft>
                          <a:spcPts val="0"/>
                        </a:spcAft>
                      </a:pPr>
                      <a:endParaRPr lang="ru-RU" sz="1100" dirty="0">
                        <a:solidFill>
                          <a:schemeClr val="accent4">
                            <a:lumMod val="10000"/>
                          </a:schemeClr>
                        </a:solidFill>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nSpc>
                          <a:spcPct val="107000"/>
                        </a:lnSpc>
                        <a:spcAft>
                          <a:spcPts val="0"/>
                        </a:spcAft>
                      </a:pPr>
                      <a:endParaRPr lang="ru-RU" sz="1100" dirty="0">
                        <a:solidFill>
                          <a:schemeClr val="accent4">
                            <a:lumMod val="10000"/>
                          </a:schemeClr>
                        </a:solidFill>
                        <a:effectLst/>
                        <a:latin typeface="Calibri" panose="020F0502020204030204" pitchFamily="34" charset="0"/>
                        <a:cs typeface="Times New Roman" panose="02020603050405020304"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806323597"/>
                  </a:ext>
                </a:extLst>
              </a:tr>
              <a:tr h="494387">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nSpc>
                          <a:spcPct val="107000"/>
                        </a:lnSpc>
                        <a:spcAft>
                          <a:spcPts val="0"/>
                        </a:spcAft>
                      </a:pPr>
                      <a:r>
                        <a:rPr lang="ru-RU" sz="1400" b="0" dirty="0">
                          <a:effectLst/>
                          <a:latin typeface="Times New Roman" pitchFamily="18" charset="0"/>
                          <a:cs typeface="Times New Roman" pitchFamily="18" charset="0"/>
                        </a:rPr>
                        <a:t>Руководитель </a:t>
                      </a:r>
                      <a:r>
                        <a:rPr lang="ru-RU" sz="1400" b="0" dirty="0" smtClean="0">
                          <a:effectLst/>
                          <a:latin typeface="Times New Roman" pitchFamily="18" charset="0"/>
                          <a:cs typeface="Times New Roman" pitchFamily="18" charset="0"/>
                        </a:rPr>
                        <a:t>проекта</a:t>
                      </a:r>
                      <a:endParaRPr lang="ru-RU" sz="1400" b="0" dirty="0">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marR="0" lvl="0" indent="4445" algn="l" defTabSz="685800" rtl="0" eaLnBrk="1" fontAlgn="auto" latinLnBrk="0" hangingPunct="1">
                        <a:lnSpc>
                          <a:spcPct val="107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rgbClr val="FFC000">
                              <a:lumMod val="10000"/>
                            </a:srgbClr>
                          </a:solidFill>
                          <a:effectLst/>
                          <a:uLnTx/>
                          <a:uFillTx/>
                          <a:latin typeface="Times New Roman" pitchFamily="18" charset="0"/>
                          <a:ea typeface="+mn-ea"/>
                          <a:cs typeface="Times New Roman" pitchFamily="18" charset="0"/>
                        </a:rPr>
                        <a:t>Специалист, методист, администратор, педагог из МОУ</a:t>
                      </a:r>
                      <a:endParaRPr kumimoji="0" lang="ru-RU" sz="1400" b="0" i="0" u="none" strike="noStrike" kern="1200" cap="none" spc="0" normalizeH="0" baseline="0" noProof="0" dirty="0">
                        <a:ln>
                          <a:noFill/>
                        </a:ln>
                        <a:solidFill>
                          <a:srgbClr val="FFC000">
                            <a:lumMod val="10000"/>
                          </a:srgbClr>
                        </a:solidFill>
                        <a:effectLst/>
                        <a:uLnTx/>
                        <a:uFillTx/>
                        <a:latin typeface="Times New Roman" pitchFamily="18" charset="0"/>
                        <a:ea typeface="+mn-ea"/>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90170" indent="4445">
                        <a:lnSpc>
                          <a:spcPct val="107000"/>
                        </a:lnSpc>
                        <a:spcAft>
                          <a:spcPts val="0"/>
                        </a:spcAft>
                      </a:pPr>
                      <a:endParaRPr lang="ru-RU" sz="1100" dirty="0">
                        <a:solidFill>
                          <a:schemeClr val="accent4">
                            <a:lumMod val="10000"/>
                          </a:schemeClr>
                        </a:solidFill>
                        <a:effectLst/>
                        <a:latin typeface="Calibri" panose="020F0502020204030204" pitchFamily="34" charset="0"/>
                        <a:cs typeface="Times New Roman" panose="02020603050405020304" pitchFamily="18" charset="0"/>
                      </a:endParaRPr>
                    </a:p>
                    <a:p>
                      <a:pPr marL="90170" indent="4445">
                        <a:lnSpc>
                          <a:spcPct val="107000"/>
                        </a:lnSpc>
                        <a:spcAft>
                          <a:spcPts val="0"/>
                        </a:spcAft>
                      </a:pPr>
                      <a:endParaRPr lang="ru-RU" sz="1100" dirty="0">
                        <a:solidFill>
                          <a:schemeClr val="accent4">
                            <a:lumMod val="10000"/>
                          </a:schemeClr>
                        </a:solidFill>
                        <a:effectLst/>
                        <a:latin typeface="Calibri" panose="020F0502020204030204" pitchFamily="34" charset="0"/>
                        <a:cs typeface="Times New Roman" panose="02020603050405020304"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748517373"/>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671550323"/>
              </p:ext>
            </p:extLst>
          </p:nvPr>
        </p:nvGraphicFramePr>
        <p:xfrm>
          <a:off x="251520" y="2420887"/>
          <a:ext cx="8712967" cy="3453289"/>
        </p:xfrm>
        <a:graphic>
          <a:graphicData uri="http://schemas.openxmlformats.org/drawingml/2006/table">
            <a:tbl>
              <a:tblPr firstRow="1" bandRow="1"/>
              <a:tblGrid>
                <a:gridCol w="2088232">
                  <a:extLst>
                    <a:ext uri="{9D8B030D-6E8A-4147-A177-3AD203B41FA5}">
                      <a16:colId xmlns="" xmlns:a16="http://schemas.microsoft.com/office/drawing/2014/main" val="20000"/>
                    </a:ext>
                  </a:extLst>
                </a:gridCol>
                <a:gridCol w="6624735">
                  <a:extLst>
                    <a:ext uri="{9D8B030D-6E8A-4147-A177-3AD203B41FA5}">
                      <a16:colId xmlns="" xmlns:a16="http://schemas.microsoft.com/office/drawing/2014/main" val="20001"/>
                    </a:ext>
                  </a:extLst>
                </a:gridCol>
              </a:tblGrid>
              <a:tr h="3453289">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1600" b="0" i="0" u="none" strike="noStrike" kern="1200" baseline="0" dirty="0">
                          <a:solidFill>
                            <a:schemeClr val="bg1"/>
                          </a:solidFill>
                          <a:latin typeface="Times New Roman" pitchFamily="18" charset="0"/>
                          <a:ea typeface="+mn-ea"/>
                          <a:cs typeface="Times New Roman" pitchFamily="18" charset="0"/>
                        </a:rPr>
                        <a:t>Список разработчиков </a:t>
                      </a:r>
                    </a:p>
                    <a:p>
                      <a:r>
                        <a:rPr lang="ru-RU" sz="1600" b="0" i="0" u="none" strike="noStrike" kern="1200" baseline="0" dirty="0">
                          <a:solidFill>
                            <a:schemeClr val="bg1"/>
                          </a:solidFill>
                          <a:latin typeface="Times New Roman" pitchFamily="18" charset="0"/>
                          <a:ea typeface="+mn-ea"/>
                          <a:cs typeface="Times New Roman" pitchFamily="18" charset="0"/>
                        </a:rPr>
                        <a:t>Проекта (регион,  должность, место работы)</a:t>
                      </a:r>
                      <a:endParaRPr lang="ru-RU" sz="1600" b="0" dirty="0">
                        <a:solidFill>
                          <a:schemeClr val="bg1"/>
                        </a:solidFill>
                        <a:latin typeface="Times New Roman" pitchFamily="18" charset="0"/>
                        <a:cs typeface="Times New Roman" pitchFamily="18" charset="0"/>
                      </a:endParaRPr>
                    </a:p>
                  </a:txBody>
                  <a:tcPr anchor="ctr">
                    <a:lnL w="19050" cap="flat" cmpd="sng" algn="ctr">
                      <a:solidFill>
                        <a:srgbClr val="0062A7"/>
                      </a:solidFill>
                      <a:prstDash val="solid"/>
                      <a:round/>
                      <a:headEnd type="none" w="med" len="med"/>
                      <a:tailEnd type="none" w="med" len="med"/>
                    </a:lnL>
                    <a:lnR w="12700" cap="flat" cmpd="sng" algn="ctr">
                      <a:solidFill>
                        <a:srgbClr val="0062A7"/>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0062A7"/>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Алексеева Людмила Михайловна, Белгородская область, заместитель начальника департамента образования – начальник управления ресурсного обеспечения департамента образования Белгородской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области;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Буценко</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Галина Анатольевна, Рязанская область, начальник управления образования и молодежной политики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Скопинского</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района; Сивцова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Ирина Валентиновна, Рязанская область, начальник управления образования и молодежной политики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Кораблинского</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района;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Быбина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Ольга Владимировна, Тюменская область, начальник отдела образования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Исетского</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муниципального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района; Кабацура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Галина Васильевна, Красноярский край, начальник отдела образования администрации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г.Дивногорска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Корчемкина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Наталья Владимировна,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Тюменская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область, начальник управления образования, культуры, спорта и молодежной политики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Уватского</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муниципального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района;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Конкина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Татьяна Владимировна, Ханты-Мансийский автономный округ-Югра,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Крюкова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Айгуль</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Фанилевна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Ханты-Мансийский автономный округ-Югра,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Лупырь</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Валерий Валентинович, Ханты-Мансийский автономный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округ-Югра,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заместитель директора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департамента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образования и молодежной политики администрации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Сургутского</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района;Лебедева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Лариса Михайловна, Самарская область, заместитель руководителя Департамента образования администрации городского округа </a:t>
                      </a:r>
                      <a:r>
                        <a:rPr lang="ru-RU" sz="1200" b="0" kern="1200" dirty="0" err="1" smtClean="0">
                          <a:solidFill>
                            <a:schemeClr val="tx1"/>
                          </a:solidFill>
                          <a:effectLst/>
                          <a:latin typeface="Times New Roman" panose="02020603050405020304" pitchFamily="18" charset="0"/>
                          <a:ea typeface="+mn-ea"/>
                          <a:cs typeface="Times New Roman" panose="02020603050405020304" pitchFamily="18" charset="0"/>
                        </a:rPr>
                        <a:t>Тольятти;Эрдниева</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Татьяна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Санджариковна</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республика Калмыкия, начальник отдела образования  </a:t>
                      </a:r>
                      <a:r>
                        <a:rPr lang="ru-RU" sz="1200" b="0" kern="1200" dirty="0" err="1">
                          <a:solidFill>
                            <a:schemeClr val="tx1"/>
                          </a:solidFill>
                          <a:effectLst/>
                          <a:latin typeface="Times New Roman" panose="02020603050405020304" pitchFamily="18" charset="0"/>
                          <a:ea typeface="+mn-ea"/>
                          <a:cs typeface="Times New Roman" panose="02020603050405020304" pitchFamily="18" charset="0"/>
                        </a:rPr>
                        <a:t>Юстинского</a:t>
                      </a:r>
                      <a:r>
                        <a:rPr lang="ru-RU" sz="1200" b="0" kern="1200" dirty="0">
                          <a:solidFill>
                            <a:schemeClr val="tx1"/>
                          </a:solidFill>
                          <a:effectLst/>
                          <a:latin typeface="Times New Roman" panose="02020603050405020304" pitchFamily="18" charset="0"/>
                          <a:ea typeface="+mn-ea"/>
                          <a:cs typeface="Times New Roman" panose="02020603050405020304" pitchFamily="18" charset="0"/>
                        </a:rPr>
                        <a:t> районного муниципального образования республики </a:t>
                      </a:r>
                      <a:r>
                        <a:rPr lang="ru-RU" sz="1200" b="0" kern="1200" dirty="0" smtClean="0">
                          <a:solidFill>
                            <a:schemeClr val="tx1"/>
                          </a:solidFill>
                          <a:effectLst/>
                          <a:latin typeface="Times New Roman" panose="02020603050405020304" pitchFamily="18" charset="0"/>
                          <a:ea typeface="+mn-ea"/>
                          <a:cs typeface="Times New Roman" panose="02020603050405020304" pitchFamily="18" charset="0"/>
                        </a:rPr>
                        <a:t>Калмыкия</a:t>
                      </a:r>
                    </a:p>
                    <a:p>
                      <a:pPr marL="0" marR="0" lvl="0" indent="0" algn="l" defTabSz="1007943"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effectLst/>
                          <a:latin typeface="Times New Roman" panose="02020603050405020304" pitchFamily="18" charset="0"/>
                          <a:ea typeface="+mn-ea"/>
                          <a:cs typeface="Times New Roman" panose="02020603050405020304" pitchFamily="18" charset="0"/>
                        </a:rPr>
                        <a:t>( из</a:t>
                      </a:r>
                      <a:r>
                        <a:rPr lang="ru-RU" sz="1200" b="1" kern="1200" baseline="0" dirty="0" smtClean="0">
                          <a:solidFill>
                            <a:schemeClr val="tx1"/>
                          </a:solidFill>
                          <a:effectLst/>
                          <a:latin typeface="Times New Roman" panose="02020603050405020304" pitchFamily="18" charset="0"/>
                          <a:ea typeface="+mn-ea"/>
                          <a:cs typeface="Times New Roman" panose="02020603050405020304" pitchFamily="18" charset="0"/>
                        </a:rPr>
                        <a:t> 7-ми муниципалитетов)</a:t>
                      </a:r>
                      <a:endParaRPr lang="ru-RU" sz="1200" b="1"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a:lnL w="12700" cap="flat" cmpd="sng" algn="ctr">
                      <a:solidFill>
                        <a:srgbClr val="0062A7"/>
                      </a:solidFill>
                      <a:prstDash val="solid"/>
                      <a:round/>
                      <a:headEnd type="none" w="med" len="med"/>
                      <a:tailEnd type="none" w="med" len="med"/>
                    </a:lnL>
                    <a:lnR w="12700" cap="flat" cmpd="sng" algn="ctr">
                      <a:solidFill>
                        <a:srgbClr val="49556E">
                          <a:lumMod val="40000"/>
                          <a:lumOff val="60000"/>
                        </a:srgbClr>
                      </a:solidFill>
                      <a:prstDash val="solid"/>
                      <a:round/>
                      <a:headEnd type="none" w="med" len="med"/>
                      <a:tailEnd type="none" w="med" len="med"/>
                    </a:lnR>
                    <a:lnT w="12700" cap="flat" cmpd="sng" algn="ctr">
                      <a:solidFill>
                        <a:srgbClr val="49556E">
                          <a:lumMod val="40000"/>
                          <a:lumOff val="60000"/>
                        </a:srgbClr>
                      </a:solidFill>
                      <a:prstDash val="solid"/>
                      <a:round/>
                      <a:headEnd type="none" w="med" len="med"/>
                      <a:tailEnd type="none" w="med" len="med"/>
                    </a:lnT>
                    <a:lnB w="12700" cap="flat" cmpd="sng" algn="ctr">
                      <a:solidFill>
                        <a:srgbClr val="49556E">
                          <a:lumMod val="40000"/>
                          <a:lumOff val="60000"/>
                        </a:srgb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504933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atin typeface="Arial Black" panose="020B0A04020102020204" pitchFamily="34" charset="0"/>
              </a:rPr>
              <a:t>Уровень мотивации </a:t>
            </a:r>
            <a:br>
              <a:rPr lang="ru-RU" b="1" dirty="0" smtClean="0">
                <a:latin typeface="Arial Black" panose="020B0A04020102020204" pitchFamily="34" charset="0"/>
              </a:rPr>
            </a:br>
            <a:r>
              <a:rPr lang="ru-RU" sz="1400" i="1" dirty="0" smtClean="0"/>
              <a:t>(Результаты  психологической диагностики в школах </a:t>
            </a:r>
            <a:r>
              <a:rPr lang="ru-RU" sz="1400" i="1" dirty="0" err="1"/>
              <a:t>Уватского</a:t>
            </a:r>
            <a:r>
              <a:rPr lang="ru-RU" sz="1400" i="1" dirty="0"/>
              <a:t> муниципального района Тюменской области</a:t>
            </a:r>
            <a:r>
              <a:rPr lang="ru-RU" sz="1400" i="1" dirty="0" smtClean="0"/>
              <a:t>, по  методике: </a:t>
            </a:r>
            <a:r>
              <a:rPr lang="ru-RU" sz="1400" i="1" dirty="0"/>
              <a:t>«Изучение учебной мотивации» М. </a:t>
            </a:r>
            <a:r>
              <a:rPr lang="ru-RU" sz="1400" i="1" dirty="0" err="1" smtClean="0"/>
              <a:t>Р.Гинзбурга</a:t>
            </a:r>
            <a:r>
              <a:rPr lang="ru-RU" sz="1400" i="1" dirty="0" smtClean="0"/>
              <a:t>)</a:t>
            </a:r>
            <a:r>
              <a:rPr lang="ru-RU" sz="2400" i="1" dirty="0" smtClean="0"/>
              <a:t> </a:t>
            </a:r>
            <a:endParaRPr lang="ru-RU" sz="2400" i="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863714637"/>
              </p:ext>
            </p:extLst>
          </p:nvPr>
        </p:nvGraphicFramePr>
        <p:xfrm>
          <a:off x="3923928" y="1412776"/>
          <a:ext cx="5018707"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4" name="Нижний колонтитул 3"/>
          <p:cNvSpPr>
            <a:spLocks noGrp="1"/>
          </p:cNvSpPr>
          <p:nvPr>
            <p:ph type="ftr" sz="quarter" idx="11"/>
          </p:nvPr>
        </p:nvSpPr>
        <p:spPr/>
        <p:txBody>
          <a:bodyPr/>
          <a:lstStyle/>
          <a:p>
            <a:pPr>
              <a:defRPr/>
            </a:pPr>
            <a:r>
              <a:rPr lang="ru-RU" smtClean="0"/>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pPr>
                <a:defRPr/>
              </a:pPr>
              <a:t>5</a:t>
            </a:fld>
            <a:endParaRPr lang="ru-RU"/>
          </a:p>
        </p:txBody>
      </p:sp>
      <p:graphicFrame>
        <p:nvGraphicFramePr>
          <p:cNvPr id="7" name="Объект 5"/>
          <p:cNvGraphicFramePr>
            <a:graphicFrameLocks/>
          </p:cNvGraphicFramePr>
          <p:nvPr>
            <p:extLst>
              <p:ext uri="{D42A27DB-BD31-4B8C-83A1-F6EECF244321}">
                <p14:modId xmlns:p14="http://schemas.microsoft.com/office/powerpoint/2010/main" val="1476690413"/>
              </p:ext>
            </p:extLst>
          </p:nvPr>
        </p:nvGraphicFramePr>
        <p:xfrm>
          <a:off x="467544" y="1412776"/>
          <a:ext cx="3888432"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5442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1043608" y="6356351"/>
            <a:ext cx="6696744"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6</a:t>
            </a:fld>
            <a:endParaRPr lang="ru-RU" sz="1200" b="1" dirty="0">
              <a:solidFill>
                <a:schemeClr val="tx1"/>
              </a:solidFill>
              <a:latin typeface="Times New Roman" pitchFamily="18" charset="0"/>
              <a:cs typeface="Times New Roman" pitchFamily="18" charset="0"/>
            </a:endParaRPr>
          </a:p>
        </p:txBody>
      </p:sp>
      <p:grpSp>
        <p:nvGrpSpPr>
          <p:cNvPr id="11" name="Группа 10">
            <a:extLst>
              <a:ext uri="{FF2B5EF4-FFF2-40B4-BE49-F238E27FC236}">
                <a16:creationId xmlns="" xmlns:a16="http://schemas.microsoft.com/office/drawing/2014/main" id="{8EE5AD83-6827-46B7-BFCD-15AADAE0211B}"/>
              </a:ext>
            </a:extLst>
          </p:cNvPr>
          <p:cNvGrpSpPr/>
          <p:nvPr/>
        </p:nvGrpSpPr>
        <p:grpSpPr>
          <a:xfrm>
            <a:off x="395536" y="332657"/>
            <a:ext cx="8452581" cy="5616622"/>
            <a:chOff x="1632418" y="2889392"/>
            <a:chExt cx="6942561" cy="3800787"/>
          </a:xfrm>
          <a:solidFill>
            <a:srgbClr val="D8DCE5"/>
          </a:solidFill>
        </p:grpSpPr>
        <p:sp>
          <p:nvSpPr>
            <p:cNvPr id="12" name="Прямоугольник 11">
              <a:extLst>
                <a:ext uri="{FF2B5EF4-FFF2-40B4-BE49-F238E27FC236}">
                  <a16:creationId xmlns="" xmlns:a16="http://schemas.microsoft.com/office/drawing/2014/main" id="{27A3BB45-5483-4645-83F0-3018BCEE5238}"/>
                </a:ext>
              </a:extLst>
            </p:cNvPr>
            <p:cNvSpPr/>
            <p:nvPr/>
          </p:nvSpPr>
          <p:spPr>
            <a:xfrm>
              <a:off x="1632418" y="2938120"/>
              <a:ext cx="3193779" cy="198242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Повышение уровня мотивации, поддержание интереса детей </a:t>
              </a:r>
            </a:p>
            <a:p>
              <a:pPr algn="ctr"/>
              <a:r>
                <a:rPr lang="ru-RU" sz="2000" dirty="0" smtClean="0">
                  <a:solidFill>
                    <a:schemeClr val="tx1"/>
                  </a:solidFill>
                  <a:latin typeface="Times New Roman" pitchFamily="18" charset="0"/>
                  <a:cs typeface="Times New Roman" pitchFamily="18" charset="0"/>
                </a:rPr>
                <a:t>к обучению и</a:t>
              </a:r>
              <a:r>
                <a:rPr lang="ru-RU" sz="2000" dirty="0">
                  <a:solidFill>
                    <a:schemeClr val="tx1"/>
                  </a:solidFill>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как следствие, увеличение результативности образовательной деятельности на уровне </a:t>
              </a:r>
              <a:r>
                <a:rPr lang="ru-RU" sz="2000" dirty="0" smtClean="0">
                  <a:solidFill>
                    <a:schemeClr val="tx1"/>
                  </a:solidFill>
                  <a:latin typeface="Times New Roman" pitchFamily="18" charset="0"/>
                  <a:cs typeface="Times New Roman" pitchFamily="18" charset="0"/>
                </a:rPr>
                <a:t>муниципалитета</a:t>
              </a:r>
            </a:p>
            <a:p>
              <a:pPr algn="ctr"/>
              <a:r>
                <a:rPr lang="ru-RU" sz="2000" b="1" dirty="0" smtClean="0">
                  <a:solidFill>
                    <a:schemeClr val="tx1"/>
                  </a:solidFill>
                  <a:latin typeface="Times New Roman" pitchFamily="18" charset="0"/>
                  <a:cs typeface="Times New Roman" pitchFamily="18" charset="0"/>
                </a:rPr>
                <a:t>(что хотим?)</a:t>
              </a:r>
              <a:endParaRPr lang="ru-RU" sz="2000" b="1" dirty="0">
                <a:solidFill>
                  <a:schemeClr val="tx1"/>
                </a:solidFill>
                <a:latin typeface="Times New Roman" pitchFamily="18" charset="0"/>
                <a:cs typeface="Times New Roman" pitchFamily="18" charset="0"/>
              </a:endParaRPr>
            </a:p>
          </p:txBody>
        </p:sp>
        <p:sp>
          <p:nvSpPr>
            <p:cNvPr id="13" name="Прямоугольник 12">
              <a:extLst>
                <a:ext uri="{FF2B5EF4-FFF2-40B4-BE49-F238E27FC236}">
                  <a16:creationId xmlns="" xmlns:a16="http://schemas.microsoft.com/office/drawing/2014/main" id="{D8ECA644-4DBA-4625-AFB4-A3B243873548}"/>
                </a:ext>
              </a:extLst>
            </p:cNvPr>
            <p:cNvSpPr/>
            <p:nvPr/>
          </p:nvSpPr>
          <p:spPr>
            <a:xfrm>
              <a:off x="5450052" y="2889392"/>
              <a:ext cx="3124927" cy="203115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r>
                <a:rPr lang="ru-RU" sz="2000" b="1" dirty="0" smtClean="0">
                  <a:solidFill>
                    <a:schemeClr val="tx1"/>
                  </a:solidFill>
                  <a:latin typeface="Times New Roman" pitchFamily="18" charset="0"/>
                  <a:cs typeface="Times New Roman" pitchFamily="18" charset="0"/>
                </a:rPr>
                <a:t>В </a:t>
              </a:r>
              <a:r>
                <a:rPr lang="ru-RU" sz="2000" b="1" dirty="0" smtClean="0">
                  <a:solidFill>
                    <a:schemeClr val="tx1"/>
                  </a:solidFill>
                  <a:latin typeface="Times New Roman" pitchFamily="18" charset="0"/>
                  <a:cs typeface="Times New Roman" pitchFamily="18" charset="0"/>
                </a:rPr>
                <a:t>учебное время </a:t>
              </a:r>
              <a:r>
                <a:rPr lang="ru-RU" sz="2000" dirty="0" smtClean="0">
                  <a:solidFill>
                    <a:schemeClr val="tx1"/>
                  </a:solidFill>
                  <a:latin typeface="Times New Roman" pitchFamily="18" charset="0"/>
                  <a:cs typeface="Times New Roman" pitchFamily="18" charset="0"/>
                </a:rPr>
                <a:t>- низкий уровень привлекательности уроков, приводящий к снижению мотивации и интереса детей;</a:t>
              </a:r>
            </a:p>
            <a:p>
              <a:r>
                <a:rPr lang="ru-RU" sz="2000" b="1" dirty="0" smtClean="0">
                  <a:solidFill>
                    <a:schemeClr val="tx1"/>
                  </a:solidFill>
                  <a:latin typeface="Times New Roman" pitchFamily="18" charset="0"/>
                  <a:cs typeface="Times New Roman" pitchFamily="18" charset="0"/>
                </a:rPr>
                <a:t>Во вне учебное время </a:t>
              </a:r>
              <a:r>
                <a:rPr lang="ru-RU" sz="2000" dirty="0" smtClean="0">
                  <a:solidFill>
                    <a:schemeClr val="tx1"/>
                  </a:solidFill>
                  <a:latin typeface="Times New Roman" pitchFamily="18" charset="0"/>
                  <a:cs typeface="Times New Roman" pitchFamily="18" charset="0"/>
                </a:rPr>
                <a:t>- содержание </a:t>
              </a:r>
              <a:r>
                <a:rPr lang="ru-RU" sz="2000" dirty="0" smtClean="0">
                  <a:solidFill>
                    <a:schemeClr val="tx1"/>
                  </a:solidFill>
                  <a:latin typeface="Times New Roman" pitchFamily="18" charset="0"/>
                  <a:cs typeface="Times New Roman" pitchFamily="18" charset="0"/>
                </a:rPr>
                <a:t>традиционных воспитательных мероприятий и уроков слабо связано между собой</a:t>
              </a:r>
              <a:r>
                <a:rPr lang="ru-RU" sz="2000" dirty="0" smtClean="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(что мешает?)</a:t>
              </a:r>
              <a:endParaRPr lang="ru-RU" sz="2000" b="1" dirty="0">
                <a:solidFill>
                  <a:schemeClr val="tx1"/>
                </a:solidFill>
                <a:latin typeface="Times New Roman" pitchFamily="18" charset="0"/>
                <a:cs typeface="Times New Roman" pitchFamily="18" charset="0"/>
              </a:endParaRPr>
            </a:p>
          </p:txBody>
        </p:sp>
        <p:cxnSp>
          <p:nvCxnSpPr>
            <p:cNvPr id="14" name="Прямая со стрелкой 13">
              <a:extLst>
                <a:ext uri="{FF2B5EF4-FFF2-40B4-BE49-F238E27FC236}">
                  <a16:creationId xmlns="" xmlns:a16="http://schemas.microsoft.com/office/drawing/2014/main" id="{B1207349-E3D7-4839-BAE8-149E42E9A432}"/>
                </a:ext>
              </a:extLst>
            </p:cNvPr>
            <p:cNvCxnSpPr/>
            <p:nvPr/>
          </p:nvCxnSpPr>
          <p:spPr>
            <a:xfrm>
              <a:off x="4831456" y="3751453"/>
              <a:ext cx="618595" cy="0"/>
            </a:xfrm>
            <a:prstGeom prst="straightConnector1">
              <a:avLst/>
            </a:prstGeom>
            <a:grpFill/>
            <a:ln w="920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5">
              <a:extLst>
                <a:ext uri="{FF2B5EF4-FFF2-40B4-BE49-F238E27FC236}">
                  <a16:creationId xmlns="" xmlns:a16="http://schemas.microsoft.com/office/drawing/2014/main" id="{00E32809-4373-44B6-B4D1-F574CC20C476}"/>
                </a:ext>
              </a:extLst>
            </p:cNvPr>
            <p:cNvSpPr/>
            <p:nvPr/>
          </p:nvSpPr>
          <p:spPr>
            <a:xfrm>
              <a:off x="1632418" y="5451921"/>
              <a:ext cx="6942561" cy="123825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itchFamily="18" charset="0"/>
                  <a:cs typeface="Times New Roman" pitchFamily="18" charset="0"/>
                </a:rPr>
                <a:t>Каким образом создать условия для повышения уровня мотивации и интереса детей к обучению посредством максимально полного использования потенциала социальной сферы муниципалитета?</a:t>
              </a:r>
              <a:endParaRPr lang="ru-RU" sz="2000" b="1" dirty="0">
                <a:solidFill>
                  <a:schemeClr val="tx1"/>
                </a:solidFill>
                <a:latin typeface="Times New Roman" pitchFamily="18" charset="0"/>
                <a:cs typeface="Times New Roman" pitchFamily="18" charset="0"/>
              </a:endParaRPr>
            </a:p>
          </p:txBody>
        </p:sp>
        <p:sp>
          <p:nvSpPr>
            <p:cNvPr id="16" name="Стрелка вниз 7">
              <a:extLst>
                <a:ext uri="{FF2B5EF4-FFF2-40B4-BE49-F238E27FC236}">
                  <a16:creationId xmlns="" xmlns:a16="http://schemas.microsoft.com/office/drawing/2014/main" id="{91AAE1DD-6133-4345-9A8D-6C90FE04F79F}"/>
                </a:ext>
              </a:extLst>
            </p:cNvPr>
            <p:cNvSpPr/>
            <p:nvPr/>
          </p:nvSpPr>
          <p:spPr>
            <a:xfrm>
              <a:off x="3979453" y="4920542"/>
              <a:ext cx="2506513" cy="531378"/>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противоречие</a:t>
              </a:r>
              <a:endParaRPr lang="ru-RU" b="1" dirty="0">
                <a:solidFill>
                  <a:schemeClr val="tx1"/>
                </a:solidFill>
              </a:endParaRPr>
            </a:p>
          </p:txBody>
        </p:sp>
      </p:grpSp>
    </p:spTree>
    <p:extLst>
      <p:ext uri="{BB962C8B-B14F-4D97-AF65-F5344CB8AC3E}">
        <p14:creationId xmlns:p14="http://schemas.microsoft.com/office/powerpoint/2010/main" val="318856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143507" y="1617027"/>
            <a:ext cx="8784976" cy="1512168"/>
          </a:xfrm>
          <a:prstGeom prst="rect">
            <a:avLst/>
          </a:prstGeom>
          <a:solidFill>
            <a:schemeClr val="accent1">
              <a:alpha val="22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dirty="0">
                <a:solidFill>
                  <a:schemeClr val="tx1"/>
                </a:solidFill>
              </a:rPr>
              <a:t>Опорные школы</a:t>
            </a:r>
          </a:p>
        </p:txBody>
      </p:sp>
      <p:sp>
        <p:nvSpPr>
          <p:cNvPr id="40" name="Стрелка вниз 39"/>
          <p:cNvSpPr/>
          <p:nvPr/>
        </p:nvSpPr>
        <p:spPr>
          <a:xfrm>
            <a:off x="863587" y="3011328"/>
            <a:ext cx="864096" cy="109189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ru-RU" sz="1400" dirty="0" smtClean="0">
                <a:solidFill>
                  <a:schemeClr val="tx1"/>
                </a:solidFill>
              </a:rPr>
              <a:t>1 четверть</a:t>
            </a:r>
            <a:endParaRPr lang="ru-RU" sz="1400" dirty="0">
              <a:solidFill>
                <a:schemeClr val="tx1"/>
              </a:solidFill>
            </a:endParaRPr>
          </a:p>
        </p:txBody>
      </p:sp>
      <p:sp>
        <p:nvSpPr>
          <p:cNvPr id="2" name="Заголовок 1"/>
          <p:cNvSpPr>
            <a:spLocks noGrp="1"/>
          </p:cNvSpPr>
          <p:nvPr>
            <p:ph type="title"/>
          </p:nvPr>
        </p:nvSpPr>
        <p:spPr>
          <a:xfrm>
            <a:off x="683568" y="289206"/>
            <a:ext cx="7886700" cy="542960"/>
          </a:xfrm>
        </p:spPr>
        <p:txBody>
          <a:bodyPr>
            <a:normAutofit/>
          </a:bodyPr>
          <a:lstStyle/>
          <a:p>
            <a:pPr lvl="0" algn="ctr" defTabSz="1007943">
              <a:lnSpc>
                <a:spcPct val="100000"/>
              </a:lnSpc>
              <a:spcBef>
                <a:spcPts val="0"/>
              </a:spcBef>
              <a:defRPr/>
            </a:pPr>
            <a:r>
              <a:rPr lang="ru-RU" sz="1800" b="1" dirty="0" smtClean="0">
                <a:solidFill>
                  <a:prstClr val="black"/>
                </a:solidFill>
                <a:latin typeface="Arial Black" panose="020B0A04020102020204" pitchFamily="34" charset="0"/>
                <a:ea typeface="Tahoma" pitchFamily="34" charset="0"/>
                <a:cs typeface="Tahoma" pitchFamily="34" charset="0"/>
              </a:rPr>
              <a:t>Распределенная модель </a:t>
            </a:r>
            <a:r>
              <a:rPr lang="ru-RU" sz="2000" b="1" dirty="0">
                <a:solidFill>
                  <a:prstClr val="black"/>
                </a:solidFill>
                <a:latin typeface="Arial Black" panose="020B0A04020102020204" pitchFamily="34" charset="0"/>
                <a:ea typeface="+mn-ea"/>
                <a:cs typeface="+mn-cs"/>
              </a:rPr>
              <a:t>«ШКОЛА </a:t>
            </a:r>
            <a:r>
              <a:rPr lang="en-US" sz="2000" b="1" dirty="0">
                <a:solidFill>
                  <a:prstClr val="black"/>
                </a:solidFill>
                <a:latin typeface="Arial Black" panose="020B0A04020102020204" pitchFamily="34" charset="0"/>
                <a:ea typeface="+mn-ea"/>
                <a:cs typeface="+mn-cs"/>
              </a:rPr>
              <a:t>#</a:t>
            </a:r>
            <a:r>
              <a:rPr lang="ru-RU" sz="2000" b="1" dirty="0" err="1">
                <a:solidFill>
                  <a:prstClr val="black"/>
                </a:solidFill>
                <a:latin typeface="Arial Black" panose="020B0A04020102020204" pitchFamily="34" charset="0"/>
                <a:ea typeface="+mn-ea"/>
                <a:cs typeface="+mn-cs"/>
              </a:rPr>
              <a:t>ПРОдвижение</a:t>
            </a:r>
            <a:r>
              <a:rPr lang="ru-RU" sz="2000" b="1" dirty="0" smtClean="0">
                <a:solidFill>
                  <a:prstClr val="black"/>
                </a:solidFill>
                <a:latin typeface="Arial Black" panose="020B0A04020102020204" pitchFamily="34" charset="0"/>
                <a:ea typeface="+mn-ea"/>
                <a:cs typeface="+mn-cs"/>
              </a:rPr>
              <a:t>»</a:t>
            </a:r>
            <a:endParaRPr lang="ru-RU" dirty="0"/>
          </a:p>
        </p:txBody>
      </p:sp>
      <p:sp>
        <p:nvSpPr>
          <p:cNvPr id="4" name="Нижний колонтитул 3"/>
          <p:cNvSpPr>
            <a:spLocks noGrp="1"/>
          </p:cNvSpPr>
          <p:nvPr>
            <p:ph type="ftr" sz="quarter" idx="11"/>
          </p:nvPr>
        </p:nvSpPr>
        <p:spPr>
          <a:xfrm>
            <a:off x="179512" y="6554885"/>
            <a:ext cx="8772944" cy="168993"/>
          </a:xfrm>
        </p:spPr>
        <p:txBody>
          <a:bodyPr/>
          <a:lstStyle/>
          <a:p>
            <a:pPr>
              <a:defRPr/>
            </a:pPr>
            <a:r>
              <a:rPr lang="ru-RU" dirty="0" smtClean="0"/>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dirty="0"/>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pPr>
                <a:defRPr/>
              </a:pPr>
              <a:t>7</a:t>
            </a:fld>
            <a:endParaRPr lang="ru-RU"/>
          </a:p>
        </p:txBody>
      </p:sp>
      <p:sp>
        <p:nvSpPr>
          <p:cNvPr id="6" name="Прямоугольник 5"/>
          <p:cNvSpPr/>
          <p:nvPr/>
        </p:nvSpPr>
        <p:spPr>
          <a:xfrm>
            <a:off x="3203848" y="832166"/>
            <a:ext cx="2880320"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Физика, Математика, География, Химия</a:t>
            </a:r>
            <a:endParaRPr lang="ru-RU" sz="1600" dirty="0">
              <a:solidFill>
                <a:schemeClr val="tx1"/>
              </a:solidFill>
            </a:endParaRPr>
          </a:p>
        </p:txBody>
      </p:sp>
      <p:sp>
        <p:nvSpPr>
          <p:cNvPr id="7" name="Прямоугольник 6"/>
          <p:cNvSpPr/>
          <p:nvPr/>
        </p:nvSpPr>
        <p:spPr>
          <a:xfrm>
            <a:off x="647563" y="1905059"/>
            <a:ext cx="1368152"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МОУ 1</a:t>
            </a:r>
            <a:endParaRPr lang="ru-RU" dirty="0">
              <a:solidFill>
                <a:schemeClr val="tx1"/>
              </a:solidFill>
            </a:endParaRPr>
          </a:p>
        </p:txBody>
      </p:sp>
      <p:sp>
        <p:nvSpPr>
          <p:cNvPr id="8" name="Прямоугольник 7"/>
          <p:cNvSpPr/>
          <p:nvPr/>
        </p:nvSpPr>
        <p:spPr>
          <a:xfrm>
            <a:off x="2807803" y="1905059"/>
            <a:ext cx="1368152"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МОУ 2</a:t>
            </a:r>
            <a:endParaRPr lang="ru-RU" dirty="0">
              <a:solidFill>
                <a:schemeClr val="tx1"/>
              </a:solidFill>
            </a:endParaRPr>
          </a:p>
        </p:txBody>
      </p:sp>
      <p:sp>
        <p:nvSpPr>
          <p:cNvPr id="9" name="Прямоугольник 8"/>
          <p:cNvSpPr/>
          <p:nvPr/>
        </p:nvSpPr>
        <p:spPr>
          <a:xfrm>
            <a:off x="6847277" y="1905059"/>
            <a:ext cx="1368152"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solidFill>
                  <a:prstClr val="black"/>
                </a:solidFill>
              </a:rPr>
              <a:t>МОУ 4</a:t>
            </a:r>
            <a:endParaRPr lang="ru-RU" dirty="0">
              <a:solidFill>
                <a:prstClr val="black"/>
              </a:solidFill>
            </a:endParaRPr>
          </a:p>
        </p:txBody>
      </p:sp>
      <p:sp>
        <p:nvSpPr>
          <p:cNvPr id="10" name="Прямоугольник 9"/>
          <p:cNvSpPr/>
          <p:nvPr/>
        </p:nvSpPr>
        <p:spPr>
          <a:xfrm>
            <a:off x="4788023" y="1905059"/>
            <a:ext cx="1368152"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solidFill>
                  <a:prstClr val="black"/>
                </a:solidFill>
              </a:rPr>
              <a:t>МОУ 3</a:t>
            </a:r>
            <a:endParaRPr lang="ru-RU" dirty="0">
              <a:solidFill>
                <a:prstClr val="black"/>
              </a:solidFill>
            </a:endParaRPr>
          </a:p>
        </p:txBody>
      </p:sp>
      <p:sp>
        <p:nvSpPr>
          <p:cNvPr id="18" name="Прямоугольник 17"/>
          <p:cNvSpPr/>
          <p:nvPr/>
        </p:nvSpPr>
        <p:spPr>
          <a:xfrm>
            <a:off x="395536" y="4103223"/>
            <a:ext cx="1800199" cy="1145280"/>
          </a:xfrm>
          <a:prstGeom prst="rect">
            <a:avLst/>
          </a:prstGeom>
          <a:solidFill>
            <a:srgbClr val="00B050">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Система событий по ключевому направлению</a:t>
            </a:r>
          </a:p>
          <a:p>
            <a:pPr algn="ctr"/>
            <a:r>
              <a:rPr lang="ru-RU" sz="1600" dirty="0" smtClean="0">
                <a:solidFill>
                  <a:schemeClr val="tx1"/>
                </a:solidFill>
              </a:rPr>
              <a:t>Физика+</a:t>
            </a:r>
            <a:endParaRPr lang="ru-RU" sz="1600" dirty="0">
              <a:solidFill>
                <a:schemeClr val="tx1"/>
              </a:solidFill>
            </a:endParaRPr>
          </a:p>
        </p:txBody>
      </p:sp>
      <p:sp>
        <p:nvSpPr>
          <p:cNvPr id="19" name="Прямоугольник 18"/>
          <p:cNvSpPr/>
          <p:nvPr/>
        </p:nvSpPr>
        <p:spPr>
          <a:xfrm>
            <a:off x="2411760" y="4114462"/>
            <a:ext cx="1872208" cy="1145280"/>
          </a:xfrm>
          <a:prstGeom prst="rect">
            <a:avLst/>
          </a:prstGeom>
          <a:solidFill>
            <a:srgbClr val="00B050">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dirty="0">
                <a:solidFill>
                  <a:prstClr val="black"/>
                </a:solidFill>
              </a:rPr>
              <a:t>Система событий по ключевому направлению</a:t>
            </a:r>
          </a:p>
          <a:p>
            <a:pPr lvl="0" algn="ctr"/>
            <a:r>
              <a:rPr lang="ru-RU" sz="1600" dirty="0" smtClean="0">
                <a:solidFill>
                  <a:prstClr val="black"/>
                </a:solidFill>
              </a:rPr>
              <a:t>Математика+</a:t>
            </a:r>
            <a:endParaRPr lang="ru-RU" sz="1600" dirty="0">
              <a:solidFill>
                <a:prstClr val="black"/>
              </a:solidFill>
            </a:endParaRPr>
          </a:p>
        </p:txBody>
      </p:sp>
      <p:sp>
        <p:nvSpPr>
          <p:cNvPr id="20" name="Прямоугольник 19"/>
          <p:cNvSpPr/>
          <p:nvPr/>
        </p:nvSpPr>
        <p:spPr>
          <a:xfrm>
            <a:off x="6588224" y="4103223"/>
            <a:ext cx="2088231" cy="1145280"/>
          </a:xfrm>
          <a:prstGeom prst="rect">
            <a:avLst/>
          </a:prstGeom>
          <a:solidFill>
            <a:srgbClr val="00B050">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dirty="0">
                <a:solidFill>
                  <a:prstClr val="black"/>
                </a:solidFill>
              </a:rPr>
              <a:t>Система событий по ключевому направлению</a:t>
            </a:r>
          </a:p>
          <a:p>
            <a:pPr lvl="0" algn="ctr"/>
            <a:r>
              <a:rPr lang="ru-RU" sz="1600" dirty="0" smtClean="0">
                <a:solidFill>
                  <a:prstClr val="black"/>
                </a:solidFill>
              </a:rPr>
              <a:t>Химия+</a:t>
            </a:r>
            <a:endParaRPr lang="ru-RU" sz="1600" dirty="0">
              <a:solidFill>
                <a:prstClr val="black"/>
              </a:solidFill>
            </a:endParaRPr>
          </a:p>
        </p:txBody>
      </p:sp>
      <p:sp>
        <p:nvSpPr>
          <p:cNvPr id="21" name="Прямоугольник 20"/>
          <p:cNvSpPr/>
          <p:nvPr/>
        </p:nvSpPr>
        <p:spPr>
          <a:xfrm>
            <a:off x="4499992" y="4100852"/>
            <a:ext cx="1944216" cy="1145280"/>
          </a:xfrm>
          <a:prstGeom prst="rect">
            <a:avLst/>
          </a:prstGeom>
          <a:solidFill>
            <a:srgbClr val="00B050">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dirty="0">
                <a:solidFill>
                  <a:prstClr val="black"/>
                </a:solidFill>
              </a:rPr>
              <a:t>Система событий по ключевому направлению</a:t>
            </a:r>
          </a:p>
          <a:p>
            <a:pPr lvl="0" algn="ctr"/>
            <a:r>
              <a:rPr lang="ru-RU" sz="1600" dirty="0" smtClean="0">
                <a:solidFill>
                  <a:prstClr val="black"/>
                </a:solidFill>
              </a:rPr>
              <a:t>География+</a:t>
            </a:r>
            <a:endParaRPr lang="ru-RU" sz="1600" dirty="0">
              <a:solidFill>
                <a:prstClr val="black"/>
              </a:solidFill>
            </a:endParaRPr>
          </a:p>
        </p:txBody>
      </p:sp>
      <p:sp>
        <p:nvSpPr>
          <p:cNvPr id="24" name="Блок-схема: несколько документов 23"/>
          <p:cNvSpPr/>
          <p:nvPr/>
        </p:nvSpPr>
        <p:spPr>
          <a:xfrm>
            <a:off x="647563" y="2301803"/>
            <a:ext cx="1368152" cy="68407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Территориальный куст</a:t>
            </a:r>
            <a:endParaRPr lang="ru-RU" sz="1000" dirty="0">
              <a:solidFill>
                <a:schemeClr val="tx1"/>
              </a:solidFill>
            </a:endParaRPr>
          </a:p>
        </p:txBody>
      </p:sp>
      <p:sp>
        <p:nvSpPr>
          <p:cNvPr id="25" name="Блок-схема: несколько документов 24"/>
          <p:cNvSpPr/>
          <p:nvPr/>
        </p:nvSpPr>
        <p:spPr>
          <a:xfrm>
            <a:off x="2807803" y="2301803"/>
            <a:ext cx="1368152" cy="68407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Территориальный куст</a:t>
            </a:r>
            <a:endParaRPr lang="ru-RU" sz="1000" dirty="0">
              <a:solidFill>
                <a:schemeClr val="tx1"/>
              </a:solidFill>
            </a:endParaRPr>
          </a:p>
        </p:txBody>
      </p:sp>
      <p:sp>
        <p:nvSpPr>
          <p:cNvPr id="26" name="Блок-схема: несколько документов 25"/>
          <p:cNvSpPr/>
          <p:nvPr/>
        </p:nvSpPr>
        <p:spPr>
          <a:xfrm>
            <a:off x="4811995" y="2290562"/>
            <a:ext cx="1368152" cy="68407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Территориальный куст</a:t>
            </a:r>
            <a:endParaRPr lang="ru-RU" sz="1000" dirty="0">
              <a:solidFill>
                <a:schemeClr val="tx1"/>
              </a:solidFill>
            </a:endParaRPr>
          </a:p>
        </p:txBody>
      </p:sp>
      <p:sp>
        <p:nvSpPr>
          <p:cNvPr id="27" name="Блок-схема: несколько документов 26"/>
          <p:cNvSpPr/>
          <p:nvPr/>
        </p:nvSpPr>
        <p:spPr>
          <a:xfrm>
            <a:off x="6847277" y="2302304"/>
            <a:ext cx="1368152" cy="68407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Территориальный куст</a:t>
            </a:r>
            <a:endParaRPr lang="ru-RU" sz="1000" dirty="0">
              <a:solidFill>
                <a:schemeClr val="tx1"/>
              </a:solidFill>
            </a:endParaRPr>
          </a:p>
        </p:txBody>
      </p:sp>
      <p:sp>
        <p:nvSpPr>
          <p:cNvPr id="41" name="Стрелка вниз 40"/>
          <p:cNvSpPr/>
          <p:nvPr/>
        </p:nvSpPr>
        <p:spPr>
          <a:xfrm>
            <a:off x="2996628" y="3002711"/>
            <a:ext cx="864096" cy="109189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ru-RU" sz="1400" dirty="0" smtClean="0">
                <a:solidFill>
                  <a:schemeClr val="tx1"/>
                </a:solidFill>
              </a:rPr>
              <a:t>2 четверть</a:t>
            </a:r>
            <a:endParaRPr lang="ru-RU" sz="1400" dirty="0">
              <a:solidFill>
                <a:schemeClr val="tx1"/>
              </a:solidFill>
            </a:endParaRPr>
          </a:p>
        </p:txBody>
      </p:sp>
      <p:sp>
        <p:nvSpPr>
          <p:cNvPr id="42" name="Стрелка вниз 41"/>
          <p:cNvSpPr/>
          <p:nvPr/>
        </p:nvSpPr>
        <p:spPr>
          <a:xfrm>
            <a:off x="5076055" y="2990239"/>
            <a:ext cx="864096" cy="109189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ru-RU" sz="1400" dirty="0" smtClean="0">
                <a:solidFill>
                  <a:schemeClr val="tx1"/>
                </a:solidFill>
              </a:rPr>
              <a:t>3 четверть</a:t>
            </a:r>
            <a:endParaRPr lang="ru-RU" sz="1400" dirty="0">
              <a:solidFill>
                <a:schemeClr val="tx1"/>
              </a:solidFill>
            </a:endParaRPr>
          </a:p>
        </p:txBody>
      </p:sp>
      <p:sp>
        <p:nvSpPr>
          <p:cNvPr id="43" name="Стрелка вниз 42"/>
          <p:cNvSpPr/>
          <p:nvPr/>
        </p:nvSpPr>
        <p:spPr>
          <a:xfrm>
            <a:off x="7200291" y="2990238"/>
            <a:ext cx="864096" cy="108058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ru-RU" sz="1400" dirty="0" smtClean="0">
                <a:solidFill>
                  <a:schemeClr val="tx1"/>
                </a:solidFill>
              </a:rPr>
              <a:t>4 четверть</a:t>
            </a:r>
            <a:endParaRPr lang="ru-RU" sz="1400" dirty="0">
              <a:solidFill>
                <a:schemeClr val="tx1"/>
              </a:solidFill>
            </a:endParaRPr>
          </a:p>
        </p:txBody>
      </p:sp>
      <p:sp>
        <p:nvSpPr>
          <p:cNvPr id="44" name="Прямоугольник 43"/>
          <p:cNvSpPr/>
          <p:nvPr/>
        </p:nvSpPr>
        <p:spPr>
          <a:xfrm>
            <a:off x="167480" y="5445224"/>
            <a:ext cx="8784976" cy="1080120"/>
          </a:xfrm>
          <a:prstGeom prst="rect">
            <a:avLst/>
          </a:prstGeom>
          <a:solidFill>
            <a:schemeClr val="accent1">
              <a:lumMod val="40000"/>
              <a:lumOff val="60000"/>
              <a:alpha val="54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ru-RU" dirty="0" smtClean="0">
                <a:solidFill>
                  <a:schemeClr val="tx1"/>
                </a:solidFill>
              </a:rPr>
              <a:t>Социальные партнеры</a:t>
            </a:r>
            <a:endParaRPr lang="ru-RU" dirty="0">
              <a:solidFill>
                <a:schemeClr val="tx1"/>
              </a:solidFill>
            </a:endParaRPr>
          </a:p>
        </p:txBody>
      </p:sp>
      <p:sp>
        <p:nvSpPr>
          <p:cNvPr id="47" name="Прямоугольник 46"/>
          <p:cNvSpPr/>
          <p:nvPr/>
        </p:nvSpPr>
        <p:spPr>
          <a:xfrm>
            <a:off x="395536" y="5539311"/>
            <a:ext cx="8280919" cy="5539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600" dirty="0" smtClean="0">
                <a:solidFill>
                  <a:schemeClr val="tx1"/>
                </a:solidFill>
              </a:rPr>
              <a:t>Учреждения культуры, здравоохранения, спорта , молодежной политики, </a:t>
            </a:r>
            <a:r>
              <a:rPr lang="ru-RU" sz="1600" dirty="0" smtClean="0">
                <a:solidFill>
                  <a:schemeClr val="tx1"/>
                </a:solidFill>
              </a:rPr>
              <a:t>патриотические </a:t>
            </a:r>
            <a:r>
              <a:rPr lang="ru-RU" sz="1600" dirty="0" smtClean="0">
                <a:solidFill>
                  <a:schemeClr val="tx1"/>
                </a:solidFill>
              </a:rPr>
              <a:t>клубы, «</a:t>
            </a:r>
            <a:r>
              <a:rPr lang="ru-RU" sz="1600" dirty="0" err="1">
                <a:solidFill>
                  <a:schemeClr val="tx1"/>
                </a:solidFill>
              </a:rPr>
              <a:t>Кванториум</a:t>
            </a:r>
            <a:r>
              <a:rPr lang="ru-RU" sz="1600" dirty="0">
                <a:solidFill>
                  <a:schemeClr val="tx1"/>
                </a:solidFill>
              </a:rPr>
              <a:t>», ВУЗ, </a:t>
            </a:r>
            <a:r>
              <a:rPr lang="ru-RU" sz="1600" dirty="0" smtClean="0">
                <a:solidFill>
                  <a:schemeClr val="tx1"/>
                </a:solidFill>
              </a:rPr>
              <a:t>СПО</a:t>
            </a:r>
            <a:r>
              <a:rPr lang="ru-RU" sz="1600" dirty="0">
                <a:solidFill>
                  <a:schemeClr val="tx1"/>
                </a:solidFill>
              </a:rPr>
              <a:t>, </a:t>
            </a:r>
            <a:r>
              <a:rPr lang="ru-RU" sz="1600" dirty="0" smtClean="0">
                <a:solidFill>
                  <a:schemeClr val="tx1"/>
                </a:solidFill>
              </a:rPr>
              <a:t>УДО </a:t>
            </a:r>
            <a:r>
              <a:rPr lang="ru-RU" sz="1600" dirty="0" smtClean="0">
                <a:solidFill>
                  <a:schemeClr val="tx1"/>
                </a:solidFill>
              </a:rPr>
              <a:t>и др</a:t>
            </a:r>
            <a:r>
              <a:rPr lang="ru-RU" sz="1200" dirty="0" smtClean="0">
                <a:solidFill>
                  <a:schemeClr val="tx1"/>
                </a:solidFill>
              </a:rPr>
              <a:t>.</a:t>
            </a:r>
            <a:endParaRPr lang="ru-RU" sz="1200" dirty="0">
              <a:solidFill>
                <a:schemeClr val="tx1"/>
              </a:solidFill>
            </a:endParaRPr>
          </a:p>
        </p:txBody>
      </p:sp>
      <p:sp>
        <p:nvSpPr>
          <p:cNvPr id="49" name="Стрелка вниз 48"/>
          <p:cNvSpPr/>
          <p:nvPr/>
        </p:nvSpPr>
        <p:spPr>
          <a:xfrm rot="10800000">
            <a:off x="1132282" y="5248502"/>
            <a:ext cx="542731" cy="2687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Стрелка вниз 49"/>
          <p:cNvSpPr/>
          <p:nvPr/>
        </p:nvSpPr>
        <p:spPr>
          <a:xfrm rot="10800000">
            <a:off x="3256517" y="5248502"/>
            <a:ext cx="542731" cy="2687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Стрелка вниз 50"/>
          <p:cNvSpPr/>
          <p:nvPr/>
        </p:nvSpPr>
        <p:spPr>
          <a:xfrm rot="10800000">
            <a:off x="5236737" y="5246131"/>
            <a:ext cx="542731" cy="2687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Стрелка вниз 51"/>
          <p:cNvSpPr/>
          <p:nvPr/>
        </p:nvSpPr>
        <p:spPr>
          <a:xfrm rot="10800000">
            <a:off x="7360973" y="5259742"/>
            <a:ext cx="542731" cy="2687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4" name="Прямая со стрелкой 53"/>
          <p:cNvCxnSpPr>
            <a:stCxn id="6" idx="2"/>
            <a:endCxn id="7" idx="0"/>
          </p:cNvCxnSpPr>
          <p:nvPr/>
        </p:nvCxnSpPr>
        <p:spPr>
          <a:xfrm flipH="1">
            <a:off x="1331639" y="1336222"/>
            <a:ext cx="3312369" cy="568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a:stCxn id="6" idx="2"/>
            <a:endCxn id="8" idx="0"/>
          </p:cNvCxnSpPr>
          <p:nvPr/>
        </p:nvCxnSpPr>
        <p:spPr>
          <a:xfrm flipH="1">
            <a:off x="3491879" y="1336222"/>
            <a:ext cx="1152129" cy="568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stCxn id="6" idx="2"/>
            <a:endCxn id="10" idx="0"/>
          </p:cNvCxnSpPr>
          <p:nvPr/>
        </p:nvCxnSpPr>
        <p:spPr>
          <a:xfrm>
            <a:off x="4644008" y="1336222"/>
            <a:ext cx="828091" cy="568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a:stCxn id="6" idx="2"/>
            <a:endCxn id="9" idx="0"/>
          </p:cNvCxnSpPr>
          <p:nvPr/>
        </p:nvCxnSpPr>
        <p:spPr>
          <a:xfrm>
            <a:off x="4644008" y="1336222"/>
            <a:ext cx="2887345" cy="568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108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Овал 74"/>
          <p:cNvSpPr/>
          <p:nvPr/>
        </p:nvSpPr>
        <p:spPr>
          <a:xfrm>
            <a:off x="1475656" y="908720"/>
            <a:ext cx="5976664" cy="5544616"/>
          </a:xfrm>
          <a:prstGeom prst="ellipse">
            <a:avLst/>
          </a:prstGeom>
          <a:solidFill>
            <a:schemeClr val="accent1">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633845" y="365760"/>
            <a:ext cx="7886700" cy="542960"/>
          </a:xfrm>
        </p:spPr>
        <p:txBody>
          <a:bodyPr>
            <a:normAutofit fontScale="90000"/>
          </a:bodyPr>
          <a:lstStyle/>
          <a:p>
            <a:pPr lvl="0" algn="ctr" defTabSz="1007943">
              <a:lnSpc>
                <a:spcPct val="100000"/>
              </a:lnSpc>
              <a:spcBef>
                <a:spcPts val="0"/>
              </a:spcBef>
              <a:defRPr/>
            </a:pPr>
            <a:r>
              <a:rPr lang="ru-RU" sz="1800" b="1" dirty="0" smtClean="0">
                <a:solidFill>
                  <a:prstClr val="black"/>
                </a:solidFill>
                <a:latin typeface="Arial Black" panose="020B0A04020102020204" pitchFamily="34" charset="0"/>
                <a:ea typeface="Tahoma" pitchFamily="34" charset="0"/>
                <a:cs typeface="Tahoma" pitchFamily="34" charset="0"/>
              </a:rPr>
              <a:t>Пример событийного мероприятия </a:t>
            </a:r>
            <a:r>
              <a:rPr lang="ru-RU" sz="1800" b="1" dirty="0">
                <a:solidFill>
                  <a:prstClr val="black"/>
                </a:solidFill>
                <a:latin typeface="Arial Black" panose="020B0A04020102020204" pitchFamily="34" charset="0"/>
                <a:ea typeface="Tahoma" pitchFamily="34" charset="0"/>
                <a:cs typeface="Tahoma" pitchFamily="34" charset="0"/>
              </a:rPr>
              <a:t>по ключевому направлению</a:t>
            </a:r>
            <a:br>
              <a:rPr lang="ru-RU" sz="1800" b="1" dirty="0">
                <a:solidFill>
                  <a:prstClr val="black"/>
                </a:solidFill>
                <a:latin typeface="Arial Black" panose="020B0A04020102020204" pitchFamily="34" charset="0"/>
                <a:ea typeface="Tahoma" pitchFamily="34" charset="0"/>
                <a:cs typeface="Tahoma" pitchFamily="34" charset="0"/>
              </a:rPr>
            </a:br>
            <a:r>
              <a:rPr lang="ru-RU" sz="1800" b="1" dirty="0">
                <a:solidFill>
                  <a:prstClr val="black"/>
                </a:solidFill>
                <a:latin typeface="Arial Black" panose="020B0A04020102020204" pitchFamily="34" charset="0"/>
                <a:ea typeface="Tahoma" pitchFamily="34" charset="0"/>
                <a:cs typeface="Tahoma" pitchFamily="34" charset="0"/>
              </a:rPr>
              <a:t>в </a:t>
            </a:r>
            <a:r>
              <a:rPr lang="ru-RU" sz="1800" b="1" dirty="0" smtClean="0">
                <a:solidFill>
                  <a:prstClr val="black"/>
                </a:solidFill>
                <a:latin typeface="Arial Black" panose="020B0A04020102020204" pitchFamily="34" charset="0"/>
                <a:ea typeface="Tahoma" pitchFamily="34" charset="0"/>
                <a:cs typeface="Tahoma" pitchFamily="34" charset="0"/>
              </a:rPr>
              <a:t>рамках распределенной модели</a:t>
            </a:r>
            <a:endParaRPr lang="ru-RU" dirty="0"/>
          </a:p>
        </p:txBody>
      </p:sp>
      <p:sp>
        <p:nvSpPr>
          <p:cNvPr id="4" name="Нижний колонтитул 3"/>
          <p:cNvSpPr>
            <a:spLocks noGrp="1"/>
          </p:cNvSpPr>
          <p:nvPr>
            <p:ph type="ftr" sz="quarter" idx="11"/>
          </p:nvPr>
        </p:nvSpPr>
        <p:spPr>
          <a:xfrm>
            <a:off x="179512" y="6554885"/>
            <a:ext cx="8772944" cy="168993"/>
          </a:xfrm>
        </p:spPr>
        <p:txBody>
          <a:bodyPr/>
          <a:lstStyle/>
          <a:p>
            <a:pPr>
              <a:defRPr/>
            </a:pPr>
            <a:r>
              <a:rPr lang="ru-RU" dirty="0" smtClean="0">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endParaRPr lang="ru-RU" dirty="0">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8</a:t>
            </a:fld>
            <a:endParaRPr lang="ru-RU">
              <a:solidFill>
                <a:prstClr val="black">
                  <a:tint val="75000"/>
                </a:prstClr>
              </a:solidFill>
            </a:endParaRPr>
          </a:p>
        </p:txBody>
      </p:sp>
      <p:sp>
        <p:nvSpPr>
          <p:cNvPr id="20" name="Овал 19"/>
          <p:cNvSpPr/>
          <p:nvPr/>
        </p:nvSpPr>
        <p:spPr>
          <a:xfrm>
            <a:off x="2843807" y="2204864"/>
            <a:ext cx="3266021" cy="299942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solidFill>
                <a:schemeClr val="tx1"/>
              </a:solidFill>
            </a:endParaRPr>
          </a:p>
        </p:txBody>
      </p:sp>
      <p:cxnSp>
        <p:nvCxnSpPr>
          <p:cNvPr id="12" name="Прямая соединительная линия 11"/>
          <p:cNvCxnSpPr/>
          <p:nvPr/>
        </p:nvCxnSpPr>
        <p:spPr>
          <a:xfrm flipH="1">
            <a:off x="4463992" y="2448552"/>
            <a:ext cx="900096" cy="1279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stCxn id="20" idx="1"/>
          </p:cNvCxnSpPr>
          <p:nvPr/>
        </p:nvCxnSpPr>
        <p:spPr>
          <a:xfrm>
            <a:off x="3322105" y="2644119"/>
            <a:ext cx="1156228" cy="1083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flipH="1" flipV="1">
            <a:off x="4492682" y="3728111"/>
            <a:ext cx="1447470" cy="6390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endCxn id="20" idx="4"/>
          </p:cNvCxnSpPr>
          <p:nvPr/>
        </p:nvCxnSpPr>
        <p:spPr>
          <a:xfrm flipH="1">
            <a:off x="4476818" y="3728110"/>
            <a:ext cx="1516" cy="14761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Заголовок 1"/>
          <p:cNvSpPr txBox="1">
            <a:spLocks/>
          </p:cNvSpPr>
          <p:nvPr/>
        </p:nvSpPr>
        <p:spPr>
          <a:xfrm rot="16574545">
            <a:off x="2593513" y="3254526"/>
            <a:ext cx="1308060" cy="4327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1800" dirty="0" smtClean="0">
                <a:solidFill>
                  <a:prstClr val="black"/>
                </a:solidFill>
                <a:ea typeface="Tahoma" pitchFamily="34" charset="0"/>
                <a:cs typeface="Tahoma" pitchFamily="34" charset="0"/>
              </a:rPr>
              <a:t>Физика</a:t>
            </a:r>
            <a:endParaRPr lang="ru-RU" sz="1800" dirty="0"/>
          </a:p>
        </p:txBody>
      </p:sp>
      <p:sp>
        <p:nvSpPr>
          <p:cNvPr id="31" name="Заголовок 1"/>
          <p:cNvSpPr txBox="1">
            <a:spLocks/>
          </p:cNvSpPr>
          <p:nvPr/>
        </p:nvSpPr>
        <p:spPr>
          <a:xfrm rot="8961963">
            <a:off x="4763181" y="4625924"/>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1800" dirty="0" smtClean="0">
                <a:solidFill>
                  <a:prstClr val="black"/>
                </a:solidFill>
                <a:ea typeface="Tahoma" pitchFamily="34" charset="0"/>
                <a:cs typeface="Tahoma" pitchFamily="34" charset="0"/>
              </a:rPr>
              <a:t>Химия</a:t>
            </a:r>
            <a:endParaRPr lang="ru-RU" sz="1800" dirty="0"/>
          </a:p>
        </p:txBody>
      </p:sp>
      <p:sp>
        <p:nvSpPr>
          <p:cNvPr id="32" name="Заголовок 1"/>
          <p:cNvSpPr txBox="1">
            <a:spLocks/>
          </p:cNvSpPr>
          <p:nvPr/>
        </p:nvSpPr>
        <p:spPr>
          <a:xfrm rot="12938993">
            <a:off x="3311862" y="4548255"/>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1800" dirty="0" smtClean="0">
                <a:solidFill>
                  <a:prstClr val="black"/>
                </a:solidFill>
                <a:ea typeface="Tahoma" pitchFamily="34" charset="0"/>
                <a:cs typeface="Tahoma" pitchFamily="34" charset="0"/>
              </a:rPr>
              <a:t>ОБЖ</a:t>
            </a:r>
            <a:endParaRPr lang="ru-RU" sz="1800" dirty="0"/>
          </a:p>
        </p:txBody>
      </p:sp>
      <p:sp>
        <p:nvSpPr>
          <p:cNvPr id="33" name="Заголовок 1"/>
          <p:cNvSpPr txBox="1">
            <a:spLocks/>
          </p:cNvSpPr>
          <p:nvPr/>
        </p:nvSpPr>
        <p:spPr>
          <a:xfrm>
            <a:off x="3732372" y="2508379"/>
            <a:ext cx="1422863"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1800" dirty="0" smtClean="0">
                <a:solidFill>
                  <a:srgbClr val="FF0000"/>
                </a:solidFill>
                <a:ea typeface="Tahoma" pitchFamily="34" charset="0"/>
                <a:cs typeface="Tahoma" pitchFamily="34" charset="0"/>
              </a:rPr>
              <a:t>География+</a:t>
            </a:r>
            <a:endParaRPr lang="ru-RU" sz="1800" dirty="0">
              <a:solidFill>
                <a:srgbClr val="FF0000"/>
              </a:solidFill>
            </a:endParaRPr>
          </a:p>
        </p:txBody>
      </p:sp>
      <p:cxnSp>
        <p:nvCxnSpPr>
          <p:cNvPr id="49" name="Прямая соединительная линия 48"/>
          <p:cNvCxnSpPr/>
          <p:nvPr/>
        </p:nvCxnSpPr>
        <p:spPr>
          <a:xfrm flipH="1">
            <a:off x="3059832" y="3728109"/>
            <a:ext cx="1404160" cy="6390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Заголовок 1"/>
          <p:cNvSpPr txBox="1">
            <a:spLocks/>
          </p:cNvSpPr>
          <p:nvPr/>
        </p:nvSpPr>
        <p:spPr>
          <a:xfrm rot="4944079">
            <a:off x="4898912" y="3232396"/>
            <a:ext cx="1541453" cy="45761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1800" dirty="0" smtClean="0">
                <a:solidFill>
                  <a:prstClr val="black"/>
                </a:solidFill>
                <a:ea typeface="Tahoma" pitchFamily="34" charset="0"/>
                <a:cs typeface="Tahoma" pitchFamily="34" charset="0"/>
              </a:rPr>
              <a:t>Физкультура</a:t>
            </a:r>
            <a:endParaRPr lang="ru-RU" sz="1800" dirty="0"/>
          </a:p>
        </p:txBody>
      </p:sp>
      <p:sp>
        <p:nvSpPr>
          <p:cNvPr id="76" name="Заголовок 1"/>
          <p:cNvSpPr txBox="1">
            <a:spLocks/>
          </p:cNvSpPr>
          <p:nvPr/>
        </p:nvSpPr>
        <p:spPr>
          <a:xfrm rot="16200000">
            <a:off x="722165" y="3371090"/>
            <a:ext cx="2927315" cy="41222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2000" dirty="0" smtClean="0"/>
              <a:t>Управление культуры</a:t>
            </a:r>
            <a:endParaRPr lang="ru-RU" sz="2000" dirty="0"/>
          </a:p>
        </p:txBody>
      </p:sp>
      <p:sp>
        <p:nvSpPr>
          <p:cNvPr id="77" name="Заголовок 1"/>
          <p:cNvSpPr txBox="1">
            <a:spLocks/>
          </p:cNvSpPr>
          <p:nvPr/>
        </p:nvSpPr>
        <p:spPr>
          <a:xfrm rot="20517753">
            <a:off x="2526310" y="1428467"/>
            <a:ext cx="2020890" cy="37237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2000" dirty="0" smtClean="0"/>
              <a:t>Молодежная политика</a:t>
            </a:r>
            <a:endParaRPr lang="ru-RU" sz="2000" dirty="0"/>
          </a:p>
        </p:txBody>
      </p:sp>
      <p:sp>
        <p:nvSpPr>
          <p:cNvPr id="78" name="Заголовок 1"/>
          <p:cNvSpPr txBox="1">
            <a:spLocks/>
          </p:cNvSpPr>
          <p:nvPr/>
        </p:nvSpPr>
        <p:spPr>
          <a:xfrm rot="2626505">
            <a:off x="5819763" y="2093293"/>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2000" dirty="0" err="1" smtClean="0">
                <a:solidFill>
                  <a:prstClr val="black"/>
                </a:solidFill>
                <a:ea typeface="Tahoma" pitchFamily="34" charset="0"/>
                <a:cs typeface="Tahoma" pitchFamily="34" charset="0"/>
              </a:rPr>
              <a:t>ГОиЧС</a:t>
            </a:r>
            <a:endParaRPr lang="ru-RU" sz="2000" dirty="0"/>
          </a:p>
        </p:txBody>
      </p:sp>
      <p:sp>
        <p:nvSpPr>
          <p:cNvPr id="79" name="Заголовок 1"/>
          <p:cNvSpPr txBox="1">
            <a:spLocks/>
          </p:cNvSpPr>
          <p:nvPr/>
        </p:nvSpPr>
        <p:spPr>
          <a:xfrm rot="7175202">
            <a:off x="5380746" y="4511671"/>
            <a:ext cx="2087308" cy="49998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2000" dirty="0" smtClean="0">
                <a:solidFill>
                  <a:prstClr val="black"/>
                </a:solidFill>
                <a:ea typeface="Tahoma" pitchFamily="34" charset="0"/>
                <a:cs typeface="Tahoma" pitchFamily="34" charset="0"/>
              </a:rPr>
              <a:t>Здравоохранение </a:t>
            </a:r>
            <a:endParaRPr lang="ru-RU" sz="2000" dirty="0"/>
          </a:p>
        </p:txBody>
      </p:sp>
      <p:sp>
        <p:nvSpPr>
          <p:cNvPr id="80" name="Заголовок 1"/>
          <p:cNvSpPr txBox="1">
            <a:spLocks/>
          </p:cNvSpPr>
          <p:nvPr/>
        </p:nvSpPr>
        <p:spPr>
          <a:xfrm rot="12331179">
            <a:off x="2383793" y="5346741"/>
            <a:ext cx="2305925" cy="39235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r>
              <a:rPr lang="ru-RU" sz="2000" dirty="0" smtClean="0">
                <a:solidFill>
                  <a:prstClr val="black"/>
                </a:solidFill>
                <a:ea typeface="Tahoma" pitchFamily="34" charset="0"/>
                <a:cs typeface="Tahoma" pitchFamily="34" charset="0"/>
              </a:rPr>
              <a:t>Управление спорта</a:t>
            </a:r>
            <a:endParaRPr lang="ru-RU" sz="2000" dirty="0"/>
          </a:p>
        </p:txBody>
      </p:sp>
      <p:sp>
        <p:nvSpPr>
          <p:cNvPr id="10" name="Овал 9"/>
          <p:cNvSpPr/>
          <p:nvPr/>
        </p:nvSpPr>
        <p:spPr>
          <a:xfrm>
            <a:off x="3787084" y="3068960"/>
            <a:ext cx="1368152" cy="1224136"/>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Событие</a:t>
            </a:r>
            <a:endParaRPr lang="ru-RU" sz="1600" dirty="0">
              <a:solidFill>
                <a:schemeClr val="tx1"/>
              </a:solidFill>
            </a:endParaRPr>
          </a:p>
        </p:txBody>
      </p:sp>
      <p:pic>
        <p:nvPicPr>
          <p:cNvPr id="88" name="Рисунок 87"/>
          <p:cNvPicPr>
            <a:picLocks noChangeAspect="1"/>
          </p:cNvPicPr>
          <p:nvPr/>
        </p:nvPicPr>
        <p:blipFill rotWithShape="1">
          <a:blip r:embed="rId2" cstate="print">
            <a:extLst>
              <a:ext uri="{28A0092B-C50C-407E-A947-70E740481C1C}">
                <a14:useLocalDpi xmlns:a14="http://schemas.microsoft.com/office/drawing/2010/main" val="0"/>
              </a:ext>
            </a:extLst>
          </a:blip>
          <a:srcRect l="16907" r="16760"/>
          <a:stretch/>
        </p:blipFill>
        <p:spPr>
          <a:xfrm>
            <a:off x="3732373" y="3019515"/>
            <a:ext cx="1538138" cy="1396030"/>
          </a:xfrm>
          <a:prstGeom prst="rect">
            <a:avLst/>
          </a:prstGeom>
        </p:spPr>
      </p:pic>
    </p:spTree>
    <p:extLst>
      <p:ext uri="{BB962C8B-B14F-4D97-AF65-F5344CB8AC3E}">
        <p14:creationId xmlns:p14="http://schemas.microsoft.com/office/powerpoint/2010/main" val="12615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881063" y="6356351"/>
            <a:ext cx="6931297" cy="365125"/>
          </a:xfrm>
        </p:spPr>
        <p:txBody>
          <a:bodyPr/>
          <a:lstStyle/>
          <a:p>
            <a:pPr>
              <a:defRPr/>
            </a:pPr>
            <a:r>
              <a:rPr lang="ru-RU" dirty="0"/>
              <a:t>      Российская академия народного хозяйства и государственной службы при  Президенте Российской Федерации.  </a:t>
            </a:r>
          </a:p>
          <a:p>
            <a:pPr>
              <a:defRPr/>
            </a:pPr>
            <a:r>
              <a:rPr lang="ru-RU" dirty="0"/>
              <a:t> Выпускной квалификационный проект </a:t>
            </a: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9</a:t>
            </a:fld>
            <a:endParaRPr lang="ru-RU" sz="1200" b="1" dirty="0">
              <a:solidFill>
                <a:schemeClr val="tx1"/>
              </a:solidFill>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345252168"/>
              </p:ext>
            </p:extLst>
          </p:nvPr>
        </p:nvGraphicFramePr>
        <p:xfrm>
          <a:off x="323528" y="188640"/>
          <a:ext cx="8393048" cy="6105479"/>
        </p:xfrm>
        <a:graphic>
          <a:graphicData uri="http://schemas.openxmlformats.org/drawingml/2006/table">
            <a:tbl>
              <a:tblPr firstRow="1" bandRow="1"/>
              <a:tblGrid>
                <a:gridCol w="1691301">
                  <a:extLst>
                    <a:ext uri="{9D8B030D-6E8A-4147-A177-3AD203B41FA5}">
                      <a16:colId xmlns="" xmlns:a16="http://schemas.microsoft.com/office/drawing/2014/main" val="20000"/>
                    </a:ext>
                  </a:extLst>
                </a:gridCol>
                <a:gridCol w="2558343">
                  <a:extLst>
                    <a:ext uri="{9D8B030D-6E8A-4147-A177-3AD203B41FA5}">
                      <a16:colId xmlns="" xmlns:a16="http://schemas.microsoft.com/office/drawing/2014/main" val="20001"/>
                    </a:ext>
                  </a:extLst>
                </a:gridCol>
                <a:gridCol w="1584176">
                  <a:extLst>
                    <a:ext uri="{9D8B030D-6E8A-4147-A177-3AD203B41FA5}">
                      <a16:colId xmlns="" xmlns:a16="http://schemas.microsoft.com/office/drawing/2014/main" val="20002"/>
                    </a:ext>
                  </a:extLst>
                </a:gridCol>
                <a:gridCol w="936104">
                  <a:extLst>
                    <a:ext uri="{9D8B030D-6E8A-4147-A177-3AD203B41FA5}">
                      <a16:colId xmlns="" xmlns:a16="http://schemas.microsoft.com/office/drawing/2014/main" val="20003"/>
                    </a:ext>
                  </a:extLst>
                </a:gridCol>
                <a:gridCol w="792088">
                  <a:extLst>
                    <a:ext uri="{9D8B030D-6E8A-4147-A177-3AD203B41FA5}">
                      <a16:colId xmlns="" xmlns:a16="http://schemas.microsoft.com/office/drawing/2014/main" val="20005"/>
                    </a:ext>
                  </a:extLst>
                </a:gridCol>
                <a:gridCol w="831036">
                  <a:extLst>
                    <a:ext uri="{9D8B030D-6E8A-4147-A177-3AD203B41FA5}">
                      <a16:colId xmlns="" xmlns:a16="http://schemas.microsoft.com/office/drawing/2014/main" val="20006"/>
                    </a:ext>
                  </a:extLst>
                </a:gridCol>
              </a:tblGrid>
              <a:tr h="1005252">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1800" b="0" i="0" u="none" strike="noStrike" kern="1200" baseline="0" dirty="0">
                          <a:solidFill>
                            <a:schemeClr val="bg1"/>
                          </a:solidFill>
                          <a:latin typeface="Times New Roman" pitchFamily="18" charset="0"/>
                          <a:ea typeface="+mn-ea"/>
                          <a:cs typeface="Times New Roman" pitchFamily="18" charset="0"/>
                        </a:rPr>
                        <a:t>Цель проекта</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gridSpan="5">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itchFamily="18" charset="0"/>
                          <a:cs typeface="Times New Roman" pitchFamily="18" charset="0"/>
                        </a:rPr>
                        <a:t>Повысить результативность системы образования муниципалитета посредством обеспечения положительной динамики мотивации и интереса детей к обучению в формате модели </a:t>
                      </a:r>
                    </a:p>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«ШКОЛА </a:t>
                      </a:r>
                      <a:r>
                        <a:rPr kumimoji="0" lang="en-US"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ru-RU" sz="16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ПРОдвижение</a:t>
                      </a: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ru-RU" sz="1600" b="1" dirty="0" smtClean="0">
                          <a:solidFill>
                            <a:schemeClr val="tx1"/>
                          </a:solidFill>
                          <a:latin typeface="Times New Roman" pitchFamily="18" charset="0"/>
                          <a:cs typeface="Times New Roman" pitchFamily="18" charset="0"/>
                        </a:rPr>
                        <a:t>.</a:t>
                      </a:r>
                      <a:r>
                        <a:rPr lang="ru-RU" sz="1600" b="1" baseline="0" dirty="0" smtClean="0">
                          <a:solidFill>
                            <a:schemeClr val="tx1"/>
                          </a:solidFill>
                          <a:latin typeface="Times New Roman" pitchFamily="18" charset="0"/>
                          <a:cs typeface="Times New Roman" pitchFamily="18" charset="0"/>
                        </a:rPr>
                        <a:t> </a:t>
                      </a:r>
                      <a:endParaRPr lang="ru-RU" sz="1600" b="1" dirty="0" smtClean="0">
                        <a:solidFill>
                          <a:schemeClr val="tx1"/>
                        </a:solidFill>
                        <a:latin typeface="Times New Roman" pitchFamily="18" charset="0"/>
                        <a:cs typeface="Times New Roman" pitchFamily="18" charset="0"/>
                      </a:endParaRPr>
                    </a:p>
                  </a:txBody>
                  <a:tcP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extLst>
                  <a:ext uri="{0D108BD9-81ED-4DB2-BD59-A6C34878D82A}">
                    <a16:rowId xmlns="" xmlns:a16="http://schemas.microsoft.com/office/drawing/2014/main" val="10000"/>
                  </a:ext>
                </a:extLst>
              </a:tr>
              <a:tr h="244133">
                <a:tc rowSpan="5">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800" b="0" i="0" u="none" strike="noStrike" kern="1200" baseline="0" dirty="0">
                          <a:solidFill>
                            <a:schemeClr val="bg1"/>
                          </a:solidFill>
                          <a:latin typeface="Times New Roman" pitchFamily="18" charset="0"/>
                          <a:ea typeface="+mn-ea"/>
                          <a:cs typeface="Times New Roman" pitchFamily="18" charset="0"/>
                        </a:rPr>
                        <a:t>Показатели</a:t>
                      </a:r>
                    </a:p>
                    <a:p>
                      <a:r>
                        <a:rPr lang="ru-RU" sz="1800" b="0" i="0" u="none" strike="noStrike" kern="1200" baseline="0" dirty="0">
                          <a:solidFill>
                            <a:schemeClr val="bg1"/>
                          </a:solidFill>
                          <a:latin typeface="Times New Roman" pitchFamily="18" charset="0"/>
                          <a:ea typeface="+mn-ea"/>
                          <a:cs typeface="Times New Roman" pitchFamily="18" charset="0"/>
                        </a:rPr>
                        <a:t>проекта</a:t>
                      </a:r>
                    </a:p>
                    <a:p>
                      <a:r>
                        <a:rPr lang="ru-RU" sz="1800" b="0" i="0" u="none" strike="noStrike" kern="1200" baseline="0" dirty="0">
                          <a:solidFill>
                            <a:schemeClr val="bg1"/>
                          </a:solidFill>
                          <a:latin typeface="Times New Roman" pitchFamily="18" charset="0"/>
                          <a:ea typeface="+mn-ea"/>
                          <a:cs typeface="Times New Roman" pitchFamily="18" charset="0"/>
                        </a:rPr>
                        <a:t>и их значения</a:t>
                      </a:r>
                    </a:p>
                    <a:p>
                      <a:r>
                        <a:rPr lang="ru-RU" sz="1800" b="0" i="0" u="none" strike="noStrike" kern="1200" baseline="0" dirty="0">
                          <a:solidFill>
                            <a:schemeClr val="bg1"/>
                          </a:solidFill>
                          <a:latin typeface="Times New Roman" pitchFamily="18" charset="0"/>
                          <a:ea typeface="+mn-ea"/>
                          <a:cs typeface="Times New Roman" pitchFamily="18" charset="0"/>
                        </a:rPr>
                        <a:t>по </a:t>
                      </a:r>
                      <a:r>
                        <a:rPr lang="ru-RU" sz="1800" b="0" i="0" u="none" strike="noStrike" kern="1200" baseline="0" dirty="0" smtClean="0">
                          <a:solidFill>
                            <a:schemeClr val="bg1"/>
                          </a:solidFill>
                          <a:latin typeface="Times New Roman" pitchFamily="18" charset="0"/>
                          <a:ea typeface="+mn-ea"/>
                          <a:cs typeface="Times New Roman" pitchFamily="18" charset="0"/>
                        </a:rPr>
                        <a:t>годам</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rowSpan="2">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100" b="0" i="0" u="none" strike="noStrike" kern="1200" baseline="0" dirty="0">
                          <a:solidFill>
                            <a:schemeClr val="tx1"/>
                          </a:solidFill>
                          <a:latin typeface="Times New Roman" pitchFamily="18" charset="0"/>
                          <a:ea typeface="+mn-ea"/>
                          <a:cs typeface="Times New Roman" pitchFamily="18" charset="0"/>
                        </a:rPr>
                        <a:t>Показатель</a:t>
                      </a:r>
                      <a:endParaRPr lang="ru-RU" sz="11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rowSpan="2">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algn="ctr"/>
                      <a:r>
                        <a:rPr lang="ru-RU" sz="1100" b="0" i="0" u="none" strike="noStrike" kern="1200" baseline="0" dirty="0">
                          <a:solidFill>
                            <a:schemeClr val="tx1"/>
                          </a:solidFill>
                          <a:latin typeface="Times New Roman" pitchFamily="18" charset="0"/>
                          <a:ea typeface="+mn-ea"/>
                          <a:cs typeface="Times New Roman" pitchFamily="18" charset="0"/>
                        </a:rPr>
                        <a:t>Тип</a:t>
                      </a:r>
                    </a:p>
                    <a:p>
                      <a:pPr algn="ctr"/>
                      <a:r>
                        <a:rPr lang="ru-RU" sz="1100" b="0" i="0" u="none" strike="noStrike" kern="1200" baseline="0" dirty="0">
                          <a:solidFill>
                            <a:schemeClr val="tx1"/>
                          </a:solidFill>
                          <a:latin typeface="Times New Roman" pitchFamily="18" charset="0"/>
                          <a:ea typeface="+mn-ea"/>
                          <a:cs typeface="Times New Roman" pitchFamily="18" charset="0"/>
                        </a:rPr>
                        <a:t>показателя</a:t>
                      </a:r>
                      <a:endParaRPr lang="ru-RU" sz="11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rowSpan="2">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algn="ctr"/>
                      <a:r>
                        <a:rPr lang="ru-RU" sz="1100" b="0" i="0" u="none" strike="noStrike" kern="1200" baseline="0" dirty="0">
                          <a:solidFill>
                            <a:schemeClr val="tx1"/>
                          </a:solidFill>
                          <a:latin typeface="Times New Roman" pitchFamily="18" charset="0"/>
                          <a:ea typeface="+mn-ea"/>
                          <a:cs typeface="Times New Roman" pitchFamily="18" charset="0"/>
                        </a:rPr>
                        <a:t>Базовое</a:t>
                      </a:r>
                    </a:p>
                    <a:p>
                      <a:pPr algn="ctr"/>
                      <a:r>
                        <a:rPr lang="ru-RU" sz="1100" b="0" i="0" u="none" strike="noStrike" kern="1200" baseline="0" dirty="0">
                          <a:solidFill>
                            <a:schemeClr val="tx1"/>
                          </a:solidFill>
                          <a:latin typeface="Times New Roman" pitchFamily="18" charset="0"/>
                          <a:ea typeface="+mn-ea"/>
                          <a:cs typeface="Times New Roman" pitchFamily="18" charset="0"/>
                        </a:rPr>
                        <a:t>значение</a:t>
                      </a:r>
                      <a:endParaRPr lang="ru-RU" sz="11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gridSpan="2">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100" b="0" i="0" u="none" strike="noStrike" kern="1200" baseline="0" dirty="0">
                          <a:solidFill>
                            <a:schemeClr val="tx1"/>
                          </a:solidFill>
                          <a:latin typeface="+mn-lt"/>
                          <a:ea typeface="+mn-ea"/>
                          <a:cs typeface="+mn-cs"/>
                        </a:rPr>
                        <a:t>Период, год</a:t>
                      </a:r>
                      <a:endParaRPr lang="ru-RU" sz="1100" b="0" dirty="0">
                        <a:solidFill>
                          <a:schemeClr val="tx1"/>
                        </a:solidFill>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h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accent2">
                          <a:lumMod val="40000"/>
                          <a:lumOff val="60000"/>
                        </a:schemeClr>
                      </a:solidFill>
                      <a:prstDash val="dot"/>
                      <a:round/>
                      <a:headEnd type="none" w="med" len="med"/>
                      <a:tailEnd type="none" w="med" len="med"/>
                    </a:lnL>
                    <a:lnR w="19050" cap="flat" cmpd="sng" algn="ctr">
                      <a:solidFill>
                        <a:schemeClr val="accent2">
                          <a:lumMod val="40000"/>
                          <a:lumOff val="60000"/>
                        </a:schemeClr>
                      </a:solidFill>
                      <a:prstDash val="dot"/>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extLst>
                  <a:ext uri="{0D108BD9-81ED-4DB2-BD59-A6C34878D82A}">
                    <a16:rowId xmlns="" xmlns:a16="http://schemas.microsoft.com/office/drawing/2014/main" val="10001"/>
                  </a:ext>
                </a:extLst>
              </a:tr>
              <a:tr h="244133">
                <a:tc vMerge="1">
                  <a:txBody>
                    <a:bodyPr/>
                    <a:lstStyle/>
                    <a:p>
                      <a:endParaRPr lang="ru-RU" sz="1800" b="0" dirty="0">
                        <a:solidFill>
                          <a:schemeClr val="bg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v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tx1"/>
                      </a:solidFill>
                      <a:prstDash val="solid"/>
                      <a:round/>
                      <a:headEnd type="none" w="med" len="med"/>
                      <a:tailEnd type="none" w="med" len="med"/>
                    </a:lnL>
                    <a:lnR w="19050" cap="flat" cmpd="sng" algn="ctr">
                      <a:solidFill>
                        <a:schemeClr val="accent2">
                          <a:lumMod val="40000"/>
                          <a:lumOff val="60000"/>
                        </a:schemeClr>
                      </a:solidFill>
                      <a:prstDash val="dot"/>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v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accent2">
                          <a:lumMod val="40000"/>
                          <a:lumOff val="60000"/>
                        </a:schemeClr>
                      </a:solidFill>
                      <a:prstDash val="dot"/>
                      <a:round/>
                      <a:headEnd type="none" w="med" len="med"/>
                      <a:tailEnd type="none" w="med" len="med"/>
                    </a:lnL>
                    <a:lnR w="19050" cap="flat" cmpd="sng" algn="ctr">
                      <a:solidFill>
                        <a:schemeClr val="accent2">
                          <a:lumMod val="40000"/>
                          <a:lumOff val="60000"/>
                        </a:schemeClr>
                      </a:solidFill>
                      <a:prstDash val="dot"/>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vMerge="1">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ru-RU" sz="1800" b="0" dirty="0">
                        <a:solidFill>
                          <a:schemeClr val="accent2"/>
                        </a:solidFill>
                      </a:endParaRPr>
                    </a:p>
                  </a:txBody>
                  <a:tcPr>
                    <a:lnL w="19050" cap="flat" cmpd="sng" algn="ctr">
                      <a:solidFill>
                        <a:schemeClr val="accent2">
                          <a:lumMod val="40000"/>
                          <a:lumOff val="60000"/>
                        </a:schemeClr>
                      </a:solidFill>
                      <a:prstDash val="dot"/>
                      <a:round/>
                      <a:headEnd type="none" w="med" len="med"/>
                      <a:tailEnd type="none" w="med" len="med"/>
                    </a:lnL>
                    <a:lnR w="19050" cap="flat" cmpd="sng" algn="ctr">
                      <a:solidFill>
                        <a:schemeClr val="accent2">
                          <a:lumMod val="40000"/>
                          <a:lumOff val="60000"/>
                        </a:schemeClr>
                      </a:solidFill>
                      <a:prstDash val="dot"/>
                      <a:round/>
                      <a:headEnd type="none" w="med" len="med"/>
                      <a:tailEnd type="none" w="med" len="med"/>
                    </a:lnR>
                    <a:lnT w="19050" cap="flat" cmpd="sng" algn="ctr">
                      <a:solidFill>
                        <a:schemeClr val="accent2">
                          <a:lumMod val="40000"/>
                          <a:lumOff val="60000"/>
                        </a:schemeClr>
                      </a:solidFill>
                      <a:prstDash val="dot"/>
                      <a:round/>
                      <a:headEnd type="none" w="med" len="med"/>
                      <a:tailEnd type="none" w="med" len="med"/>
                    </a:lnT>
                    <a:lnB w="19050" cap="flat" cmpd="sng" algn="ctr">
                      <a:solidFill>
                        <a:schemeClr val="accent2">
                          <a:lumMod val="40000"/>
                          <a:lumOff val="60000"/>
                        </a:schemeClr>
                      </a:solidFill>
                      <a:prstDash val="dot"/>
                      <a:round/>
                      <a:headEnd type="none" w="med" len="med"/>
                      <a:tailEnd type="none" w="med" len="med"/>
                    </a:lnB>
                    <a:no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100" b="0" i="0" u="none" strike="noStrike" kern="1200" baseline="0" dirty="0">
                          <a:solidFill>
                            <a:schemeClr val="tx1"/>
                          </a:solidFill>
                          <a:latin typeface="Times New Roman" pitchFamily="18" charset="0"/>
                          <a:ea typeface="+mn-ea"/>
                          <a:cs typeface="Times New Roman" pitchFamily="18" charset="0"/>
                        </a:rPr>
                        <a:t>2020</a:t>
                      </a:r>
                      <a:endParaRPr lang="ru-RU" sz="11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100" b="0" i="0" u="none" strike="noStrike" kern="1200" baseline="0" dirty="0">
                          <a:solidFill>
                            <a:schemeClr val="tx1"/>
                          </a:solidFill>
                          <a:latin typeface="Times New Roman" pitchFamily="18" charset="0"/>
                          <a:ea typeface="+mn-ea"/>
                          <a:cs typeface="Times New Roman" pitchFamily="18" charset="0"/>
                        </a:rPr>
                        <a:t>2021</a:t>
                      </a:r>
                      <a:endParaRPr lang="ru-RU" sz="11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D8DCE5"/>
                    </a:solidFill>
                  </a:tcPr>
                </a:tc>
                <a:extLst>
                  <a:ext uri="{0D108BD9-81ED-4DB2-BD59-A6C34878D82A}">
                    <a16:rowId xmlns="" xmlns:a16="http://schemas.microsoft.com/office/drawing/2014/main" val="10002"/>
                  </a:ext>
                </a:extLst>
              </a:tr>
              <a:tr h="775480">
                <a:tc vMerge="1">
                  <a:txBody>
                    <a:bodyPr/>
                    <a:lstStyle/>
                    <a:p>
                      <a:endParaRPr lang="ru-RU"/>
                    </a:p>
                  </a:txBody>
                  <a:tcPr/>
                </a:tc>
                <a:tc>
                  <a:txBody>
                    <a:bodyPr/>
                    <a:lstStyle/>
                    <a:p>
                      <a:pPr algn="l"/>
                      <a:r>
                        <a:rPr lang="ru-RU" sz="1600" dirty="0" smtClean="0">
                          <a:latin typeface="+mj-lt"/>
                        </a:rPr>
                        <a:t>Положительная динамика доли детей с высокой</a:t>
                      </a:r>
                      <a:r>
                        <a:rPr lang="ru-RU" sz="1600" baseline="0" dirty="0" smtClean="0">
                          <a:latin typeface="+mj-lt"/>
                        </a:rPr>
                        <a:t> мотивацией к обучению,%</a:t>
                      </a:r>
                      <a:endParaRPr lang="ru-RU" sz="1600" dirty="0">
                        <a:latin typeface="+mj-lt"/>
                      </a:endParaRPr>
                    </a:p>
                  </a:txBody>
                  <a:tcPr anchor="ct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Times New Roman" pitchFamily="18" charset="0"/>
                        </a:rPr>
                        <a:t>аналитический</a:t>
                      </a:r>
                      <a:endParaRPr kumimoji="0" lang="ru-RU" sz="1600" b="0" i="0" u="none" strike="noStrike" kern="1200" cap="none" spc="0" normalizeH="0" baseline="0" noProof="0" dirty="0" smtClean="0">
                        <a:ln>
                          <a:noFill/>
                        </a:ln>
                        <a:solidFill>
                          <a:prstClr val="black"/>
                        </a:solidFill>
                        <a:effectLst/>
                        <a:uLnTx/>
                        <a:uFillTx/>
                        <a:latin typeface="+mj-lt"/>
                        <a:ea typeface="+mn-ea"/>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600" dirty="0" smtClean="0">
                          <a:latin typeface="+mj-lt"/>
                        </a:rPr>
                        <a:t>23</a:t>
                      </a:r>
                      <a:endParaRPr lang="ru-RU" sz="16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ru-RU" sz="1600" b="0" i="0" u="none" strike="noStrike" kern="1200" cap="none" spc="0" normalizeH="0" baseline="0" noProof="0" dirty="0" smtClean="0">
                          <a:ln>
                            <a:noFill/>
                          </a:ln>
                          <a:solidFill>
                            <a:prstClr val="black"/>
                          </a:solidFill>
                          <a:effectLst/>
                          <a:uLnTx/>
                          <a:uFillTx/>
                          <a:latin typeface="+mj-lt"/>
                          <a:ea typeface="+mn-ea"/>
                          <a:cs typeface="+mn-cs"/>
                        </a:rPr>
                        <a:t>≥</a:t>
                      </a:r>
                      <a:r>
                        <a:rPr lang="ru-RU" sz="1600" dirty="0" smtClean="0">
                          <a:latin typeface="+mj-lt"/>
                        </a:rPr>
                        <a:t>24</a:t>
                      </a:r>
                      <a:endParaRPr lang="ru-RU" sz="16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dirty="0" smtClean="0">
                          <a:latin typeface="+mj-lt"/>
                        </a:rPr>
                        <a:t>28</a:t>
                      </a:r>
                      <a:endParaRPr lang="ru-RU" sz="16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32439">
                <a:tc vMerge="1">
                  <a:txBody>
                    <a:bodyPr/>
                    <a:lstStyle/>
                    <a:p>
                      <a:endParaRPr lang="ru-RU"/>
                    </a:p>
                  </a:txBody>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детей, повысивших свои образовательные результаты, %*</a:t>
                      </a:r>
                      <a:endParaRPr kumimoji="0" lang="ru-RU" sz="1600" b="0" i="0" u="none" strike="noStrike" kern="1200" cap="none" spc="0" normalizeH="0" baseline="0" noProof="0" dirty="0">
                        <a:ln>
                          <a:noFill/>
                        </a:ln>
                        <a:solidFill>
                          <a:prstClr val="black"/>
                        </a:solidFill>
                        <a:effectLst/>
                        <a:uLnTx/>
                        <a:uFillTx/>
                        <a:latin typeface="+mj-lt"/>
                        <a:ea typeface="+mn-ea"/>
                        <a:cs typeface="Times New Roman" pitchFamily="18" charset="0"/>
                      </a:endParaRPr>
                    </a:p>
                  </a:txBody>
                  <a:tcPr anchor="ct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Times New Roman" pitchFamily="18" charset="0"/>
                        </a:rPr>
                        <a:t>аналитический</a:t>
                      </a:r>
                    </a:p>
                    <a:p>
                      <a:pPr marL="0" marR="0" lvl="0" indent="0" algn="ctr" defTabSz="1007943" rtl="0" eaLnBrk="1" fontAlgn="auto" latinLnBrk="0" hangingPunct="1">
                        <a:lnSpc>
                          <a:spcPct val="100000"/>
                        </a:lnSpc>
                        <a:spcBef>
                          <a:spcPts val="0"/>
                        </a:spcBef>
                        <a:spcAft>
                          <a:spcPts val="0"/>
                        </a:spcAft>
                        <a:buClrTx/>
                        <a:buSzTx/>
                        <a:buFontTx/>
                        <a:buNone/>
                        <a:tabLst/>
                        <a:defRPr/>
                      </a:pPr>
                      <a:endParaRPr lang="ru-RU" sz="1600" b="0" dirty="0">
                        <a:solidFill>
                          <a:schemeClr val="tx1"/>
                        </a:solidFill>
                        <a:latin typeface="+mj-lt"/>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mj-lt"/>
                        </a:rPr>
                        <a:t>-</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5</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15</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05252">
                <a:tc vMerge="1">
                  <a:txBody>
                    <a:bodyPr/>
                    <a:lstStyle/>
                    <a:p>
                      <a:endParaRPr lang="ru-RU" sz="1800" b="0" dirty="0">
                        <a:solidFill>
                          <a:schemeClr val="bg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mj-lt"/>
                          <a:cs typeface="Calibri" panose="020F0502020204030204" pitchFamily="34" charset="0"/>
                        </a:rPr>
                        <a:t>Доля</a:t>
                      </a:r>
                      <a:r>
                        <a:rPr lang="ru-RU" sz="1600" b="0" baseline="0" dirty="0" smtClean="0">
                          <a:solidFill>
                            <a:schemeClr val="tx1"/>
                          </a:solidFill>
                          <a:latin typeface="+mj-lt"/>
                          <a:cs typeface="Calibri" panose="020F0502020204030204" pitchFamily="34" charset="0"/>
                        </a:rPr>
                        <a:t>  муниципальных и других организаций, участвующих в реализации распределенной модели,%</a:t>
                      </a:r>
                      <a:endParaRPr lang="ru-RU" sz="1600" b="0" dirty="0">
                        <a:solidFill>
                          <a:schemeClr val="tx1"/>
                        </a:solidFill>
                        <a:latin typeface="+mj-lt"/>
                        <a:cs typeface="Calibri" panose="020F0502020204030204" pitchFamily="34" charset="0"/>
                      </a:endParaRPr>
                    </a:p>
                  </a:txBody>
                  <a:tcPr anchor="ct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600" b="0" dirty="0">
                          <a:solidFill>
                            <a:schemeClr val="tx1"/>
                          </a:solidFill>
                          <a:latin typeface="+mj-lt"/>
                          <a:cs typeface="Times New Roman" pitchFamily="18" charset="0"/>
                        </a:rPr>
                        <a:t>аналитический</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mj-lt"/>
                        </a:rPr>
                        <a:t>-</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5</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10</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775480">
                <a:tc>
                  <a:txBody>
                    <a:bodyPr/>
                    <a:lstStyle/>
                    <a:p>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rgbClr val="0062A7"/>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детей, посещающих событийные мероприятия, %*</a:t>
                      </a:r>
                      <a:endParaRPr kumimoji="0" lang="ru-RU" sz="1600" b="0" i="0" u="none" strike="noStrike" kern="1200" cap="none" spc="0" normalizeH="0" baseline="0" noProof="0" dirty="0">
                        <a:ln>
                          <a:noFill/>
                        </a:ln>
                        <a:solidFill>
                          <a:prstClr val="black"/>
                        </a:solidFill>
                        <a:effectLst/>
                        <a:uLnTx/>
                        <a:uFillTx/>
                        <a:latin typeface="+mj-lt"/>
                        <a:ea typeface="+mn-ea"/>
                        <a:cs typeface="Times New Roman" pitchFamily="18" charset="0"/>
                      </a:endParaRPr>
                    </a:p>
                  </a:txBody>
                  <a:tcPr anchor="ct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Times New Roman" pitchFamily="18" charset="0"/>
                        </a:rPr>
                        <a:t>аналитический</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mj-lt"/>
                        </a:rPr>
                        <a:t>-</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54</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Calibri Light"/>
                          <a:ea typeface="+mn-ea"/>
                          <a:cs typeface="+mn-cs"/>
                        </a:rPr>
                        <a:t>≥</a:t>
                      </a:r>
                      <a:r>
                        <a:rPr lang="ru-RU" sz="1600" b="0" dirty="0" smtClean="0">
                          <a:solidFill>
                            <a:schemeClr val="tx1"/>
                          </a:solidFill>
                          <a:latin typeface="+mj-lt"/>
                        </a:rPr>
                        <a:t>63</a:t>
                      </a:r>
                      <a:endParaRPr lang="ru-RU" sz="1600" b="0" dirty="0">
                        <a:solidFill>
                          <a:schemeClr val="tx1"/>
                        </a:solidFill>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353661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accent1">
            <a:alpha val="17000"/>
          </a:schemeClr>
        </a:solidFill>
        <a:ln>
          <a:solidFill>
            <a:schemeClr val="tx1"/>
          </a:solidFill>
        </a:ln>
      </a:spPr>
      <a:bodyPr wrap="square" lIns="0" rIns="0" rtlCol="0" anchor="ctr">
        <a:normAutofit/>
      </a:bodyPr>
      <a:lstStyle>
        <a:defPPr algn="ctr">
          <a:defRPr sz="2000" dirty="0">
            <a:solidFill>
              <a:prstClr val="black"/>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8926</TotalTime>
  <Words>2142</Words>
  <Application>Microsoft Office PowerPoint</Application>
  <PresentationFormat>Экран (4:3)</PresentationFormat>
  <Paragraphs>347</Paragraphs>
  <Slides>23</Slides>
  <Notes>10</Notes>
  <HiddenSlides>0</HiddenSlides>
  <MMClips>0</MMClips>
  <ScaleCrop>false</ScaleCrop>
  <HeadingPairs>
    <vt:vector size="4" baseType="variant">
      <vt:variant>
        <vt:lpstr>Тема</vt:lpstr>
      </vt:variant>
      <vt:variant>
        <vt:i4>4</vt:i4>
      </vt:variant>
      <vt:variant>
        <vt:lpstr>Заголовки слайдов</vt:lpstr>
      </vt:variant>
      <vt:variant>
        <vt:i4>23</vt:i4>
      </vt:variant>
    </vt:vector>
  </HeadingPairs>
  <TitlesOfParts>
    <vt:vector size="27" baseType="lpstr">
      <vt:lpstr>HDOfficeLightV0</vt:lpstr>
      <vt:lpstr>1_HDOfficeLightV0</vt:lpstr>
      <vt:lpstr>2_HDOfficeLightV0</vt:lpstr>
      <vt:lpstr>3_HDOfficeLightV0</vt:lpstr>
      <vt:lpstr>   ПРОГРАММА  подготовки управленческих кадров в сфере  образования  (09-26 октября 2018 года, г. Москва)   «Управление в сфере образования»     РАНХиГС при президенте РФ     г. Москва, 2018 год</vt:lpstr>
      <vt:lpstr>Презентация PowerPoint</vt:lpstr>
      <vt:lpstr>Презентация PowerPoint</vt:lpstr>
      <vt:lpstr>Презентация PowerPoint</vt:lpstr>
      <vt:lpstr>Уровень мотивации  (Результаты  психологической диагностики в школах Уватского муниципального района Тюменской области, по  методике: «Изучение учебной мотивации» М. Р.Гинзбурга) </vt:lpstr>
      <vt:lpstr>Презентация PowerPoint</vt:lpstr>
      <vt:lpstr>Распределенная модель «ШКОЛА #ПРОдвижение»</vt:lpstr>
      <vt:lpstr>Пример событийного мероприятия по ключевому направлению в рамках распределенной модели</vt:lpstr>
      <vt:lpstr>Презентация PowerPoint</vt:lpstr>
      <vt:lpstr>Презентация PowerPoint</vt:lpstr>
      <vt:lpstr>Презентация PowerPoint</vt:lpstr>
      <vt:lpstr>Задача 1. Формирование  архитектуры распределенной модели </vt:lpstr>
      <vt:lpstr>Презентация PowerPoint</vt:lpstr>
      <vt:lpstr>Задача 2. Создание системы событий через распределенную модель</vt:lpstr>
      <vt:lpstr>Презентация PowerPoint</vt:lpstr>
      <vt:lpstr>Задача 3. Расширение возможностей модели посредством цифрового информационного ресурса</vt:lpstr>
      <vt:lpstr>Презентация PowerPoint</vt:lpstr>
      <vt:lpstr>Презентация PowerPoint</vt:lpstr>
      <vt:lpstr>Презентация PowerPoint</vt:lpstr>
      <vt:lpstr>Презентация PowerPoint</vt:lpstr>
      <vt:lpstr>Презентация PowerPoint</vt:lpstr>
      <vt:lpstr>Перспективные линии реализации муниципальной Стратегии развития образования г. Дивногорска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в социальной сфере. Социальное проектирование.</dc:title>
  <dc:creator>Наталья</dc:creator>
  <cp:lastModifiedBy>Кабацура</cp:lastModifiedBy>
  <cp:revision>982</cp:revision>
  <dcterms:created xsi:type="dcterms:W3CDTF">2012-01-11T08:01:34Z</dcterms:created>
  <dcterms:modified xsi:type="dcterms:W3CDTF">2018-11-01T10:12:07Z</dcterms:modified>
</cp:coreProperties>
</file>