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42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29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3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4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05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91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0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21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59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77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83DC8-056E-48D9-BE09-16F199058C67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1266-55F5-4349-BB75-257C692035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67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организации </a:t>
            </a:r>
            <a:r>
              <a:rPr lang="ru-RU" dirty="0"/>
              <a:t>школьного </a:t>
            </a:r>
            <a:r>
              <a:rPr lang="ru-RU" dirty="0" smtClean="0"/>
              <a:t>этапа </a:t>
            </a:r>
            <a:r>
              <a:rPr lang="ru-RU" dirty="0"/>
              <a:t>Всероссийской олимпиады в 2018-2019 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/>
              <a:t>Полежаева О.П.</a:t>
            </a:r>
          </a:p>
          <a:p>
            <a:pPr algn="r"/>
            <a:r>
              <a:rPr lang="ru-RU" sz="2800" dirty="0" smtClean="0"/>
              <a:t>2018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62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Важно!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ru-RU" dirty="0" smtClean="0"/>
              <a:t>Обеспечить наполнение сайта по ШЭ;</a:t>
            </a:r>
          </a:p>
          <a:p>
            <a:r>
              <a:rPr lang="ru-RU" dirty="0" smtClean="0"/>
              <a:t>Сформировать команды школьников на МЭ;</a:t>
            </a:r>
          </a:p>
          <a:p>
            <a:r>
              <a:rPr lang="ru-RU" dirty="0" smtClean="0"/>
              <a:t>Своевременно подавать заявки – за три рабочих дня до проведения олимпиады.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93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280686" y="2496496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Отдел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4531" y="5157192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Жюри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92080" y="1249209"/>
            <a:ext cx="218091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Министерство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06279" y="3429000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Оргкомитет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5157192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Жюри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32240" y="5157192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Жюри</a:t>
            </a:r>
          </a:p>
        </p:txBody>
      </p:sp>
      <p:cxnSp>
        <p:nvCxnSpPr>
          <p:cNvPr id="3" name="Прямая со стрелкой 2"/>
          <p:cNvCxnSpPr>
            <a:stCxn id="11" idx="2"/>
            <a:endCxn id="9" idx="0"/>
          </p:cNvCxnSpPr>
          <p:nvPr/>
        </p:nvCxnSpPr>
        <p:spPr>
          <a:xfrm flipH="1">
            <a:off x="6360806" y="1969289"/>
            <a:ext cx="21731" cy="527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3"/>
            <a:endCxn id="9" idx="1"/>
          </p:cNvCxnSpPr>
          <p:nvPr/>
        </p:nvCxnSpPr>
        <p:spPr>
          <a:xfrm flipV="1">
            <a:off x="3166519" y="2856536"/>
            <a:ext cx="2114167" cy="932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2" idx="2"/>
            <a:endCxn id="15" idx="0"/>
          </p:cNvCxnSpPr>
          <p:nvPr/>
        </p:nvCxnSpPr>
        <p:spPr>
          <a:xfrm flipH="1">
            <a:off x="1907704" y="4149080"/>
            <a:ext cx="178695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2" idx="2"/>
            <a:endCxn id="10" idx="0"/>
          </p:cNvCxnSpPr>
          <p:nvPr/>
        </p:nvCxnSpPr>
        <p:spPr>
          <a:xfrm>
            <a:off x="2086399" y="4149080"/>
            <a:ext cx="284825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2" idx="2"/>
            <a:endCxn id="16" idx="0"/>
          </p:cNvCxnSpPr>
          <p:nvPr/>
        </p:nvCxnSpPr>
        <p:spPr>
          <a:xfrm>
            <a:off x="2086399" y="4149080"/>
            <a:ext cx="5725961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Заголовок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Проведение муниципального этапа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2" y="1249200"/>
            <a:ext cx="2736304" cy="124369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Участники - 7-11 классы победители МЭ 2017 и не более 2-х от класса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Нормативно-правовая база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Autofit/>
          </a:bodyPr>
          <a:lstStyle/>
          <a:p>
            <a:r>
              <a:rPr lang="ru-RU" sz="2200" dirty="0"/>
              <a:t>приказ Министерства образования и науки Российской Федерации от 18 ноября 2013 г. № 1252 «Об утверждении Порядка проведения всероссийской олимпиады школьников</a:t>
            </a:r>
            <a:r>
              <a:rPr lang="ru-RU" sz="2200" dirty="0" smtClean="0"/>
              <a:t>»</a:t>
            </a:r>
          </a:p>
          <a:p>
            <a:pPr marL="0" indent="0">
              <a:buNone/>
            </a:pPr>
            <a:r>
              <a:rPr lang="ru-RU" sz="2200" dirty="0" smtClean="0"/>
              <a:t>Ежегодно:</a:t>
            </a:r>
            <a:endParaRPr lang="ru-RU" sz="2200" dirty="0"/>
          </a:p>
          <a:p>
            <a:r>
              <a:rPr lang="ru-RU" sz="2200" dirty="0" smtClean="0"/>
              <a:t>приказ </a:t>
            </a:r>
            <a:r>
              <a:rPr lang="ru-RU" sz="2200" dirty="0"/>
              <a:t>министерства образования Красноярского края </a:t>
            </a:r>
            <a:r>
              <a:rPr lang="ru-RU" sz="2200" dirty="0" smtClean="0"/>
              <a:t>«</a:t>
            </a:r>
            <a:r>
              <a:rPr lang="ru-RU" sz="2200" dirty="0"/>
              <a:t>Об утверждении сроков проведения муниципального этапа всероссийской олимпиады школьников </a:t>
            </a:r>
            <a:r>
              <a:rPr lang="ru-RU" sz="2200" dirty="0" smtClean="0"/>
              <a:t>в </a:t>
            </a:r>
            <a:r>
              <a:rPr lang="ru-RU" sz="2200" dirty="0"/>
              <a:t>Красноярском крае по общеобразовательным предметам»;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приказ отдела образования администрации города Дивногорска </a:t>
            </a:r>
            <a:r>
              <a:rPr lang="ru-RU" sz="2200" dirty="0" smtClean="0"/>
              <a:t>«</a:t>
            </a:r>
            <a:r>
              <a:rPr lang="ru-RU" sz="2200" dirty="0"/>
              <a:t>О проведении муниципального этапа всероссийской  олимпиады школьников»;</a:t>
            </a:r>
          </a:p>
          <a:p>
            <a:r>
              <a:rPr lang="ru-RU" sz="2200" dirty="0"/>
              <a:t>приказ отдела образования администрации города Дивногорска </a:t>
            </a:r>
            <a:r>
              <a:rPr lang="ru-RU" sz="2200" dirty="0" smtClean="0"/>
              <a:t>«</a:t>
            </a:r>
            <a:r>
              <a:rPr lang="ru-RU" sz="2200" dirty="0"/>
              <a:t>Об утверждении состава предметных жюри</a:t>
            </a:r>
            <a:r>
              <a:rPr lang="ru-RU" sz="2200" dirty="0" smtClean="0"/>
              <a:t>».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205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Проведение школьного этапа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920" y="4149080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Школа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41231" y="1249200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Отдел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51920" y="5554428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Жюри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11452" y="1249200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Комиссия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51920" y="2708920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Оргкомитет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11452" y="4149080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Школа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71600" y="4149080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Школа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600" y="5554428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Жюри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32240" y="5554428"/>
            <a:ext cx="2160240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Жюри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10" idx="2"/>
            <a:endCxn id="11" idx="0"/>
          </p:cNvCxnSpPr>
          <p:nvPr/>
        </p:nvCxnSpPr>
        <p:spPr>
          <a:xfrm>
            <a:off x="2051720" y="4869160"/>
            <a:ext cx="0" cy="685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6" idx="0"/>
          </p:cNvCxnSpPr>
          <p:nvPr/>
        </p:nvCxnSpPr>
        <p:spPr>
          <a:xfrm>
            <a:off x="4932040" y="4869160"/>
            <a:ext cx="0" cy="685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2"/>
            <a:endCxn id="12" idx="0"/>
          </p:cNvCxnSpPr>
          <p:nvPr/>
        </p:nvCxnSpPr>
        <p:spPr>
          <a:xfrm>
            <a:off x="7791572" y="4869160"/>
            <a:ext cx="20788" cy="685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2"/>
            <a:endCxn id="10" idx="0"/>
          </p:cNvCxnSpPr>
          <p:nvPr/>
        </p:nvCxnSpPr>
        <p:spPr>
          <a:xfrm flipH="1">
            <a:off x="2051720" y="3429000"/>
            <a:ext cx="2880320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2"/>
            <a:endCxn id="4" idx="0"/>
          </p:cNvCxnSpPr>
          <p:nvPr/>
        </p:nvCxnSpPr>
        <p:spPr>
          <a:xfrm>
            <a:off x="4932040" y="3429000"/>
            <a:ext cx="0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2"/>
            <a:endCxn id="9" idx="0"/>
          </p:cNvCxnSpPr>
          <p:nvPr/>
        </p:nvCxnSpPr>
        <p:spPr>
          <a:xfrm>
            <a:off x="4932040" y="3429000"/>
            <a:ext cx="2859532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  <a:endCxn id="8" idx="0"/>
          </p:cNvCxnSpPr>
          <p:nvPr/>
        </p:nvCxnSpPr>
        <p:spPr>
          <a:xfrm>
            <a:off x="4921351" y="1969280"/>
            <a:ext cx="10689" cy="739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3"/>
            <a:endCxn id="7" idx="1"/>
          </p:cNvCxnSpPr>
          <p:nvPr/>
        </p:nvCxnSpPr>
        <p:spPr>
          <a:xfrm>
            <a:off x="6001471" y="1609240"/>
            <a:ext cx="7099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39552" y="1249200"/>
            <a:ext cx="2592288" cy="124369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Участники- все желающие 4-11 классы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олнце 21">
            <a:hlinkClick r:id="rId2" action="ppaction://hlinksldjump"/>
          </p:cNvPr>
          <p:cNvSpPr/>
          <p:nvPr/>
        </p:nvSpPr>
        <p:spPr>
          <a:xfrm>
            <a:off x="5720555" y="1752724"/>
            <a:ext cx="216024" cy="19646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олнце 23">
            <a:hlinkClick r:id="rId3" action="ppaction://hlinksldjump"/>
          </p:cNvPr>
          <p:cNvSpPr/>
          <p:nvPr/>
        </p:nvSpPr>
        <p:spPr>
          <a:xfrm>
            <a:off x="8644100" y="1728752"/>
            <a:ext cx="216024" cy="19646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олнце 24">
            <a:hlinkClick r:id="rId4" action="ppaction://hlinksldjump"/>
          </p:cNvPr>
          <p:cNvSpPr/>
          <p:nvPr/>
        </p:nvSpPr>
        <p:spPr>
          <a:xfrm>
            <a:off x="5744247" y="6064146"/>
            <a:ext cx="216024" cy="19646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олнце 27">
            <a:hlinkClick r:id="rId5" action="ppaction://hlinksldjump"/>
          </p:cNvPr>
          <p:cNvSpPr/>
          <p:nvPr/>
        </p:nvSpPr>
        <p:spPr>
          <a:xfrm>
            <a:off x="5761540" y="3218556"/>
            <a:ext cx="216024" cy="19646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1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Отдел образования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201295" algn="l"/>
              </a:tabLst>
            </a:pPr>
            <a:r>
              <a:rPr lang="ru-RU" dirty="0">
                <a:latin typeface="Times New Roman"/>
                <a:ea typeface="Calibri"/>
              </a:rPr>
              <a:t>Приказом </a:t>
            </a:r>
            <a:r>
              <a:rPr lang="ru-RU" dirty="0" smtClean="0">
                <a:latin typeface="Times New Roman"/>
                <a:ea typeface="Calibri"/>
              </a:rPr>
              <a:t>утверждает оргкомитет, составы Комиссий, требования </a:t>
            </a:r>
            <a:r>
              <a:rPr lang="ru-RU" dirty="0">
                <a:latin typeface="Times New Roman"/>
                <a:ea typeface="Calibri"/>
              </a:rPr>
              <a:t>к организации и проведению </a:t>
            </a:r>
            <a:r>
              <a:rPr lang="ru-RU" dirty="0" smtClean="0">
                <a:latin typeface="Times New Roman"/>
                <a:ea typeface="Calibri"/>
              </a:rPr>
              <a:t>ШЭ, порядок </a:t>
            </a:r>
            <a:r>
              <a:rPr lang="ru-RU" dirty="0">
                <a:latin typeface="Times New Roman"/>
                <a:ea typeface="Calibri"/>
              </a:rPr>
              <a:t>рассмотрения </a:t>
            </a:r>
            <a:r>
              <a:rPr lang="ru-RU" dirty="0" smtClean="0">
                <a:latin typeface="Times New Roman"/>
                <a:ea typeface="Calibri"/>
              </a:rPr>
              <a:t>апелляций, сроки </a:t>
            </a:r>
            <a:r>
              <a:rPr lang="ru-RU" dirty="0">
                <a:latin typeface="Times New Roman"/>
                <a:ea typeface="Calibri"/>
              </a:rPr>
              <a:t>и места проведения </a:t>
            </a:r>
            <a:r>
              <a:rPr lang="ru-RU" dirty="0" smtClean="0">
                <a:latin typeface="Times New Roman"/>
                <a:ea typeface="Calibri"/>
              </a:rPr>
              <a:t>ШЭ, квоты </a:t>
            </a:r>
            <a:r>
              <a:rPr lang="ru-RU" dirty="0">
                <a:latin typeface="Times New Roman"/>
                <a:ea typeface="Calibri"/>
              </a:rPr>
              <a:t>победителей и призеров </a:t>
            </a:r>
            <a:r>
              <a:rPr lang="ru-RU" dirty="0" smtClean="0">
                <a:latin typeface="Times New Roman"/>
                <a:ea typeface="Calibri"/>
              </a:rPr>
              <a:t>ШЭ</a:t>
            </a:r>
            <a:endParaRPr lang="ru-RU" dirty="0">
              <a:latin typeface="Times New Roman"/>
              <a:ea typeface="Calibri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201295" algn="l"/>
              </a:tabLst>
            </a:pPr>
            <a:r>
              <a:rPr lang="ru-RU" dirty="0">
                <a:latin typeface="Times New Roman"/>
                <a:ea typeface="Calibri"/>
              </a:rPr>
              <a:t>Делегирует </a:t>
            </a:r>
            <a:r>
              <a:rPr lang="ru-RU" dirty="0" smtClean="0">
                <a:latin typeface="Times New Roman"/>
                <a:ea typeface="Calibri"/>
              </a:rPr>
              <a:t>ОО полномочия по </a:t>
            </a:r>
            <a:r>
              <a:rPr lang="ru-RU" dirty="0">
                <a:latin typeface="Times New Roman"/>
                <a:ea typeface="Calibri"/>
              </a:rPr>
              <a:t>формированию жюри </a:t>
            </a:r>
            <a:r>
              <a:rPr lang="ru-RU" dirty="0" smtClean="0">
                <a:latin typeface="Times New Roman"/>
                <a:ea typeface="Calibri"/>
              </a:rPr>
              <a:t>ШЭ,  </a:t>
            </a:r>
            <a:r>
              <a:rPr lang="ru-RU" dirty="0">
                <a:latin typeface="Times New Roman"/>
                <a:ea typeface="Calibri"/>
              </a:rPr>
              <a:t>составлению графика проведения </a:t>
            </a:r>
            <a:r>
              <a:rPr lang="ru-RU" dirty="0" smtClean="0">
                <a:latin typeface="Times New Roman"/>
                <a:ea typeface="Calibri"/>
              </a:rPr>
              <a:t>ШЭ, </a:t>
            </a:r>
            <a:r>
              <a:rPr lang="ru-RU" dirty="0">
                <a:latin typeface="Times New Roman"/>
                <a:ea typeface="Calibri"/>
              </a:rPr>
              <a:t>обеспечению сбора и хранения </a:t>
            </a:r>
            <a:r>
              <a:rPr lang="ru-RU" dirty="0" smtClean="0">
                <a:latin typeface="Times New Roman"/>
                <a:ea typeface="Calibri"/>
              </a:rPr>
              <a:t>заявлений, утверждению </a:t>
            </a:r>
            <a:r>
              <a:rPr lang="ru-RU" dirty="0">
                <a:latin typeface="Times New Roman"/>
                <a:ea typeface="Calibri"/>
              </a:rPr>
              <a:t>результатов </a:t>
            </a:r>
            <a:r>
              <a:rPr lang="ru-RU" dirty="0" smtClean="0">
                <a:latin typeface="Times New Roman"/>
                <a:ea typeface="Calibri"/>
              </a:rPr>
              <a:t>ШЭ и </a:t>
            </a:r>
            <a:r>
              <a:rPr lang="ru-RU" dirty="0">
                <a:latin typeface="Times New Roman"/>
                <a:ea typeface="Calibri"/>
              </a:rPr>
              <a:t>публикации их на своем официальном сайте </a:t>
            </a:r>
            <a:r>
              <a:rPr lang="ru-RU" dirty="0" smtClean="0">
                <a:latin typeface="Times New Roman"/>
                <a:ea typeface="Calibri"/>
              </a:rPr>
              <a:t>в сети "Интернет", в том числе протоколов жюри школьного этапа олимпиады по каждому общеобразовательному предмету.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1295" algn="l"/>
              </a:tabLst>
            </a:pPr>
            <a:r>
              <a:rPr lang="ru-RU" dirty="0" smtClean="0">
                <a:latin typeface="Times New Roman"/>
                <a:ea typeface="Calibri"/>
              </a:rPr>
              <a:t>Формирует сводный по муниципалитету рейтинг победителей и призеров ШЭ и публикует его на своем официальном сайте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1295" algn="l"/>
              </a:tabLst>
            </a:pPr>
            <a:r>
              <a:rPr lang="ru-RU" dirty="0" smtClean="0">
                <a:latin typeface="Times New Roman"/>
                <a:ea typeface="Calibri"/>
              </a:rPr>
              <a:t>Устанавливает </a:t>
            </a:r>
            <a:r>
              <a:rPr lang="ru-RU" dirty="0">
                <a:latin typeface="Times New Roman"/>
                <a:ea typeface="Calibri"/>
              </a:rPr>
              <a:t>количество </a:t>
            </a:r>
            <a:r>
              <a:rPr lang="ru-RU" dirty="0" smtClean="0">
                <a:latin typeface="Times New Roman"/>
                <a:ea typeface="Calibri"/>
              </a:rPr>
              <a:t>баллов, </a:t>
            </a:r>
            <a:r>
              <a:rPr lang="ru-RU" dirty="0">
                <a:latin typeface="Times New Roman"/>
                <a:ea typeface="Calibri"/>
              </a:rPr>
              <a:t>необходимое для участия на муниципальном этапе </a:t>
            </a:r>
            <a:r>
              <a:rPr lang="ru-RU" dirty="0" smtClean="0">
                <a:latin typeface="Times New Roman"/>
                <a:ea typeface="Calibri"/>
              </a:rPr>
              <a:t>олимпиады.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244408" y="6381328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Муниципальные предметно-методические комиссии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ШЭ ВОШ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525963"/>
          </a:xfrm>
        </p:spPr>
        <p:txBody>
          <a:bodyPr anchor="ctr">
            <a:normAutofit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  <a:tabLst>
                <a:tab pos="167640" algn="l"/>
              </a:tabLst>
            </a:pPr>
            <a:r>
              <a:rPr lang="ru-RU" dirty="0">
                <a:latin typeface="Times New Roman"/>
                <a:ea typeface="Calibri"/>
              </a:rPr>
              <a:t>Разрабатывают требования к организации и проведению </a:t>
            </a:r>
            <a:r>
              <a:rPr lang="ru-RU" dirty="0" smtClean="0">
                <a:latin typeface="Times New Roman"/>
                <a:ea typeface="Calibri"/>
              </a:rPr>
              <a:t>ШЭ;</a:t>
            </a:r>
            <a:endParaRPr lang="ru-RU" dirty="0">
              <a:latin typeface="Times New Roman"/>
              <a:ea typeface="Calibri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67640" algn="l"/>
              </a:tabLst>
            </a:pPr>
            <a:r>
              <a:rPr lang="ru-RU" dirty="0">
                <a:latin typeface="Times New Roman"/>
                <a:ea typeface="Calibri"/>
              </a:rPr>
              <a:t>Составляют олимпиадные </a:t>
            </a:r>
            <a:r>
              <a:rPr lang="ru-RU" dirty="0" smtClean="0">
                <a:latin typeface="Times New Roman"/>
                <a:ea typeface="Calibri"/>
              </a:rPr>
              <a:t>задания;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67640" algn="l"/>
              </a:tabLst>
            </a:pPr>
            <a:r>
              <a:rPr lang="ru-RU" dirty="0" smtClean="0">
                <a:latin typeface="Times New Roman"/>
                <a:ea typeface="Calibri"/>
              </a:rPr>
              <a:t>Обеспечивают хранение, </a:t>
            </a:r>
            <a:r>
              <a:rPr lang="ru-RU" dirty="0">
                <a:latin typeface="Times New Roman"/>
                <a:ea typeface="Calibri"/>
              </a:rPr>
              <a:t>несут ответственность за их конфиденциальность.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244408" y="6453336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0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Оргкомитет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ШЭ ВОШ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209550" algn="l"/>
              </a:tabLst>
            </a:pPr>
            <a:r>
              <a:rPr lang="ru-RU" dirty="0" smtClean="0">
                <a:latin typeface="Times New Roman"/>
                <a:ea typeface="Calibri"/>
              </a:rPr>
              <a:t>Обеспечивает </a:t>
            </a:r>
            <a:r>
              <a:rPr lang="ru-RU" dirty="0">
                <a:latin typeface="Times New Roman"/>
                <a:ea typeface="Calibri"/>
              </a:rPr>
              <a:t>организацию и проведение </a:t>
            </a:r>
            <a:r>
              <a:rPr lang="ru-RU" dirty="0" smtClean="0">
                <a:latin typeface="Times New Roman"/>
                <a:ea typeface="Calibri"/>
              </a:rPr>
              <a:t>ШЭ олимпиады </a:t>
            </a:r>
            <a:r>
              <a:rPr lang="ru-RU" dirty="0">
                <a:latin typeface="Times New Roman"/>
                <a:ea typeface="Calibri"/>
              </a:rPr>
              <a:t>в соответствии с утвержденными </a:t>
            </a:r>
            <a:r>
              <a:rPr lang="ru-RU" dirty="0" smtClean="0">
                <a:latin typeface="Times New Roman"/>
                <a:ea typeface="Calibri"/>
              </a:rPr>
              <a:t>Отделом требованиями;</a:t>
            </a:r>
            <a:endParaRPr lang="ru-RU" dirty="0">
              <a:latin typeface="Times New Roman"/>
              <a:ea typeface="Calibri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209550" algn="l"/>
              </a:tabLst>
            </a:pPr>
            <a:r>
              <a:rPr lang="ru-RU" dirty="0">
                <a:latin typeface="Times New Roman"/>
                <a:ea typeface="Calibri"/>
              </a:rPr>
              <a:t>Осуществляет кодирование (обезличивание) олимпиадных </a:t>
            </a:r>
            <a:r>
              <a:rPr lang="ru-RU" dirty="0" smtClean="0">
                <a:latin typeface="Times New Roman"/>
                <a:ea typeface="Calibri"/>
              </a:rPr>
              <a:t>работ; </a:t>
            </a:r>
            <a:endParaRPr lang="ru-RU" dirty="0">
              <a:latin typeface="Times New Roman"/>
              <a:ea typeface="Calibri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9550" algn="l"/>
              </a:tabLst>
            </a:pPr>
            <a:r>
              <a:rPr lang="ru-RU" dirty="0">
                <a:latin typeface="Times New Roman"/>
                <a:ea typeface="Calibri"/>
              </a:rPr>
              <a:t>Несет ответственность за жизнь и здоровье участников олимпиады во время проведения </a:t>
            </a:r>
            <a:r>
              <a:rPr lang="ru-RU" dirty="0" smtClean="0">
                <a:latin typeface="Times New Roman"/>
                <a:ea typeface="Calibri"/>
              </a:rPr>
              <a:t>ШЭ (</a:t>
            </a:r>
            <a:r>
              <a:rPr lang="ru-RU" dirty="0">
                <a:latin typeface="Times New Roman"/>
                <a:ea typeface="Calibri"/>
              </a:rPr>
              <a:t>ответственность возлагается приказами общеобразовательных организаций</a:t>
            </a:r>
            <a:r>
              <a:rPr lang="ru-RU" dirty="0" smtClean="0">
                <a:latin typeface="Times New Roman"/>
                <a:ea typeface="Calibri"/>
              </a:rPr>
              <a:t>);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09550" algn="l"/>
              </a:tabLst>
            </a:pPr>
            <a:r>
              <a:rPr lang="ru-RU" dirty="0" smtClean="0">
                <a:latin typeface="Times New Roman"/>
                <a:ea typeface="Calibri"/>
              </a:rPr>
              <a:t>Рассматривает </a:t>
            </a:r>
            <a:r>
              <a:rPr lang="ru-RU" dirty="0">
                <a:latin typeface="Times New Roman"/>
                <a:ea typeface="Calibri"/>
              </a:rPr>
              <a:t>очно апелляции участников олимпиады.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316416" y="6453336"/>
            <a:ext cx="648072" cy="332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Жюри ШЭ ВОШ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177165" algn="l"/>
              </a:tabLst>
            </a:pPr>
            <a:r>
              <a:rPr lang="ru-RU" dirty="0" smtClean="0">
                <a:latin typeface="Times New Roman"/>
                <a:ea typeface="Calibri"/>
              </a:rPr>
              <a:t>Оценивает </a:t>
            </a:r>
            <a:r>
              <a:rPr lang="ru-RU" dirty="0">
                <a:latin typeface="Times New Roman"/>
                <a:ea typeface="Calibri"/>
              </a:rPr>
              <a:t>выполненные олимпиадные задания в соответствии с утвержденными критериями и методиками оценивания выполненных олимпиадных заданий;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177165" algn="l"/>
              </a:tabLst>
            </a:pPr>
            <a:r>
              <a:rPr lang="ru-RU" dirty="0">
                <a:latin typeface="Times New Roman"/>
                <a:ea typeface="Calibri"/>
              </a:rPr>
              <a:t>Проводит с участниками олимпиады анализ олимпиадных заданий и их решений;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177165" algn="l"/>
              </a:tabLst>
            </a:pPr>
            <a:r>
              <a:rPr lang="ru-RU" dirty="0">
                <a:latin typeface="Times New Roman"/>
                <a:ea typeface="Calibri"/>
              </a:rPr>
              <a:t>Осуществляет очно по запросу участника олимпиады показ выполненных им олимпиадных заданий;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77165" algn="l"/>
              </a:tabLst>
            </a:pPr>
            <a:r>
              <a:rPr lang="ru-RU" dirty="0">
                <a:latin typeface="Times New Roman"/>
                <a:ea typeface="Calibri"/>
              </a:rPr>
              <a:t>Представляет результаты олимпиады ее </a:t>
            </a:r>
            <a:r>
              <a:rPr lang="ru-RU" dirty="0" smtClean="0">
                <a:latin typeface="Times New Roman"/>
                <a:ea typeface="Calibri"/>
              </a:rPr>
              <a:t>участникам;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77165" algn="l"/>
              </a:tabLst>
            </a:pPr>
            <a:r>
              <a:rPr lang="ru-RU" dirty="0" smtClean="0">
                <a:latin typeface="Times New Roman"/>
                <a:ea typeface="Calibri"/>
              </a:rPr>
              <a:t>Определяет </a:t>
            </a:r>
            <a:r>
              <a:rPr lang="ru-RU" dirty="0">
                <a:latin typeface="Times New Roman"/>
                <a:ea typeface="Calibri"/>
              </a:rPr>
              <a:t>победителей и призеров олимпиады на основании рейтинга по каждому общеобразовательному предмету и в соответствии с квотой, установленной Отделом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316416" y="645333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3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504D">
                    <a:lumMod val="75000"/>
                  </a:srgbClr>
                </a:solidFill>
              </a:rPr>
              <a:t>Функции общеобразовательных организаций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Формируют </a:t>
            </a:r>
            <a:r>
              <a:rPr lang="ru-RU" dirty="0"/>
              <a:t>жюри </a:t>
            </a:r>
            <a:r>
              <a:rPr lang="ru-RU" dirty="0" smtClean="0"/>
              <a:t>и </a:t>
            </a:r>
            <a:r>
              <a:rPr lang="ru-RU" dirty="0"/>
              <a:t>приказами утверждают их </a:t>
            </a:r>
            <a:r>
              <a:rPr lang="ru-RU" dirty="0" smtClean="0"/>
              <a:t>составы;</a:t>
            </a:r>
            <a:endParaRPr lang="ru-RU" dirty="0"/>
          </a:p>
          <a:p>
            <a:pPr algn="just"/>
            <a:r>
              <a:rPr lang="ru-RU" dirty="0" smtClean="0"/>
              <a:t>Составляют, в соответствии с датами, утвержденными Отделом, график с </a:t>
            </a:r>
            <a:r>
              <a:rPr lang="ru-RU" dirty="0"/>
              <a:t>указанием времени и </a:t>
            </a:r>
            <a:r>
              <a:rPr lang="ru-RU" dirty="0" smtClean="0"/>
              <a:t>формы; </a:t>
            </a:r>
            <a:endParaRPr lang="ru-RU" dirty="0"/>
          </a:p>
          <a:p>
            <a:pPr algn="just"/>
            <a:r>
              <a:rPr lang="ru-RU" dirty="0" smtClean="0"/>
              <a:t>Обеспечивают </a:t>
            </a:r>
            <a:r>
              <a:rPr lang="ru-RU" dirty="0"/>
              <a:t>сбор и хранение заявлений родителей </a:t>
            </a:r>
            <a:r>
              <a:rPr lang="ru-RU" dirty="0" smtClean="0"/>
              <a:t>о </a:t>
            </a:r>
            <a:r>
              <a:rPr lang="ru-RU" dirty="0"/>
              <a:t>согласии на </a:t>
            </a:r>
            <a:r>
              <a:rPr lang="ru-RU" dirty="0" smtClean="0"/>
              <a:t>обработку персональных данных обучающихся;</a:t>
            </a:r>
            <a:endParaRPr lang="ru-RU" dirty="0"/>
          </a:p>
          <a:p>
            <a:pPr algn="just"/>
            <a:r>
              <a:rPr lang="ru-RU" dirty="0" smtClean="0"/>
              <a:t>Приказом </a:t>
            </a:r>
            <a:r>
              <a:rPr lang="ru-RU" dirty="0"/>
              <a:t>утверждают </a:t>
            </a:r>
            <a:r>
              <a:rPr lang="ru-RU" dirty="0" smtClean="0"/>
              <a:t>результаты;</a:t>
            </a:r>
            <a:endParaRPr lang="ru-RU" dirty="0"/>
          </a:p>
          <a:p>
            <a:pPr algn="just"/>
            <a:r>
              <a:rPr lang="ru-RU" dirty="0" smtClean="0"/>
              <a:t>Направляют </a:t>
            </a:r>
            <a:r>
              <a:rPr lang="ru-RU" dirty="0"/>
              <a:t>организатору </a:t>
            </a:r>
            <a:r>
              <a:rPr lang="ru-RU" dirty="0" smtClean="0"/>
              <a:t>олимпиады информацию </a:t>
            </a:r>
            <a:r>
              <a:rPr lang="ru-RU" dirty="0"/>
              <a:t>о победителях и призерах школьного этапа </a:t>
            </a:r>
            <a:r>
              <a:rPr lang="ru-RU" dirty="0" smtClean="0"/>
              <a:t>формирования </a:t>
            </a:r>
            <a:r>
              <a:rPr lang="ru-RU" dirty="0"/>
              <a:t>общегородского рейтинга.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1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504D">
                    <a:lumMod val="75000"/>
                  </a:srgbClr>
                </a:solidFill>
              </a:rPr>
              <a:t>Сайты общеобразовательных организаций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Раздел </a:t>
            </a:r>
            <a:r>
              <a:rPr lang="ru-RU" sz="2800" u="sng" dirty="0" smtClean="0"/>
              <a:t>«Работа с одаренными детьми», </a:t>
            </a:r>
            <a:r>
              <a:rPr lang="ru-RU" sz="2800" i="1" u="sng" dirty="0" smtClean="0"/>
              <a:t>всероссийская олимпиада школьников</a:t>
            </a:r>
            <a:r>
              <a:rPr lang="ru-RU" sz="2800" i="1" dirty="0" smtClean="0"/>
              <a:t>: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Нормативно-правовая база;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Календарь проведения школьного этапа;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Протоколы предметных жюри;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Скан-копии работ победителей.</a:t>
            </a:r>
          </a:p>
          <a:p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042855"/>
              </p:ext>
            </p:extLst>
          </p:nvPr>
        </p:nvGraphicFramePr>
        <p:xfrm>
          <a:off x="611561" y="3428999"/>
          <a:ext cx="8280918" cy="2899942"/>
        </p:xfrm>
        <a:graphic>
          <a:graphicData uri="http://schemas.openxmlformats.org/drawingml/2006/table">
            <a:tbl>
              <a:tblPr firstRow="1" firstCol="1" bandRow="1"/>
              <a:tblGrid>
                <a:gridCol w="2102486"/>
                <a:gridCol w="1929961"/>
                <a:gridCol w="2376264"/>
                <a:gridCol w="1872207"/>
              </a:tblGrid>
              <a:tr h="2507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ОУ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Наличие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информации на 31.10.2018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нормативно-правовая база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протоколы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/18 предметов + немецкий/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сканы работ победителей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школа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15 предметов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12 предметов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школа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17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предметов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11 предметов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школа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1 предмет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школа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14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предметов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</a:rPr>
                        <a:t>3 предмета + 6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школа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(списки детей)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гимназия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</a:rPr>
                        <a:t>+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9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предметов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086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559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Итоги организации школьного этапа Всероссийской олимпиады в 2018-2019 учебном году</vt:lpstr>
      <vt:lpstr>Нормативно-правовая база</vt:lpstr>
      <vt:lpstr>Проведение школьного этапа</vt:lpstr>
      <vt:lpstr>Отдел образования</vt:lpstr>
      <vt:lpstr>Муниципальные предметно-методические комиссии ШЭ ВОШ</vt:lpstr>
      <vt:lpstr>Оргкомитет ШЭ ВОШ</vt:lpstr>
      <vt:lpstr>Жюри ШЭ ВОШ</vt:lpstr>
      <vt:lpstr>Функции общеобразовательных организаций</vt:lpstr>
      <vt:lpstr>Сайты общеобразовательных организаций</vt:lpstr>
      <vt:lpstr>Важно!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Полежаева О.П.</dc:creator>
  <cp:lastModifiedBy>Полежаева О.П.</cp:lastModifiedBy>
  <cp:revision>28</cp:revision>
  <dcterms:created xsi:type="dcterms:W3CDTF">2018-03-19T05:13:04Z</dcterms:created>
  <dcterms:modified xsi:type="dcterms:W3CDTF">2018-11-01T06:56:25Z</dcterms:modified>
</cp:coreProperties>
</file>