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908" r:id="rId1"/>
  </p:sldMasterIdLst>
  <p:handoutMasterIdLst>
    <p:handoutMasterId r:id="rId17"/>
  </p:handoutMasterIdLst>
  <p:sldIdLst>
    <p:sldId id="256" r:id="rId2"/>
    <p:sldId id="317" r:id="rId3"/>
    <p:sldId id="316" r:id="rId4"/>
    <p:sldId id="314" r:id="rId5"/>
    <p:sldId id="315" r:id="rId6"/>
    <p:sldId id="292" r:id="rId7"/>
    <p:sldId id="320" r:id="rId8"/>
    <p:sldId id="321" r:id="rId9"/>
    <p:sldId id="312" r:id="rId10"/>
    <p:sldId id="318" r:id="rId11"/>
    <p:sldId id="328" r:id="rId12"/>
    <p:sldId id="330" r:id="rId13"/>
    <p:sldId id="329" r:id="rId14"/>
    <p:sldId id="332" r:id="rId15"/>
    <p:sldId id="278" r:id="rId1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Показывают статус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16</c:v>
                </c:pt>
                <c:pt idx="2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показывают статус*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</c:v>
                </c:pt>
                <c:pt idx="1">
                  <c:v>27</c:v>
                </c:pt>
                <c:pt idx="2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5060688"/>
        <c:axId val="345061080"/>
        <c:axId val="421755984"/>
      </c:bar3DChart>
      <c:catAx>
        <c:axId val="345060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Учебный год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061080"/>
        <c:crosses val="autoZero"/>
        <c:auto val="1"/>
        <c:lblAlgn val="ctr"/>
        <c:lblOffset val="100"/>
        <c:noMultiLvlLbl val="0"/>
      </c:catAx>
      <c:valAx>
        <c:axId val="345061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 детей, чел.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060688"/>
        <c:crosses val="autoZero"/>
        <c:crossBetween val="between"/>
      </c:valAx>
      <c:serAx>
        <c:axId val="421755984"/>
        <c:scaling>
          <c:orientation val="minMax"/>
        </c:scaling>
        <c:delete val="1"/>
        <c:axPos val="b"/>
        <c:majorTickMark val="none"/>
        <c:minorTickMark val="none"/>
        <c:tickLblPos val="nextTo"/>
        <c:crossAx val="345061080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C65FC-6CE2-4F74-9347-C4AE940B4802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9F8F5-2CAC-4F9E-9919-11343B1B0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02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g"/><Relationship Id="rId9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413043" y="5999931"/>
            <a:ext cx="2770231" cy="5415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lvl="1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Дивногорск, 22.02.2019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08" y="591323"/>
            <a:ext cx="2378482" cy="159596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83891" y="1201003"/>
            <a:ext cx="8534400" cy="20190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Система обучения и психолого-педагогического сопровождения детей с особыми образовательными потребностями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683891" y="4936068"/>
            <a:ext cx="8534400" cy="931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 smtClean="0"/>
              <a:t>Панфилова А.А., </a:t>
            </a:r>
          </a:p>
          <a:p>
            <a:pPr algn="r"/>
            <a:r>
              <a:rPr lang="ru-RU" sz="1600" dirty="0" smtClean="0"/>
              <a:t>заместитель директора МБОУ ДО «ДДТ» г. Дивногорска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058333" y="3615266"/>
            <a:ext cx="10075290" cy="931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66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69704" y="527166"/>
            <a:ext cx="9280929" cy="53116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Результаты работы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Содержимое 2"/>
          <p:cNvSpPr>
            <a:spLocks noGrp="1"/>
          </p:cNvSpPr>
          <p:nvPr>
            <p:ph sz="quarter" idx="1"/>
          </p:nvPr>
        </p:nvSpPr>
        <p:spPr>
          <a:xfrm>
            <a:off x="850072" y="1512828"/>
            <a:ext cx="10120191" cy="3937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Показатели 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</a:rPr>
              <a:t>результативности и 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эффективности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работы: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динамика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индивидуальных достижений учащихся с ОВЗ по освоению предметных программ;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создание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необходимых условий для обеспечения доступности качественного образования для детей с ограниченными возможностями здоровья (формы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обучения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 наличие соответствующих материально-технических условий);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увеличение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доли педагогических работников образовательного учреждения, прошедших специальную подготовку и обладающих необходимой квалификацией для организации работы с обучающимися с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ОВЗ;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сравнительная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характеристика данных медико-психологической и педагогической диагностики учащихся  на разных этапах обучения;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количество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специалистов, привлекаемых к индивидуальной и групповой работе с детьми с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ОВЗ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96415" y="1125192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675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69704" y="527166"/>
            <a:ext cx="9280929" cy="53116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Результаты работы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Содержимое 2"/>
          <p:cNvSpPr>
            <a:spLocks noGrp="1"/>
          </p:cNvSpPr>
          <p:nvPr>
            <p:ph sz="quarter" idx="1"/>
          </p:nvPr>
        </p:nvSpPr>
        <p:spPr>
          <a:xfrm>
            <a:off x="850072" y="1512828"/>
            <a:ext cx="10120191" cy="8324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Показатель качества (хорошо, отлично)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проявления детьми предметных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компетентностей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по результатам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мониторинга (по материалам результатов итогового мониторинга отдельных детей с ОВЗ)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96415" y="1125192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931016"/>
              </p:ext>
            </p:extLst>
          </p:nvPr>
        </p:nvGraphicFramePr>
        <p:xfrm>
          <a:off x="742097" y="2548467"/>
          <a:ext cx="10378445" cy="3406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880"/>
                <a:gridCol w="2430023"/>
                <a:gridCol w="872067"/>
                <a:gridCol w="973666"/>
                <a:gridCol w="855134"/>
                <a:gridCol w="897466"/>
                <a:gridCol w="965116"/>
                <a:gridCol w="863684"/>
                <a:gridCol w="914400"/>
                <a:gridCol w="842009"/>
              </a:tblGrid>
              <a:tr h="8297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ФИО, год обучения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«Прямая линия»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(уверенность в рисунке)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«Цвета»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(умение классифицировать цвета и смешивать краски)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«Геометрические фигуры»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(знание и изображение геометрических фигур)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«Линия горизонта» (компоновка)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Нач.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Конец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Нач.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Конец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Нач.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Конец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Нач.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Конец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8060">
                <a:tc gridSpan="10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Дети с задержкой психического развития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1-ый 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r>
                        <a:rPr lang="ru-RU" sz="13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обучения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65% 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 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8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1-ый год</a:t>
                      </a:r>
                      <a:r>
                        <a:rPr lang="ru-RU" sz="13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обучения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8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1-ый год</a:t>
                      </a:r>
                      <a:r>
                        <a:rPr lang="ru-RU" sz="13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обучения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84%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8060">
                <a:tc gridSpan="10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Дети с нарушениями поведения и общения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1-ый год</a:t>
                      </a:r>
                      <a:r>
                        <a:rPr lang="ru-RU" sz="13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обучения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95%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95%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95%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85%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0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69704" y="527166"/>
            <a:ext cx="9280929" cy="53116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Результаты работы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Содержимое 2"/>
          <p:cNvSpPr>
            <a:spLocks noGrp="1"/>
          </p:cNvSpPr>
          <p:nvPr>
            <p:ph sz="quarter" idx="1"/>
          </p:nvPr>
        </p:nvSpPr>
        <p:spPr>
          <a:xfrm>
            <a:off x="850072" y="1512828"/>
            <a:ext cx="10120191" cy="8324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Сформированность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личностных,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метапредметных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и жизненных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компетентностей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обучающихся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96415" y="1125192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286192"/>
              </p:ext>
            </p:extLst>
          </p:nvPr>
        </p:nvGraphicFramePr>
        <p:xfrm>
          <a:off x="1090807" y="2554608"/>
          <a:ext cx="10066869" cy="3681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522"/>
                <a:gridCol w="2851225"/>
                <a:gridCol w="2013374"/>
                <a:gridCol w="2013374"/>
                <a:gridCol w="2013374"/>
              </a:tblGrid>
              <a:tr h="36904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Образовательные результаты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Дополнительное образование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начало года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конец года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изменение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060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Дети с задержкой психического развития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Личностные результаты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Метапредметные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результаты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Жизненные компетенции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060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Дети с нарушениями поведения и общения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Личностные результаты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71%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82%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Метапредметные результаты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33%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Жизненные компетенции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0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69704" y="527166"/>
            <a:ext cx="9280929" cy="53116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Результаты работы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96415" y="1125192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0" name="Содержимое 2"/>
          <p:cNvSpPr txBox="1">
            <a:spLocks/>
          </p:cNvSpPr>
          <p:nvPr/>
        </p:nvSpPr>
        <p:spPr>
          <a:xfrm>
            <a:off x="6129867" y="1512828"/>
            <a:ext cx="4840396" cy="393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6731000" y="1718733"/>
            <a:ext cx="4658894" cy="393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447816" y="1501325"/>
            <a:ext cx="5522447" cy="394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Работы детей с ОВЗ, педагог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Азанова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Д.А.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124" y="2213075"/>
            <a:ext cx="2027153" cy="2948316"/>
          </a:xfr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779210"/>
              </p:ext>
            </p:extLst>
          </p:nvPr>
        </p:nvGraphicFramePr>
        <p:xfrm>
          <a:off x="409521" y="1461474"/>
          <a:ext cx="3512390" cy="2482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Acrobat Document" r:id="rId5" imgW="8019977" imgH="5667300" progId="AcroExch.Document.11">
                  <p:embed/>
                </p:oleObj>
              </mc:Choice>
              <mc:Fallback>
                <p:oleObj name="Acrobat Document" r:id="rId5" imgW="8019977" imgH="56673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521" y="1461474"/>
                        <a:ext cx="3512390" cy="2482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15" y="2944504"/>
            <a:ext cx="1982506" cy="28042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386" y="1943167"/>
            <a:ext cx="1796598" cy="25476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41" y="3503537"/>
            <a:ext cx="2061998" cy="29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69704" y="527166"/>
            <a:ext cx="9280929" cy="53116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Результаты работы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96415" y="1125192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0" name="Содержимое 2"/>
          <p:cNvSpPr txBox="1">
            <a:spLocks/>
          </p:cNvSpPr>
          <p:nvPr/>
        </p:nvSpPr>
        <p:spPr>
          <a:xfrm>
            <a:off x="6129867" y="1512828"/>
            <a:ext cx="4840396" cy="393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6731000" y="1718733"/>
            <a:ext cx="4658894" cy="393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020734" y="1501325"/>
            <a:ext cx="6369160" cy="363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Выступление детей с ОВЗ, педагог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Землянская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Т.В.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9" y="1865220"/>
            <a:ext cx="2404982" cy="3232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60" y="3481328"/>
            <a:ext cx="3974573" cy="2604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82" y="2705509"/>
            <a:ext cx="2499577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366150" y="3039762"/>
            <a:ext cx="8758237" cy="71437"/>
            <a:chOff x="280" y="601"/>
            <a:chExt cx="5426" cy="21"/>
          </a:xfrm>
        </p:grpSpPr>
        <p:sp>
          <p:nvSpPr>
            <p:cNvPr id="6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229853" y="3809453"/>
            <a:ext cx="88071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Вопросы. </a:t>
            </a:r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                         Суждения. </a:t>
            </a:r>
          </a:p>
          <a:p>
            <a:pPr algn="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Предложения.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 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69704" y="527166"/>
            <a:ext cx="9280929" cy="53116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Миссия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Содержимое 2"/>
          <p:cNvSpPr>
            <a:spLocks noGrp="1"/>
          </p:cNvSpPr>
          <p:nvPr>
            <p:ph sz="quarter" idx="1"/>
          </p:nvPr>
        </p:nvSpPr>
        <p:spPr>
          <a:xfrm>
            <a:off x="1269703" y="1718733"/>
            <a:ext cx="10120191" cy="3937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Ребенок с ОВЗ должен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вести полноценную и достойную жизнь в условиях, которые обеспечивают его достоинство, способствуют его уверенности в себе и облегчают его активное участие в жизни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общества.</a:t>
            </a:r>
          </a:p>
          <a:p>
            <a:pPr marL="0" indent="0" algn="just">
              <a:buNone/>
            </a:pP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96415" y="1125192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37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69704" y="527166"/>
            <a:ext cx="9280929" cy="53116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Нормативная база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Содержимое 2"/>
          <p:cNvSpPr>
            <a:spLocks noGrp="1"/>
          </p:cNvSpPr>
          <p:nvPr>
            <p:ph sz="quarter" idx="1"/>
          </p:nvPr>
        </p:nvSpPr>
        <p:spPr>
          <a:xfrm>
            <a:off x="1269703" y="1718733"/>
            <a:ext cx="10120191" cy="3937000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Закон "Об образовании в Российской Федерации"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от 29 декабря 2012 г. N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273-ФЗ;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Концепция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Федерального государственного образовательного стандарта для обучающихся с ограниченными возможностями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здоровья;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Положение о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порядке обучения по индивидуальному учебному плану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 МБОУ ДО «ДДТ» от 22.03.2016 и др.</a:t>
            </a:r>
          </a:p>
          <a:p>
            <a:pPr algn="just">
              <a:buFontTx/>
              <a:buChar char="-"/>
            </a:pP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96415" y="1125192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5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69704" y="527166"/>
            <a:ext cx="9280929" cy="53116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Динамика количества детей </a:t>
            </a:r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 </a:t>
            </a: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ОВЗ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96415" y="1125192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03290"/>
              </p:ext>
            </p:extLst>
          </p:nvPr>
        </p:nvGraphicFramePr>
        <p:xfrm>
          <a:off x="609600" y="1600200"/>
          <a:ext cx="10972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79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69704" y="527166"/>
            <a:ext cx="9280929" cy="53116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Кол-во детей с ОВЗ на </a:t>
            </a: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20.02.2019 </a:t>
            </a:r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разрезе нозологии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96415" y="1125192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9" name="Объект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43353522"/>
              </p:ext>
            </p:extLst>
          </p:nvPr>
        </p:nvGraphicFramePr>
        <p:xfrm>
          <a:off x="1270000" y="1719263"/>
          <a:ext cx="10027265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0568"/>
                <a:gridCol w="1750142"/>
                <a:gridCol w="25465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Объединение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детей с ОВЗ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Кол-во детей на индивидуальном обучении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с нарушением 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с нарушением слуха (глухие, слабослышащие, позднооглохшие)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с нарушением поведения и общения (РАС)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</a:t>
                      </a:r>
                    </a:p>
                    <a:p>
                      <a:pPr algn="ctr"/>
                      <a:r>
                        <a:rPr lang="ru-RU" dirty="0" smtClean="0"/>
                        <a:t>(3</a:t>
                      </a:r>
                      <a:r>
                        <a:rPr lang="ru-RU" baseline="0" dirty="0" smtClean="0"/>
                        <a:t> программы)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</a:p>
                    <a:p>
                      <a:pPr algn="ctr"/>
                      <a:r>
                        <a:rPr lang="ru-RU" dirty="0" smtClean="0"/>
                        <a:t> (1 программа)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с задержкой психического развития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(3</a:t>
                      </a:r>
                      <a:r>
                        <a:rPr lang="ru-RU" baseline="0" dirty="0" smtClean="0"/>
                        <a:t> программы)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с комплексными нарушениями психофизического развития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</a:t>
                      </a:r>
                    </a:p>
                    <a:p>
                      <a:pPr algn="ctr"/>
                      <a:r>
                        <a:rPr lang="ru-RU" dirty="0" smtClean="0"/>
                        <a:t>(1 программа)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 </a:t>
                      </a:r>
                      <a:r>
                        <a:rPr lang="ru-RU" sz="1400" dirty="0" smtClean="0"/>
                        <a:t>(</a:t>
                      </a:r>
                      <a:r>
                        <a:rPr lang="ru-RU" sz="1400" dirty="0" err="1" smtClean="0"/>
                        <a:t>соматич.расстройства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ИТОГО: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4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69704" y="527166"/>
            <a:ext cx="9280929" cy="53116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Кол-во детей с ОВЗ на </a:t>
            </a: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20.02.2019 </a:t>
            </a:r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 разрезе объединений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9267972"/>
              </p:ext>
            </p:extLst>
          </p:nvPr>
        </p:nvGraphicFramePr>
        <p:xfrm>
          <a:off x="1270000" y="1719263"/>
          <a:ext cx="10120312" cy="4501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133"/>
                <a:gridCol w="2142067"/>
                <a:gridCol w="1545034"/>
                <a:gridCol w="25300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Объединение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r>
                        <a:rPr lang="ru-RU" baseline="0" dirty="0" smtClean="0"/>
                        <a:t> руководителя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детей с ОВЗ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Кол-во детей на индивидуальном обучении</a:t>
                      </a:r>
                    </a:p>
                  </a:txBody>
                  <a:tcPr/>
                </a:tc>
              </a:tr>
              <a:tr h="42343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Атр</a:t>
                      </a:r>
                      <a:r>
                        <a:rPr lang="ru-RU" dirty="0" smtClean="0"/>
                        <a:t>-студия «Акварель»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Азанова</a:t>
                      </a:r>
                      <a:r>
                        <a:rPr lang="ru-RU" dirty="0" smtClean="0"/>
                        <a:t> Д.А.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423080">
                <a:tc>
                  <a:txBody>
                    <a:bodyPr/>
                    <a:lstStyle/>
                    <a:p>
                      <a:r>
                        <a:rPr lang="ru-RU" dirty="0" smtClean="0"/>
                        <a:t>«Добрый оркестр»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Землянская</a:t>
                      </a:r>
                      <a:r>
                        <a:rPr lang="ru-RU" dirty="0" smtClean="0"/>
                        <a:t> Т.В.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91319"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Джей-данс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Жильцова</a:t>
                      </a:r>
                      <a:r>
                        <a:rPr lang="ru-RU" dirty="0" smtClean="0"/>
                        <a:t> Е.В.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77672">
                <a:tc>
                  <a:txBody>
                    <a:bodyPr/>
                    <a:lstStyle/>
                    <a:p>
                      <a:r>
                        <a:rPr lang="ru-RU" dirty="0" smtClean="0"/>
                        <a:t>Студия «Веселые нотки»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Литвиненко М.Г.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91319"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Английский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Полховская</a:t>
                      </a:r>
                      <a:r>
                        <a:rPr lang="ru-RU" dirty="0" smtClean="0"/>
                        <a:t> А.Г.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36729">
                <a:tc>
                  <a:txBody>
                    <a:bodyPr/>
                    <a:lstStyle/>
                    <a:p>
                      <a:r>
                        <a:rPr lang="ru-RU" dirty="0" smtClean="0"/>
                        <a:t>Студия моды «Чародейка»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Бледных Ю.В.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77671">
                <a:tc>
                  <a:txBody>
                    <a:bodyPr/>
                    <a:lstStyle/>
                    <a:p>
                      <a:r>
                        <a:rPr lang="ru-RU" dirty="0" smtClean="0"/>
                        <a:t>Школа общественных инициатив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Артишевская</a:t>
                      </a:r>
                      <a:r>
                        <a:rPr lang="ru-RU" dirty="0" smtClean="0"/>
                        <a:t> Е.В.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ИТОГО: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96415" y="1125192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0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69704" y="527166"/>
            <a:ext cx="9280929" cy="53116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Принципы работы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Содержимое 2"/>
          <p:cNvSpPr>
            <a:spLocks noGrp="1"/>
          </p:cNvSpPr>
          <p:nvPr>
            <p:ph sz="quarter" idx="1"/>
          </p:nvPr>
        </p:nvSpPr>
        <p:spPr>
          <a:xfrm>
            <a:off x="1269703" y="1718733"/>
            <a:ext cx="10120191" cy="3937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соблюдение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интересов ребенка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системность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непрерывность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вариативность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рекомендательный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характер оказания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услуг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96415" y="1125192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3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69704" y="527166"/>
            <a:ext cx="9280929" cy="53116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Отслеживание </a:t>
            </a:r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психолого-педагогического статуса ребенка и динамики его психического развития в процессе обучения</a:t>
            </a:r>
          </a:p>
        </p:txBody>
      </p:sp>
      <p:sp>
        <p:nvSpPr>
          <p:cNvPr id="18" name="Содержимое 2"/>
          <p:cNvSpPr>
            <a:spLocks noGrp="1"/>
          </p:cNvSpPr>
          <p:nvPr>
            <p:ph sz="quarter" idx="1"/>
          </p:nvPr>
        </p:nvSpPr>
        <p:spPr>
          <a:xfrm>
            <a:off x="1269703" y="1718733"/>
            <a:ext cx="10120191" cy="3937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Подача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заявления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(соблюдение интересов ребенка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и рекомендательный характер оказания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услуг):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справка ТПМПК о статусе ребенка с ОВЗ;</a:t>
            </a:r>
          </a:p>
          <a:p>
            <a:pPr algn="just">
              <a:buFontTx/>
              <a:buChar char="-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справка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КГБУЗ «ДМБ» о показании надомного обучения (для индивидуального обучения);</a:t>
            </a:r>
          </a:p>
          <a:p>
            <a:pPr algn="just">
              <a:buFontTx/>
              <a:buChar char="-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б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еседа с родителями об особенностях развития и здоровья ребенка.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Разработка АОП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Реализация АОП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Мониторинг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- предметных компетенций (в рамках реализации АОП + участие в конкурсах, проектах);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личностных результатов;</a:t>
            </a:r>
          </a:p>
          <a:p>
            <a:pPr algn="just">
              <a:buFontTx/>
              <a:buChar char="-"/>
            </a:pP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метапредметных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компетенций;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жизненных компетенций.</a:t>
            </a:r>
          </a:p>
          <a:p>
            <a:pPr marL="0" indent="0" algn="just">
              <a:buNone/>
            </a:pP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Анализ результатов и корректировка АОП.</a:t>
            </a:r>
            <a:endParaRPr lang="ru-RU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96415" y="1341496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7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69704" y="527166"/>
            <a:ext cx="9280929" cy="53116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Создание </a:t>
            </a:r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социально-психологических условий для развития личности </a:t>
            </a: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учащихся </a:t>
            </a:r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и их успешного обучения</a:t>
            </a:r>
          </a:p>
        </p:txBody>
      </p:sp>
      <p:sp>
        <p:nvSpPr>
          <p:cNvPr id="18" name="Содержимое 2"/>
          <p:cNvSpPr>
            <a:spLocks noGrp="1"/>
          </p:cNvSpPr>
          <p:nvPr>
            <p:ph sz="quarter" idx="1"/>
          </p:nvPr>
        </p:nvSpPr>
        <p:spPr>
          <a:xfrm>
            <a:off x="1064525" y="1512827"/>
            <a:ext cx="10549720" cy="51609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Кадровое обеспечение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- кол-во педагогов, работающих с детьми с ОВЗ – 7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кол-во педагогов, прошедших подготовку (курсы ПК) –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Образовательная среда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разработка АОП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индивидуальное обучение</a:t>
            </a:r>
          </a:p>
          <a:p>
            <a:pPr marL="0" indent="0" algn="just">
              <a:buNone/>
            </a:pP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Методическая среда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разработаны общие принципы и подходы в работе с детьми с ОВЗ</a:t>
            </a:r>
          </a:p>
          <a:p>
            <a:pPr algn="just">
              <a:buFontTx/>
              <a:buChar char="-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разработаны методики мониторинга результатов и компетенций обучающихся с ОВЗ (в рамках проекта)</a:t>
            </a:r>
          </a:p>
          <a:p>
            <a:pPr algn="just">
              <a:buFontTx/>
              <a:buChar char="-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ведется работа по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унифицированию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формы АОП (разработка положения)</a:t>
            </a:r>
          </a:p>
          <a:p>
            <a:pPr marL="0" indent="0" algn="just">
              <a:buNone/>
            </a:pP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МТБ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оборудован бассейн</a:t>
            </a:r>
          </a:p>
          <a:p>
            <a:pPr algn="just">
              <a:buFontTx/>
              <a:buChar char="-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созданы условия для релаксационных моментов</a:t>
            </a:r>
          </a:p>
          <a:p>
            <a:pPr algn="just">
              <a:buFontTx/>
              <a:buChar char="-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организовано индивидуальное пространство для конкретных детей (дети РАС, 1 ребенок)</a:t>
            </a:r>
          </a:p>
          <a:p>
            <a:pPr algn="just">
              <a:buFontTx/>
              <a:buChar char="-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участие в проекте «Доступная среда»</a:t>
            </a:r>
          </a:p>
          <a:p>
            <a:pPr marL="0" indent="0" algn="just"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96415" y="1341496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0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4151</TotalTime>
  <Words>906</Words>
  <Application>Microsoft Office PowerPoint</Application>
  <PresentationFormat>Широкоэкранный</PresentationFormat>
  <Paragraphs>237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Wingdings 3</vt:lpstr>
      <vt:lpstr>Ясность</vt:lpstr>
      <vt:lpstr>Acrobat Document</vt:lpstr>
      <vt:lpstr>Презентация PowerPoint</vt:lpstr>
      <vt:lpstr>Миссия</vt:lpstr>
      <vt:lpstr>Нормативная база</vt:lpstr>
      <vt:lpstr>Динамика количества детей с ОВЗ</vt:lpstr>
      <vt:lpstr>Кол-во детей с ОВЗ на 20.02.2019 в разрезе нозологии</vt:lpstr>
      <vt:lpstr>Кол-во детей с ОВЗ на 20.02.2019 в разрезе объединений</vt:lpstr>
      <vt:lpstr>Принципы работы</vt:lpstr>
      <vt:lpstr>Отслеживание психолого-педагогического статуса ребенка и динамики его психического развития в процессе обучения</vt:lpstr>
      <vt:lpstr>Создание социально-психологических условий для развития личности учащихся и их успешного обучения</vt:lpstr>
      <vt:lpstr>Результаты работы</vt:lpstr>
      <vt:lpstr>Результаты работы</vt:lpstr>
      <vt:lpstr>Результаты работы</vt:lpstr>
      <vt:lpstr>Результаты работы</vt:lpstr>
      <vt:lpstr>Результаты работы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233</cp:revision>
  <cp:lastPrinted>2019-02-21T09:27:38Z</cp:lastPrinted>
  <dcterms:created xsi:type="dcterms:W3CDTF">2016-08-22T05:19:59Z</dcterms:created>
  <dcterms:modified xsi:type="dcterms:W3CDTF">2019-02-22T02:35:18Z</dcterms:modified>
</cp:coreProperties>
</file>