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rustes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/>
              <a:t>Организация и проведение ГИА 11 </a:t>
            </a:r>
            <a:br>
              <a:rPr lang="ru-RU" sz="5400" dirty="0" smtClean="0"/>
            </a:br>
            <a:r>
              <a:rPr lang="ru-RU" sz="5400" dirty="0" smtClean="0"/>
              <a:t>в 2019 году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Полежаева О.П.</a:t>
            </a:r>
          </a:p>
          <a:p>
            <a:pPr algn="r"/>
            <a:r>
              <a:rPr lang="ru-RU" dirty="0" smtClean="0"/>
              <a:t>29.03.2019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91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 </a:t>
            </a:r>
            <a:r>
              <a:rPr lang="ru-RU" dirty="0"/>
              <a:t>Министерства Просвещения РФ от </a:t>
            </a:r>
            <a:r>
              <a:rPr lang="ru-RU" dirty="0" smtClean="0"/>
              <a:t>07.11.2018              № 190/1512«Об </a:t>
            </a:r>
            <a:r>
              <a:rPr lang="ru-RU" dirty="0"/>
              <a:t>утверждении Порядка проведения  государственной итоговой аттестации по образовательным программам среднего общего образования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Приказ </a:t>
            </a:r>
            <a:r>
              <a:rPr lang="ru-RU" dirty="0"/>
              <a:t>Министерства Просвещения РФ от </a:t>
            </a:r>
            <a:r>
              <a:rPr lang="ru-RU" dirty="0" smtClean="0"/>
              <a:t>10.01.2019                  № 9/18 «Об </a:t>
            </a:r>
            <a:r>
              <a:rPr lang="ru-RU" dirty="0"/>
              <a:t>утверждении единого расписания и продолжительности проведения единого государственного экзамена по каждому учебному предмету, требований к использованию средств обучения и воспитания при его проведении в 2019 году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Письмо </a:t>
            </a:r>
            <a:r>
              <a:rPr lang="ru-RU" dirty="0"/>
              <a:t>Рособрнадзора от 29.12.2018  №10-987 </a:t>
            </a:r>
            <a:r>
              <a:rPr lang="ru-RU" dirty="0" smtClean="0"/>
              <a:t>«</a:t>
            </a:r>
            <a:r>
              <a:rPr lang="ru-RU" dirty="0"/>
              <a:t>Методические рекомендации, рекомендуемые к использованию при организации и проведения ГИА-11 в 2019 году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23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ru-RU" dirty="0"/>
              <a:t>Порядок проведения ГИА-11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59" y="1268760"/>
            <a:ext cx="746042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22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381000" y="942690"/>
            <a:ext cx="8382000" cy="5582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3976512"/>
            <a:ext cx="1800200" cy="1540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При нарушении Порядка-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не ранее чем через год с года аннулирования результатов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3288" y="1427344"/>
            <a:ext cx="1321296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Участники ЕГЭ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35257" y="1276045"/>
            <a:ext cx="1584176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Участники ГИА-11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300" y="2471192"/>
            <a:ext cx="1731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Обязательные предметы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03213" y="2464104"/>
            <a:ext cx="173164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Предметы по выбору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716877"/>
            <a:ext cx="3312368" cy="5282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Сроки повторного участия в ГИА-11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24635" y="4010696"/>
            <a:ext cx="2088232" cy="1506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При получении 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на ГИА-11 неудовлетворительных результатов (для улучшения результатов) –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в следующем году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27784" y="3996323"/>
            <a:ext cx="2304256" cy="2429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Не </a:t>
            </a:r>
            <a:r>
              <a:rPr lang="ru-RU" sz="1200" dirty="0">
                <a:solidFill>
                  <a:prstClr val="black"/>
                </a:solidFill>
              </a:rPr>
              <a:t>прошедшим ГИА по обязательным учебным предметам или получившим на ГИА </a:t>
            </a:r>
            <a:r>
              <a:rPr lang="ru-RU" sz="1200" dirty="0" smtClean="0">
                <a:solidFill>
                  <a:prstClr val="black"/>
                </a:solidFill>
              </a:rPr>
              <a:t>-11 неудовлетворительные </a:t>
            </a:r>
            <a:r>
              <a:rPr lang="ru-RU" sz="1200" dirty="0">
                <a:solidFill>
                  <a:prstClr val="black"/>
                </a:solidFill>
              </a:rPr>
              <a:t>результаты более чем по одному обязательному учебному предмету, либо получившим повторно неудовлетворительный результат по одному из этих предметов на ГИА в резервные сроки- </a:t>
            </a:r>
            <a:r>
              <a:rPr lang="ru-RU" sz="1200" dirty="0" smtClean="0">
                <a:solidFill>
                  <a:prstClr val="black"/>
                </a:solidFill>
              </a:rPr>
              <a:t>не ранее </a:t>
            </a:r>
            <a:r>
              <a:rPr lang="ru-RU" sz="1200" dirty="0" smtClean="0">
                <a:solidFill>
                  <a:srgbClr val="FF0000"/>
                </a:solidFill>
              </a:rPr>
              <a:t>1 сентября </a:t>
            </a:r>
            <a:r>
              <a:rPr lang="ru-RU" sz="1200" dirty="0" smtClean="0">
                <a:solidFill>
                  <a:prstClr val="black"/>
                </a:solidFill>
              </a:rPr>
              <a:t>текущего года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5" name="Прямая со стрелкой 4"/>
          <p:cNvCxnSpPr>
            <a:stCxn id="16" idx="2"/>
            <a:endCxn id="13" idx="3"/>
          </p:cNvCxnSpPr>
          <p:nvPr/>
        </p:nvCxnSpPr>
        <p:spPr>
          <a:xfrm flipH="1">
            <a:off x="2419433" y="1245154"/>
            <a:ext cx="2368591" cy="488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6" idx="2"/>
            <a:endCxn id="4" idx="1"/>
          </p:cNvCxnSpPr>
          <p:nvPr/>
        </p:nvCxnSpPr>
        <p:spPr>
          <a:xfrm>
            <a:off x="4788024" y="1245154"/>
            <a:ext cx="2065264" cy="63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3" idx="0"/>
          </p:cNvCxnSpPr>
          <p:nvPr/>
        </p:nvCxnSpPr>
        <p:spPr>
          <a:xfrm>
            <a:off x="7513936" y="2341744"/>
            <a:ext cx="622460" cy="1634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2"/>
            <a:endCxn id="19" idx="0"/>
          </p:cNvCxnSpPr>
          <p:nvPr/>
        </p:nvCxnSpPr>
        <p:spPr>
          <a:xfrm flipH="1">
            <a:off x="6068751" y="2341744"/>
            <a:ext cx="1445185" cy="1668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7" idx="2"/>
            <a:endCxn id="3" idx="0"/>
          </p:cNvCxnSpPr>
          <p:nvPr/>
        </p:nvCxnSpPr>
        <p:spPr>
          <a:xfrm>
            <a:off x="3069033" y="3378504"/>
            <a:ext cx="5067363" cy="598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7" idx="2"/>
            <a:endCxn id="19" idx="0"/>
          </p:cNvCxnSpPr>
          <p:nvPr/>
        </p:nvCxnSpPr>
        <p:spPr>
          <a:xfrm>
            <a:off x="3069033" y="3378504"/>
            <a:ext cx="2999718" cy="63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  <a:endCxn id="15" idx="0"/>
          </p:cNvCxnSpPr>
          <p:nvPr/>
        </p:nvCxnSpPr>
        <p:spPr>
          <a:xfrm flipH="1">
            <a:off x="970120" y="2190445"/>
            <a:ext cx="657225" cy="280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3" idx="2"/>
          </p:cNvCxnSpPr>
          <p:nvPr/>
        </p:nvCxnSpPr>
        <p:spPr>
          <a:xfrm>
            <a:off x="1627345" y="2190445"/>
            <a:ext cx="1502050" cy="267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986511" y="3363063"/>
            <a:ext cx="329883" cy="613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43146" y="3999041"/>
            <a:ext cx="2313714" cy="2429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При получении на ГИА-11 по одному из обязательных учебных предметов неудовлетворительного результата –  </a:t>
            </a:r>
            <a:r>
              <a:rPr lang="ru-RU" sz="1200" dirty="0" smtClean="0">
                <a:solidFill>
                  <a:srgbClr val="FF0000"/>
                </a:solidFill>
              </a:rPr>
              <a:t>в текущем году в резервные сроки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37" name="Прямая со стрелкой 36"/>
          <p:cNvCxnSpPr>
            <a:endCxn id="24" idx="0"/>
          </p:cNvCxnSpPr>
          <p:nvPr/>
        </p:nvCxnSpPr>
        <p:spPr>
          <a:xfrm>
            <a:off x="970120" y="3370718"/>
            <a:ext cx="2809792" cy="625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7753672" cy="5996136"/>
          </a:xfrm>
        </p:spPr>
        <p:txBody>
          <a:bodyPr>
            <a:noAutofit/>
          </a:bodyPr>
          <a:lstStyle/>
          <a:p>
            <a:pPr lvl="0" indent="-342900">
              <a:buClrTx/>
            </a:pP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П.11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. Выбранные участниками ГИА учебные предметы, уровень ЕГЭ по математике </a:t>
            </a:r>
            <a:r>
              <a:rPr lang="ru-RU" dirty="0">
                <a:solidFill>
                  <a:srgbClr val="FF0000"/>
                </a:solidFill>
              </a:rPr>
              <a:t>(базовый или профильный)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, форма (формы) ГИА </a:t>
            </a:r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, а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также сроки участия в ГИА указываются ими в заявлениях.</a:t>
            </a:r>
          </a:p>
          <a:p>
            <a:pPr lvl="0" indent="-342900">
              <a:buClrTx/>
            </a:pP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П.42. В целях содействия проведению экзаменов </a:t>
            </a:r>
            <a:r>
              <a:rPr lang="ru-RU" dirty="0">
                <a:solidFill>
                  <a:srgbClr val="FF0000"/>
                </a:solidFill>
              </a:rPr>
              <a:t>образовательные организации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направляют своих работников для работы в качестве руководителей и организаторов ППЭ, членов ГЭК, предметных комиссий, конфликтной комиссии, технических специалистов, ассистентов, экзаменаторов-собеседников и </a:t>
            </a:r>
            <a:r>
              <a:rPr lang="ru-RU" dirty="0">
                <a:solidFill>
                  <a:srgbClr val="FF0000"/>
                </a:solidFill>
              </a:rPr>
              <a:t>осуществляют контроль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за участием своих работников в проведении экзаменов.</a:t>
            </a:r>
          </a:p>
          <a:p>
            <a:pPr lvl="0" indent="-342900">
              <a:buClrTx/>
            </a:pP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П.51. Участники ГИА, получившие неудовлетворительный результат на ЕГЭ по математике, </a:t>
            </a:r>
            <a:r>
              <a:rPr lang="ru-RU" dirty="0">
                <a:solidFill>
                  <a:srgbClr val="FF0000"/>
                </a:solidFill>
              </a:rPr>
              <a:t>вправе изменить выбранный ими уровень ЕГЭ по математике </a:t>
            </a:r>
            <a:r>
              <a:rPr lang="ru-RU" dirty="0">
                <a:solidFill>
                  <a:srgbClr val="1F497D">
                    <a:lumMod val="75000"/>
                  </a:srgbClr>
                </a:solidFill>
              </a:rPr>
              <a:t>для повторного участия в ЕГЭ </a:t>
            </a:r>
            <a:r>
              <a:rPr lang="ru-RU" dirty="0">
                <a:solidFill>
                  <a:srgbClr val="FF0000"/>
                </a:solidFill>
              </a:rPr>
              <a:t>в резервные сроки</a:t>
            </a:r>
            <a:endParaRPr lang="ru-RU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4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12474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endParaRPr lang="ru-RU" sz="1600" b="1" dirty="0" smtClean="0"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/>
              <a:t>Предоставление особых и специальных условий участникам ГИА-11 по категориям. Подтверждение статуса. (п.53.  Порядка ГИА-11)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72900"/>
              </p:ext>
            </p:extLst>
          </p:nvPr>
        </p:nvGraphicFramePr>
        <p:xfrm>
          <a:off x="251521" y="1124744"/>
          <a:ext cx="8064896" cy="5214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517"/>
                <a:gridCol w="2932689"/>
                <a:gridCol w="2932690"/>
              </a:tblGrid>
              <a:tr h="129164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Категория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участника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Предоставляемые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документы </a:t>
                      </a:r>
                      <a:r>
                        <a:rPr lang="ru-RU" b="1" u="sng" baseline="0" dirty="0" smtClean="0">
                          <a:solidFill>
                            <a:schemeClr val="tx1"/>
                          </a:solidFill>
                        </a:rPr>
                        <a:t>для подтверждения статуса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и получения 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особых условий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Предоставляемые документы для получения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специальных условий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5856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Участник с ОВЗ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Копия рекомендации ПМПК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Копия рекомендации ПМПК</a:t>
                      </a:r>
                      <a:r>
                        <a:rPr lang="ru-RU" baseline="0" dirty="0" smtClean="0"/>
                        <a:t> с указанным перечнем специальных условий</a:t>
                      </a:r>
                      <a:endParaRPr lang="ru-RU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640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Ребенок-инвалид, инвалид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Оригинал или заверенная копия справки МСЭ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Копия рекомендации ПМПК</a:t>
                      </a:r>
                      <a:r>
                        <a:rPr lang="ru-RU" baseline="0" dirty="0" smtClean="0"/>
                        <a:t> с указанным перечнем специальных условий</a:t>
                      </a:r>
                      <a:endParaRPr lang="ru-RU" dirty="0" smtClean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pPr algn="r"/>
            <a:r>
              <a:rPr lang="ru-RU" dirty="0" smtClean="0"/>
              <a:t>г. Дивногорск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МБОУ «Школа № 2 им. Ю.А. Гагарина» – ППЭ 2402</a:t>
            </a:r>
          </a:p>
          <a:p>
            <a:pPr fontAlgn="t"/>
            <a:endParaRPr lang="ru-RU" b="1" dirty="0" smtClean="0"/>
          </a:p>
          <a:p>
            <a:pPr marL="11430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35635"/>
              </p:ext>
            </p:extLst>
          </p:nvPr>
        </p:nvGraphicFramePr>
        <p:xfrm>
          <a:off x="755576" y="1196751"/>
          <a:ext cx="7272808" cy="5580955"/>
        </p:xfrm>
        <a:graphic>
          <a:graphicData uri="http://schemas.openxmlformats.org/drawingml/2006/table">
            <a:tbl>
              <a:tblPr/>
              <a:tblGrid>
                <a:gridCol w="1374389"/>
                <a:gridCol w="3407340"/>
                <a:gridCol w="2491079"/>
              </a:tblGrid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мая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литература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мая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база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профиль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мая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05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английский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0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07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английский устно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химия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биология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66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профиль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6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математика база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308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июня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русский язык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50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r"/>
            <a:r>
              <a:rPr lang="ru-RU" dirty="0" smtClean="0"/>
              <a:t>Работники ППЭ – 63 чел.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286468"/>
              </p:ext>
            </p:extLst>
          </p:nvPr>
        </p:nvGraphicFramePr>
        <p:xfrm>
          <a:off x="539553" y="980726"/>
          <a:ext cx="7704857" cy="5616623"/>
        </p:xfrm>
        <a:graphic>
          <a:graphicData uri="http://schemas.openxmlformats.org/drawingml/2006/table">
            <a:tbl>
              <a:tblPr/>
              <a:tblGrid>
                <a:gridCol w="2143457"/>
                <a:gridCol w="1390350"/>
                <a:gridCol w="1390350"/>
                <a:gridCol w="1390350"/>
                <a:gridCol w="1390350"/>
              </a:tblGrid>
              <a:tr h="646159">
                <a:tc>
                  <a:txBody>
                    <a:bodyPr/>
                    <a:lstStyle/>
                    <a:p>
                      <a:pPr algn="just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Член ГЭК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Руководители ППЭ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Организаторы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Технические специалисты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Школа 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 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0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ГИМЦ, Отдел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368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r"/>
            <a:r>
              <a:rPr lang="ru-RU" dirty="0" smtClean="0"/>
              <a:t>Необходимо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753672" cy="5472608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обучения работников ППЭ - </a:t>
            </a:r>
            <a:r>
              <a:rPr lang="ru-RU" sz="2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https://edu.rustest.ru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+ очное обучение + практическая отработка на апробациях 15 и 16 мая 2019 года;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Сбор информации об общественных наблюдателях – документы в Отдел до 12 апреля 2019 года;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Материально-техническое обеспечение проведения ГИА 11 (бумага, принтеры, компьютеры) – разнарядка до 15апреля 2019 года;</a:t>
            </a:r>
          </a:p>
          <a:p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Сбор документов для оплаты компенсации за работу на ЕГЭ (копии паспорта, ИНН, СНИЛС, заявление, счет для </a:t>
            </a:r>
            <a:r>
              <a:rPr lang="ru-RU" sz="2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перечисления, копия </a:t>
            </a:r>
            <a:r>
              <a:rPr lang="ru-RU" sz="26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приказа ОУ)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43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593</Words>
  <Application>Microsoft Office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Организация и проведение ГИА 11  в 2019 году</vt:lpstr>
      <vt:lpstr>Нормативно-правовая база</vt:lpstr>
      <vt:lpstr>Порядок проведения ГИА-11</vt:lpstr>
      <vt:lpstr>Презентация PowerPoint</vt:lpstr>
      <vt:lpstr>Презентация PowerPoint</vt:lpstr>
      <vt:lpstr>Презентация PowerPoint</vt:lpstr>
      <vt:lpstr>г. Дивногорск</vt:lpstr>
      <vt:lpstr>Работники ППЭ – 63 чел.</vt:lpstr>
      <vt:lpstr>Необходимо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ГИА 11  в 2019 году</dc:title>
  <dc:creator>Оксана</dc:creator>
  <cp:lastModifiedBy>Полежаева О.П.</cp:lastModifiedBy>
  <cp:revision>17</cp:revision>
  <dcterms:created xsi:type="dcterms:W3CDTF">2019-03-28T07:11:20Z</dcterms:created>
  <dcterms:modified xsi:type="dcterms:W3CDTF">2019-03-28T09:46:54Z</dcterms:modified>
</cp:coreProperties>
</file>