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0" r:id="rId3"/>
    <p:sldId id="262" r:id="rId4"/>
    <p:sldId id="260" r:id="rId5"/>
    <p:sldId id="282" r:id="rId6"/>
    <p:sldId id="274" r:id="rId7"/>
    <p:sldId id="271" r:id="rId8"/>
    <p:sldId id="278" r:id="rId9"/>
    <p:sldId id="272" r:id="rId10"/>
    <p:sldId id="256" r:id="rId11"/>
    <p:sldId id="275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FCC66"/>
    <a:srgbClr val="FF6699"/>
    <a:srgbClr val="66FF99"/>
    <a:srgbClr val="0066FF"/>
    <a:srgbClr val="008000"/>
    <a:srgbClr val="FF0000"/>
    <a:srgbClr val="6600FF"/>
    <a:srgbClr val="FFFF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>
        <p:scale>
          <a:sx n="60" d="100"/>
          <a:sy n="60" d="100"/>
        </p:scale>
        <p:origin x="-143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Старше 50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40 до 50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 30 до 40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axId val="85771008"/>
        <c:axId val="85772544"/>
      </c:barChart>
      <c:catAx>
        <c:axId val="85771008"/>
        <c:scaling>
          <c:orientation val="minMax"/>
        </c:scaling>
        <c:axPos val="l"/>
        <c:tickLblPos val="nextTo"/>
        <c:crossAx val="85772544"/>
        <c:crosses val="autoZero"/>
        <c:auto val="1"/>
        <c:lblAlgn val="ctr"/>
        <c:lblOffset val="100"/>
      </c:catAx>
      <c:valAx>
        <c:axId val="85772544"/>
        <c:scaling>
          <c:orientation val="minMax"/>
        </c:scaling>
        <c:axPos val="b"/>
        <c:majorGridlines/>
        <c:numFmt formatCode="General" sourceLinked="1"/>
        <c:tickLblPos val="nextTo"/>
        <c:crossAx val="85771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образования педагогов МБДОУ: 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Высшее</c:v>
                </c:pt>
                <c:pt idx="1">
                  <c:v>Cреднее - специальное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50</c:v>
                </c:pt>
                <c:pt idx="1">
                  <c:v>50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925164041994762"/>
          <c:y val="6.558587598425196E-2"/>
          <c:w val="0.58832644356955377"/>
          <c:h val="0.7948021653543305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5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5 до 10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10 до 20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Более 20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hape val="cylinder"/>
        <c:axId val="86407424"/>
        <c:axId val="86413312"/>
        <c:axId val="0"/>
      </c:bar3DChart>
      <c:catAx>
        <c:axId val="86407424"/>
        <c:scaling>
          <c:orientation val="minMax"/>
        </c:scaling>
        <c:axPos val="b"/>
        <c:tickLblPos val="nextTo"/>
        <c:crossAx val="86413312"/>
        <c:crosses val="autoZero"/>
        <c:auto val="1"/>
        <c:lblAlgn val="ctr"/>
        <c:lblOffset val="100"/>
      </c:catAx>
      <c:valAx>
        <c:axId val="86413312"/>
        <c:scaling>
          <c:orientation val="minMax"/>
        </c:scaling>
        <c:axPos val="l"/>
        <c:majorGridlines/>
        <c:numFmt formatCode="General" sourceLinked="1"/>
        <c:tickLblPos val="nextTo"/>
        <c:crossAx val="86407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9113808690580352E-2"/>
          <c:y val="3.0831228624714838E-2"/>
          <c:w val="0.59207835131719644"/>
          <c:h val="0.815746615692616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Высшая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Первая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Соответствие санимаемой должности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аттестовано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axId val="93850240"/>
        <c:axId val="94482816"/>
      </c:barChart>
      <c:catAx>
        <c:axId val="93850240"/>
        <c:scaling>
          <c:orientation val="minMax"/>
        </c:scaling>
        <c:axPos val="b"/>
        <c:tickLblPos val="nextTo"/>
        <c:crossAx val="94482816"/>
        <c:crosses val="autoZero"/>
        <c:auto val="1"/>
        <c:lblAlgn val="ctr"/>
        <c:lblOffset val="100"/>
      </c:catAx>
      <c:valAx>
        <c:axId val="94482816"/>
        <c:scaling>
          <c:orientation val="minMax"/>
        </c:scaling>
        <c:axPos val="l"/>
        <c:majorGridlines/>
        <c:numFmt formatCode="General" sourceLinked="1"/>
        <c:tickLblPos val="nextTo"/>
        <c:crossAx val="93850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6242587732094"/>
          <c:y val="0.19850218662572849"/>
          <c:w val="0.32485722270827266"/>
          <c:h val="0.6350627708032439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4380998912578741"/>
          <c:y val="3.6563285421116781E-2"/>
          <c:w val="0.46529615396269108"/>
          <c:h val="0.781490735830190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0.47000000000000008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</c:ser>
        <c:shape val="cone"/>
        <c:axId val="94637056"/>
        <c:axId val="94642944"/>
        <c:axId val="93874816"/>
      </c:bar3DChart>
      <c:catAx>
        <c:axId val="94637056"/>
        <c:scaling>
          <c:orientation val="minMax"/>
        </c:scaling>
        <c:axPos val="b"/>
        <c:tickLblPos val="nextTo"/>
        <c:crossAx val="94642944"/>
        <c:crosses val="autoZero"/>
        <c:auto val="1"/>
        <c:lblAlgn val="ctr"/>
        <c:lblOffset val="100"/>
      </c:catAx>
      <c:valAx>
        <c:axId val="94642944"/>
        <c:scaling>
          <c:orientation val="minMax"/>
        </c:scaling>
        <c:axPos val="l"/>
        <c:majorGridlines/>
        <c:numFmt formatCode="0%" sourceLinked="1"/>
        <c:tickLblPos val="nextTo"/>
        <c:crossAx val="94637056"/>
        <c:crosses val="autoZero"/>
        <c:crossBetween val="between"/>
      </c:valAx>
      <c:serAx>
        <c:axId val="93874816"/>
        <c:scaling>
          <c:orientation val="minMax"/>
        </c:scaling>
        <c:delete val="1"/>
        <c:axPos val="b"/>
        <c:tickLblPos val="none"/>
        <c:crossAx val="9464294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E69E8-FC91-4B5E-A3C4-C6373E988FCD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 err="1" smtClean="0"/>
              <a:t>можность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68A4D-FD29-4F22-B1F3-B444753F1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834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68A4D-FD29-4F22-B1F3-B444753F10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908720"/>
            <a:ext cx="8572560" cy="3896166"/>
            <a:chOff x="1115616" y="2146448"/>
            <a:chExt cx="7165477" cy="324648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8463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307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479635" y="-248452"/>
            <a:ext cx="1847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36432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algn="ctr">
              <a:lnSpc>
                <a:spcPct val="200000"/>
              </a:lnSpc>
            </a:pPr>
            <a:endParaRPr lang="ru-RU" sz="20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28600" algn="ctr">
              <a:lnSpc>
                <a:spcPct val="200000"/>
              </a:lnSpc>
            </a:pPr>
            <a:endParaRPr lang="ru-RU" sz="20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22860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F0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«Внедрение мотивационных механизмов повышения квалификации педагогов, реализация задач, обозначенных в Национальной системе профессионального роста педагогических работников»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F07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355977" y="4797152"/>
            <a:ext cx="459093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Попова Татьяна Николаевна, 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заместитель з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ведующей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МБДОУ д/с №4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2622471"/>
            <a:ext cx="8712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1636350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ctr"/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6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«Оценка мотивации сотрудников ОУ»,  по </a:t>
            </a:r>
            <a:r>
              <a:rPr lang="ru-RU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Лепешовой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Е.М: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484784"/>
          <a:ext cx="36724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292080" y="2780928"/>
            <a:ext cx="3491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47% </a:t>
            </a:r>
            <a:r>
              <a:rPr lang="ru-RU" b="1" dirty="0" smtClean="0"/>
              <a:t>-возможность самореализации и</a:t>
            </a:r>
            <a:r>
              <a:rPr lang="en-US" b="1" dirty="0" smtClean="0"/>
              <a:t> </a:t>
            </a:r>
            <a:r>
              <a:rPr lang="ru-RU" b="1" dirty="0" smtClean="0"/>
              <a:t>развития, </a:t>
            </a:r>
            <a:r>
              <a:rPr lang="ru-RU" b="1" dirty="0" smtClean="0"/>
              <a:t>хорошие отношения </a:t>
            </a:r>
            <a:r>
              <a:rPr lang="ru-RU" b="1" dirty="0" smtClean="0"/>
              <a:t>в коллективе</a:t>
            </a:r>
            <a:r>
              <a:rPr lang="ru-RU" b="1" dirty="0" smtClean="0"/>
              <a:t>;  </a:t>
            </a:r>
            <a:endParaRPr lang="ru-RU" b="1" dirty="0" smtClean="0"/>
          </a:p>
          <a:p>
            <a:r>
              <a:rPr lang="ru-RU" b="1" dirty="0" smtClean="0"/>
              <a:t>23, % </a:t>
            </a:r>
            <a:r>
              <a:rPr lang="ru-RU" b="1" dirty="0" smtClean="0"/>
              <a:t>-  признание со стороны руководства;</a:t>
            </a:r>
          </a:p>
          <a:p>
            <a:r>
              <a:rPr lang="ru-RU" b="1" dirty="0" smtClean="0"/>
              <a:t>25 %  - разумность требований руководства; </a:t>
            </a:r>
          </a:p>
          <a:p>
            <a:r>
              <a:rPr lang="ru-RU" b="1" dirty="0" smtClean="0"/>
              <a:t>5% - возможность получать более высокую зарплату, социальные гарантии.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Мероприятия по совершенствованию системы мотивации в МБДОУ: </a:t>
            </a:r>
            <a:b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  структурировать форму работы с молодыми специалистами, разработав программу «Наставничество;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разработать модель внутрикорпоративного повышения квалификации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941168"/>
            <a:ext cx="8748464" cy="648073"/>
          </a:xfrm>
          <a:ln>
            <a:solidFill>
              <a:schemeClr val="bg1"/>
            </a:solidFill>
          </a:ln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Спасибо за внимание.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C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800" b="1" dirty="0" smtClean="0">
                <a:solidFill>
                  <a:srgbClr val="CC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6" name="Блок-схема: документ 5"/>
          <p:cNvSpPr/>
          <p:nvPr/>
        </p:nvSpPr>
        <p:spPr>
          <a:xfrm flipH="1">
            <a:off x="467544" y="1052736"/>
            <a:ext cx="8244408" cy="3456384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«Единственная  возможность    </a:t>
            </a:r>
          </a:p>
          <a:p>
            <a:pPr algn="r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заставить человека  сделать  что-либо       </a:t>
            </a:r>
          </a:p>
          <a:p>
            <a:pPr algn="r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 – это сделать  так,                                 </a:t>
            </a:r>
          </a:p>
          <a:p>
            <a:pPr algn="r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чтобы он  </a:t>
            </a:r>
            <a:r>
              <a:rPr lang="ru-RU" sz="2600" b="1" i="1" u="sng" dirty="0" smtClean="0">
                <a:solidFill>
                  <a:srgbClr val="800000"/>
                </a:solidFill>
                <a:latin typeface="Georgia" pitchFamily="18" charset="0"/>
              </a:rPr>
              <a:t>сам</a:t>
            </a:r>
            <a:r>
              <a:rPr lang="ru-RU" sz="2600" b="1" i="1" dirty="0" smtClean="0">
                <a:solidFill>
                  <a:srgbClr val="800000"/>
                </a:solidFill>
                <a:latin typeface="Georgia" pitchFamily="18" charset="0"/>
              </a:rPr>
              <a:t> захотел сделать  это»</a:t>
            </a:r>
          </a:p>
          <a:p>
            <a:pPr algn="r">
              <a:buNone/>
            </a:pPr>
            <a:endParaRPr lang="ru-RU" dirty="0" smtClean="0">
              <a:solidFill>
                <a:srgbClr val="800000"/>
              </a:solidFill>
              <a:latin typeface="Georgia" pitchFamily="18" charset="0"/>
            </a:endParaRPr>
          </a:p>
          <a:p>
            <a:pPr algn="r">
              <a:buNone/>
            </a:pPr>
            <a:endParaRPr lang="ru-RU" dirty="0" smtClean="0">
              <a:solidFill>
                <a:srgbClr val="800000"/>
              </a:solidFill>
              <a:latin typeface="Georgia" pitchFamily="18" charset="0"/>
            </a:endParaRPr>
          </a:p>
          <a:p>
            <a:pPr algn="r">
              <a:buNone/>
            </a:pPr>
            <a:r>
              <a:rPr lang="ru-RU" dirty="0" smtClean="0">
                <a:solidFill>
                  <a:srgbClr val="800000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rgbClr val="800000"/>
                </a:solidFill>
                <a:latin typeface="Georgia" pitchFamily="18" charset="0"/>
              </a:rPr>
              <a:t>Дейл Карнеги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cs625822.vk.me/v625822480/44cf7/V_lkkGotFf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63" y="5525363"/>
            <a:ext cx="1043608" cy="104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31641" y="357166"/>
            <a:ext cx="604867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Заседание Государственного совета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Российской Федерации  23 декабря 2015г.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4340" name="Picture 2" descr="http://www.vkpress.ru/upload/iblock/2b8/2b8c3e359036cb74c9ece718157a330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557338"/>
            <a:ext cx="4643438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76550" y="4824413"/>
            <a:ext cx="48244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4342" name="Picture 2" descr="http://planetolog.ru/maps/emblem-russia/Nevinnomysk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42875"/>
            <a:ext cx="877887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4725144"/>
            <a:ext cx="793427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Создание достойной мотивации для учителей, условий для их постоянного самосовершенствования, для повышения квалификации сегодня становятся ключевым фактором развития всей системы общего образования.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В.В. Путин</a:t>
            </a:r>
            <a:endParaRPr 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6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68152"/>
          </a:xfrm>
        </p:spPr>
        <p:txBody>
          <a:bodyPr/>
          <a:lstStyle/>
          <a:p>
            <a:pPr marL="0" indent="0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организационно-педагогический условий, обеспечивающих благоприятную мотивационную среду в  ДОУ.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Методы мотивации персонала в МБДОУ  </a:t>
            </a:r>
            <a:r>
              <a:rPr lang="ru-RU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/с №4: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276872"/>
            <a:ext cx="3024336" cy="4248472"/>
          </a:xfrm>
          <a:prstGeom prst="roundRect">
            <a:avLst/>
          </a:prstGeom>
          <a:solidFill>
            <a:srgbClr val="FFCCCC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 smtClean="0">
              <a:ln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n/>
              <a:latin typeface="Calibri" pitchFamily="34" charset="0"/>
              <a:ea typeface="Tahoma" pitchFamily="34" charset="0"/>
              <a:cs typeface="Times New Roman" pitchFamily="18" charset="0"/>
            </a:endParaRPr>
          </a:p>
          <a:p>
            <a:pPr lvl="0"/>
            <a:endParaRPr lang="ru-RU" b="1" dirty="0" smtClean="0">
              <a:ln/>
              <a:solidFill>
                <a:schemeClr val="accent1">
                  <a:lumMod val="50000"/>
                </a:schemeClr>
              </a:solidFill>
              <a:latin typeface="Calibri" pitchFamily="34" charset="0"/>
              <a:ea typeface="Tahoma" pitchFamily="34" charset="0"/>
              <a:cs typeface="Times New Roman" pitchFamily="18" charset="0"/>
            </a:endParaRPr>
          </a:p>
          <a:p>
            <a:pPr lvl="0"/>
            <a:endParaRPr lang="ru-RU" b="1" dirty="0" smtClean="0">
              <a:ln/>
              <a:solidFill>
                <a:schemeClr val="accent1">
                  <a:lumMod val="50000"/>
                </a:schemeClr>
              </a:solidFill>
              <a:latin typeface="Calibri" pitchFamily="34" charset="0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n/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ea typeface="Tahoma" pitchFamily="34" charset="0"/>
                <a:cs typeface="Tahoma" pitchFamily="34" charset="0"/>
              </a:rPr>
              <a:t>Административные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2276872"/>
            <a:ext cx="2736304" cy="42484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lang="ru-RU" b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кономические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2276872"/>
            <a:ext cx="2592288" cy="41764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 smtClean="0">
              <a:ln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n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n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Социально-психологические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7544" y="2420888"/>
            <a:ext cx="2376264" cy="2232248"/>
          </a:xfrm>
          <a:prstGeom prst="ellipse">
            <a:avLst/>
          </a:prstGeom>
          <a:solidFill>
            <a:srgbClr val="FEF6F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19872" y="2420888"/>
            <a:ext cx="2376264" cy="2232248"/>
          </a:xfrm>
          <a:prstGeom prst="ellipse">
            <a:avLst/>
          </a:prstGeom>
          <a:solidFill>
            <a:srgbClr val="FEF6F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300192" y="2276872"/>
            <a:ext cx="2376264" cy="2232248"/>
          </a:xfrm>
          <a:prstGeom prst="ellipse">
            <a:avLst/>
          </a:prstGeom>
          <a:solidFill>
            <a:srgbClr val="FEF6F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80928"/>
            <a:ext cx="14573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656184" cy="151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708920"/>
            <a:ext cx="1656184" cy="13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Двойная стрелка влево/вправо 14"/>
          <p:cNvSpPr/>
          <p:nvPr/>
        </p:nvSpPr>
        <p:spPr>
          <a:xfrm>
            <a:off x="755576" y="5301208"/>
            <a:ext cx="7848872" cy="1080120"/>
          </a:xfrm>
          <a:prstGeom prst="leftRightArrow">
            <a:avLst/>
          </a:prstGeom>
          <a:solidFill>
            <a:srgbClr val="FFFF6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3941"/>
            <a:ext cx="822960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51720" y="260648"/>
            <a:ext cx="5544616" cy="1656184"/>
          </a:xfrm>
          <a:prstGeom prst="ellipse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стимулирования мотивации</a:t>
            </a:r>
            <a:endParaRPr lang="ru-RU" sz="2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539552" y="2276872"/>
            <a:ext cx="3384376" cy="1440160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Материальные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>
            <a:off x="5004048" y="2204864"/>
            <a:ext cx="3636912" cy="144016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Нематериальные, духовные</a:t>
            </a:r>
            <a:endParaRPr lang="ru-RU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4437112"/>
            <a:ext cx="2808312" cy="10801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Материально-денежные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36096" y="4437112"/>
            <a:ext cx="2808312" cy="1080120"/>
          </a:xfrm>
          <a:prstGeom prst="roundRect">
            <a:avLst/>
          </a:prstGeom>
          <a:solidFill>
            <a:srgbClr val="FFBD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Моральные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843808" y="1844824"/>
            <a:ext cx="504056" cy="360040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56176" y="1772816"/>
            <a:ext cx="504056" cy="432048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871700" y="3897052"/>
            <a:ext cx="648072" cy="288032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408204" y="3825044"/>
            <a:ext cx="792088" cy="288032"/>
          </a:xfrm>
          <a:prstGeom prst="straightConnector1">
            <a:avLst/>
          </a:prstGeom>
          <a:ln w="38100">
            <a:solidFill>
              <a:srgbClr val="0F07B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100274"/>
                </a:solidFill>
                <a:latin typeface="Times New Roman" pitchFamily="18" charset="0"/>
                <a:cs typeface="Times New Roman" pitchFamily="18" charset="0"/>
              </a:rPr>
              <a:t>Модель управления  МБДОУ  </a:t>
            </a:r>
            <a:r>
              <a:rPr lang="ru-RU" sz="2400" b="1" dirty="0" err="1" smtClean="0">
                <a:solidFill>
                  <a:srgbClr val="100274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rgbClr val="100274"/>
                </a:solidFill>
                <a:latin typeface="Times New Roman" pitchFamily="18" charset="0"/>
                <a:cs typeface="Times New Roman" pitchFamily="18" charset="0"/>
              </a:rPr>
              <a:t>/с №4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908720"/>
            <a:ext cx="2736304" cy="1728192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СТРАТЕГИЧЕСКИЙ (сочетание единоначалия и коллегиальности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852936"/>
            <a:ext cx="2808312" cy="1728192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 руководителя, завхоз, Профсоюзный комитет</a:t>
            </a:r>
          </a:p>
          <a:p>
            <a:pPr lvl="0"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797152"/>
            <a:ext cx="2808312" cy="1728192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педагоги, специалисты,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обслуживающий персонал</a:t>
            </a:r>
          </a:p>
          <a:p>
            <a:pPr lvl="0"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1988840"/>
            <a:ext cx="1728192" cy="864096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самоуправления  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07904" y="980728"/>
            <a:ext cx="1728192" cy="864096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Заведующая (персональная ответственность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3419872" y="1268760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8" idx="1"/>
          </p:cNvCxnSpPr>
          <p:nvPr/>
        </p:nvCxnSpPr>
        <p:spPr>
          <a:xfrm rot="16200000" flipH="1">
            <a:off x="3419872" y="2060848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30" idx="1"/>
          </p:cNvCxnSpPr>
          <p:nvPr/>
        </p:nvCxnSpPr>
        <p:spPr>
          <a:xfrm flipV="1">
            <a:off x="5436096" y="1232756"/>
            <a:ext cx="1152128" cy="828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508104" y="1844824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3"/>
          </p:cNvCxnSpPr>
          <p:nvPr/>
        </p:nvCxnSpPr>
        <p:spPr>
          <a:xfrm>
            <a:off x="5508104" y="2420888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6588224" y="980728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МБДОУ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588224" y="1556792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588224" y="2204864"/>
            <a:ext cx="18722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Общее собрание членов  трудового коллектива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588224" y="2924944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Родительский комитет группы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1907704" y="27089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979712" y="472514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6588224" y="3645024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Родительское собрание группы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508104" y="2636912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21" idx="1"/>
          </p:cNvCxnSpPr>
          <p:nvPr/>
        </p:nvCxnSpPr>
        <p:spPr>
          <a:xfrm>
            <a:off x="5436096" y="2852936"/>
            <a:ext cx="1152128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1000" y="-553169"/>
            <a:ext cx="8458200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ru-RU" alt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alt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alt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alt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alt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alt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altLang="ru-RU" sz="27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altLang="ru-RU" sz="27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altLang="ru-RU" sz="27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19" y="395127"/>
            <a:ext cx="8640961" cy="123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педагогического состава по возрастным категориям: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30 - 40 лет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(28,6 %);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 лет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(57,2%);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старше 50 лет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(14,2%).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55576" y="1988840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199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23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Анализ педагогического коллектива</a:t>
            </a:r>
            <a:r>
              <a:rPr lang="ru-RU" sz="23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Педагогический коллектив из 14 педагогов.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10   воспитателей,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руководитель,   инструктор по физкультуре, педагог - психолог, учитель – логопед.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395536" y="2348880"/>
          <a:ext cx="8229600" cy="430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64736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43608" y="2348880"/>
          <a:ext cx="655272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11559" y="-311040"/>
            <a:ext cx="82089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педагогического состава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педагогическому стажу: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5 лет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28,6 %;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5-10 лет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21,4%;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10 - 20 лет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3 - 21,4%;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20 лет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28,6 %.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Уровень квалификации: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229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4797152"/>
          <a:ext cx="7776864" cy="1529567"/>
        </p:xfrm>
        <a:graphic>
          <a:graphicData uri="http://schemas.openxmlformats.org/drawingml/2006/table">
            <a:tbl>
              <a:tblPr/>
              <a:tblGrid>
                <a:gridCol w="1722067"/>
                <a:gridCol w="1394603"/>
                <a:gridCol w="1632384"/>
                <a:gridCol w="1633207"/>
                <a:gridCol w="1394603"/>
              </a:tblGrid>
              <a:tr h="1104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аттестовано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Высшая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квалифика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ционная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категория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Первая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квалифика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ционная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категория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Соответствие занимаемой должности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Не аттестованы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13 – 92,8%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 – 21,4%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 – 21,4%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 – 50%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 – 7,2%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8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356</Words>
  <Application>Microsoft Office PowerPoint</Application>
  <PresentationFormat>Экран (4:3)</PresentationFormat>
  <Paragraphs>109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Мониторинг организационно-педагогический условий, обеспечивающих благоприятную мотивационную среду в  ДОУ.   Методы мотивации персонала в МБДОУ  д/с №4: </vt:lpstr>
      <vt:lpstr> </vt:lpstr>
      <vt:lpstr>Модель управления  МБДОУ  д/с №4</vt:lpstr>
      <vt:lpstr>Слайд 6</vt:lpstr>
      <vt:lpstr>  Анализ педагогического коллектива Педагогический коллектив из 14 педагогов.   10   воспитателей,  музыкальный руководитель,   инструктор по физкультуре, педагог - психолог, учитель – логопед.  </vt:lpstr>
      <vt:lpstr>Слайд 8</vt:lpstr>
      <vt:lpstr>Уровень квалификации:</vt:lpstr>
      <vt:lpstr>Слайд 10</vt:lpstr>
      <vt:lpstr> Мероприятия по совершенствованию системы мотивации в МБДОУ:   -   структурировать форму работы с молодыми специалистами, разработав программу «Наставничество; - разработать модель внутрикорпоративного повышения квалификации 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139</cp:revision>
  <dcterms:created xsi:type="dcterms:W3CDTF">2014-06-24T15:51:35Z</dcterms:created>
  <dcterms:modified xsi:type="dcterms:W3CDTF">2019-03-29T05:48:24Z</dcterms:modified>
</cp:coreProperties>
</file>