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9" r:id="rId5"/>
    <p:sldId id="290" r:id="rId6"/>
    <p:sldId id="287" r:id="rId7"/>
    <p:sldId id="291" r:id="rId8"/>
    <p:sldId id="292" r:id="rId9"/>
    <p:sldId id="280" r:id="rId10"/>
    <p:sldId id="293" r:id="rId11"/>
    <p:sldId id="28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2018 по март 2019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296797139488"/>
          <c:y val="0.18902599614187637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Школа №2 им.Ю.А. Гагарина</c:v>
                </c:pt>
                <c:pt idx="1">
                  <c:v>Дивногорская школа №3</c:v>
                </c:pt>
                <c:pt idx="2">
                  <c:v>СОШ №4</c:v>
                </c:pt>
                <c:pt idx="3">
                  <c:v>СОШ №5</c:v>
                </c:pt>
                <c:pt idx="4">
                  <c:v>Школа № 7 им. В.П. Астафьева</c:v>
                </c:pt>
                <c:pt idx="5">
                  <c:v>СОШ №9</c:v>
                </c:pt>
                <c:pt idx="6">
                  <c:v>Гимназия им. А.Е. Бочкина №10</c:v>
                </c:pt>
                <c:pt idx="7">
                  <c:v>Спортивная школа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</c:v>
                </c:pt>
                <c:pt idx="1">
                  <c:v>1</c:v>
                </c:pt>
                <c:pt idx="2">
                  <c:v>32</c:v>
                </c:pt>
                <c:pt idx="3">
                  <c:v>15</c:v>
                </c:pt>
                <c:pt idx="4">
                  <c:v>7</c:v>
                </c:pt>
                <c:pt idx="6">
                  <c:v>47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1-4ECF-8BEE-2F2CF3F0F6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2018 по март 2019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296797139488"/>
          <c:y val="0.18902599614187637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Школа №2 им.Ю.А. Гагарина</c:v>
                </c:pt>
                <c:pt idx="1">
                  <c:v>Дивногорская школа №3</c:v>
                </c:pt>
                <c:pt idx="2">
                  <c:v>СОШ №4</c:v>
                </c:pt>
                <c:pt idx="3">
                  <c:v>СОШ №5</c:v>
                </c:pt>
                <c:pt idx="4">
                  <c:v>Школа № 7 им. В.П. Астафьева</c:v>
                </c:pt>
                <c:pt idx="5">
                  <c:v>СОШ №9</c:v>
                </c:pt>
                <c:pt idx="6">
                  <c:v>Гимназия им. А.Е. Бочкина №10</c:v>
                </c:pt>
                <c:pt idx="7">
                  <c:v>Спортивная школа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0</c:v>
                </c:pt>
                <c:pt idx="2">
                  <c:v>20</c:v>
                </c:pt>
                <c:pt idx="3">
                  <c:v>3</c:v>
                </c:pt>
                <c:pt idx="4">
                  <c:v>3</c:v>
                </c:pt>
                <c:pt idx="5">
                  <c:v>17</c:v>
                </c:pt>
                <c:pt idx="6">
                  <c:v>15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1-4ECF-8BEE-2F2CF3F0F6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2018 по март 2019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296797139488"/>
          <c:y val="0.18902599614187637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Школа №2 им.Ю.А. Гагарина</c:v>
                </c:pt>
                <c:pt idx="1">
                  <c:v>Дивногорская школа №3</c:v>
                </c:pt>
                <c:pt idx="2">
                  <c:v>СОШ №4</c:v>
                </c:pt>
                <c:pt idx="3">
                  <c:v>СОШ №5</c:v>
                </c:pt>
                <c:pt idx="4">
                  <c:v>Школа № 7 им. В.П. Астафьева</c:v>
                </c:pt>
                <c:pt idx="5">
                  <c:v>СОШ №9</c:v>
                </c:pt>
                <c:pt idx="6">
                  <c:v>Гимназия им. А.Е. Бочкина №10</c:v>
                </c:pt>
                <c:pt idx="7">
                  <c:v>Спортивная школа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1-4ECF-8BEE-2F2CF3F0F6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2018 по март 2019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296797139488"/>
          <c:y val="0.18902599614187637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Школа №2 им.Ю.А. Гагарина</c:v>
                </c:pt>
                <c:pt idx="1">
                  <c:v>Дивногорсая школа №3</c:v>
                </c:pt>
                <c:pt idx="2">
                  <c:v>СОШ №4</c:v>
                </c:pt>
                <c:pt idx="3">
                  <c:v>СОШ №5</c:v>
                </c:pt>
                <c:pt idx="4">
                  <c:v>Школа № 7 им. В.П. Астафьева</c:v>
                </c:pt>
                <c:pt idx="5">
                  <c:v>СОШ №9</c:v>
                </c:pt>
                <c:pt idx="6">
                  <c:v>Гимназия им. А.Е. Бочкина №10</c:v>
                </c:pt>
                <c:pt idx="7">
                  <c:v>Спортивная школа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20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  <c:pt idx="6">
                  <c:v>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1-4ECF-8BEE-2F2CF3F0F6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по декабрь 2018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26961014691446"/>
          <c:y val="0.18902596366607263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Детский сад №7</c:v>
                </c:pt>
                <c:pt idx="1">
                  <c:v>Детский сад №10</c:v>
                </c:pt>
                <c:pt idx="2">
                  <c:v>Детский сад №12</c:v>
                </c:pt>
                <c:pt idx="3">
                  <c:v>Детский сад №13</c:v>
                </c:pt>
                <c:pt idx="4">
                  <c:v>Детский сад №14</c:v>
                </c:pt>
                <c:pt idx="5">
                  <c:v>Детский сад №15</c:v>
                </c:pt>
                <c:pt idx="6">
                  <c:v>Детский сад № 17</c:v>
                </c:pt>
                <c:pt idx="7">
                  <c:v>Детский сад №18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5-4782-8B66-17CC2EE83C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общеобразовательные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принявшие участие в комплексе ГТО в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с июля по декабрь 2018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18094406463063"/>
          <c:y val="8.3214517853773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726961014691446"/>
          <c:y val="0.18902596366607263"/>
          <c:w val="0.87366455551751687"/>
          <c:h val="0.3526786473493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 принявших участие в комплексе ВФСК ГТО за первую половину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Детский сад №7</c:v>
                </c:pt>
                <c:pt idx="1">
                  <c:v>Детский сад №10</c:v>
                </c:pt>
                <c:pt idx="2">
                  <c:v>Детский сад №12</c:v>
                </c:pt>
                <c:pt idx="3">
                  <c:v>Детский сад №13</c:v>
                </c:pt>
                <c:pt idx="4">
                  <c:v>Детский сад №14</c:v>
                </c:pt>
                <c:pt idx="5">
                  <c:v>Детский сад №15</c:v>
                </c:pt>
                <c:pt idx="6">
                  <c:v>Детский сад № 17</c:v>
                </c:pt>
                <c:pt idx="7">
                  <c:v>Детский сад №18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5-4782-8B66-17CC2EE83C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3346072"/>
        <c:axId val="393344760"/>
      </c:barChart>
      <c:catAx>
        <c:axId val="39334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4760"/>
        <c:crosses val="autoZero"/>
        <c:auto val="1"/>
        <c:lblAlgn val="ctr"/>
        <c:lblOffset val="100"/>
        <c:noMultiLvlLbl val="0"/>
      </c:catAx>
      <c:valAx>
        <c:axId val="39334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34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0.37897</cdr:x>
      <cdr:y>0.19596</cdr:y>
    </cdr:from>
    <cdr:to>
      <cdr:x>0.41939</cdr:x>
      <cdr:y>0.24977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3988" y="1229499"/>
          <a:ext cx="539092" cy="337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18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0.70367</cdr:x>
      <cdr:y>0.4078</cdr:y>
    </cdr:from>
    <cdr:to>
      <cdr:x>0.73742</cdr:x>
      <cdr:y>0.46667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84232" y="2558622"/>
          <a:ext cx="45016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2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1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5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2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DA55-71B2-4E2B-A053-F03E73BCA2AC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A3AA-0BB8-4A6E-A96A-DB160C5C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0154" y="1505243"/>
            <a:ext cx="8557846" cy="69200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руководителей общеобразовательных учреждений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1" y="3402595"/>
            <a:ext cx="11254154" cy="311951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МКУ «ГИМЦ»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Руководитель центра тестирования ВФСК ГТО МАУ «МЦ «Дивный» – Сафонов Илья Андреевич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0609" y="5955648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Дивногорск 201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132527"/>
            <a:ext cx="12192000" cy="524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1753" y="420246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ПРОМЕЖУТОЧНЫХ ИТОГОВ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41430"/>
              </p:ext>
            </p:extLst>
          </p:nvPr>
        </p:nvGraphicFramePr>
        <p:xfrm>
          <a:off x="422031" y="1682642"/>
          <a:ext cx="1128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286">
                  <a:extLst>
                    <a:ext uri="{9D8B030D-6E8A-4147-A177-3AD203B41FA5}">
                      <a16:colId xmlns:a16="http://schemas.microsoft.com/office/drawing/2014/main" val="1911823454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3473001411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3547380304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2592501711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4134035448"/>
                    </a:ext>
                  </a:extLst>
                </a:gridCol>
                <a:gridCol w="1243589">
                  <a:extLst>
                    <a:ext uri="{9D8B030D-6E8A-4147-A177-3AD203B41FA5}">
                      <a16:colId xmlns:a16="http://schemas.microsoft.com/office/drawing/2014/main" val="1120102829"/>
                    </a:ext>
                  </a:extLst>
                </a:gridCol>
                <a:gridCol w="1749313">
                  <a:extLst>
                    <a:ext uri="{9D8B030D-6E8A-4147-A177-3AD203B41FA5}">
                      <a16:colId xmlns:a16="http://schemas.microsoft.com/office/drawing/2014/main" val="3469012794"/>
                    </a:ext>
                  </a:extLst>
                </a:gridCol>
                <a:gridCol w="1237956">
                  <a:extLst>
                    <a:ext uri="{9D8B030D-6E8A-4147-A177-3AD203B41FA5}">
                      <a16:colId xmlns:a16="http://schemas.microsoft.com/office/drawing/2014/main" val="378946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Д/Ш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1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305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8615" y="1195757"/>
            <a:ext cx="48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учебные учреждения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23274"/>
              </p:ext>
            </p:extLst>
          </p:nvPr>
        </p:nvGraphicFramePr>
        <p:xfrm>
          <a:off x="556456" y="4027692"/>
          <a:ext cx="112822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286">
                  <a:extLst>
                    <a:ext uri="{9D8B030D-6E8A-4147-A177-3AD203B41FA5}">
                      <a16:colId xmlns:a16="http://schemas.microsoft.com/office/drawing/2014/main" val="1911823454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3473001411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3547380304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2592501711"/>
                    </a:ext>
                  </a:extLst>
                </a:gridCol>
                <a:gridCol w="1410286">
                  <a:extLst>
                    <a:ext uri="{9D8B030D-6E8A-4147-A177-3AD203B41FA5}">
                      <a16:colId xmlns:a16="http://schemas.microsoft.com/office/drawing/2014/main" val="4134035448"/>
                    </a:ext>
                  </a:extLst>
                </a:gridCol>
                <a:gridCol w="1243589">
                  <a:extLst>
                    <a:ext uri="{9D8B030D-6E8A-4147-A177-3AD203B41FA5}">
                      <a16:colId xmlns:a16="http://schemas.microsoft.com/office/drawing/2014/main" val="1120102829"/>
                    </a:ext>
                  </a:extLst>
                </a:gridCol>
                <a:gridCol w="1749313">
                  <a:extLst>
                    <a:ext uri="{9D8B030D-6E8A-4147-A177-3AD203B41FA5}">
                      <a16:colId xmlns:a16="http://schemas.microsoft.com/office/drawing/2014/main" val="3469012794"/>
                    </a:ext>
                  </a:extLst>
                </a:gridCol>
                <a:gridCol w="1237956">
                  <a:extLst>
                    <a:ext uri="{9D8B030D-6E8A-4147-A177-3AD203B41FA5}">
                      <a16:colId xmlns:a16="http://schemas.microsoft.com/office/drawing/2014/main" val="378946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 №7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 №18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1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б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305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4556" y="3567968"/>
            <a:ext cx="999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общеобразовательные учреждения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(имеющие опыт участия в комплексе ГТО)</a:t>
            </a:r>
          </a:p>
        </p:txBody>
      </p:sp>
    </p:spTree>
    <p:extLst>
      <p:ext uri="{BB962C8B-B14F-4D97-AF65-F5344CB8AC3E}">
        <p14:creationId xmlns:p14="http://schemas.microsoft.com/office/powerpoint/2010/main" val="214455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4860466"/>
            <a:ext cx="11982548" cy="1230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комплекса ГТО будет подведен 31 июня 2019 года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лучшей организации по реализации комплекса ГТО на территории муниципального образования город Дивногорск состоится в празднование «дня Физкультурника» 10 августа 2019 года.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68878"/>
            <a:ext cx="11912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 марта по 01 июля 2019 года Творческий конкурс «Ты в ГТО а значит в теме!»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9.04.2019 этап по общей физической подготовке Военно-патриотической, спортивной игры «ВИКТОРИЯ»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19.04.2019 – Фестиваль "Мой первый шаг в ГТО" Всероссийского физкультурно-спортивного комплекса                              "Готов к труду и обороне" (ГТО) среди населения г. Дивногорска I возрастной ступени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18-19.05.2019 – Муниципальный этап летнего  фестиваля  Всероссийского физкультурно-спортивного комплекса                              "Готов к труду и обороне" (ГТО) среди населения г. Дивногорск c   III-X возрастные ступени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5565" y="823248"/>
            <a:ext cx="460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МЕРОПРИЯТИЯ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8099" y="1937603"/>
            <a:ext cx="438912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тестирования находится по адресу: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Г. Дивногорск, ул. Спортивная, д. 2/4.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8099" y="3180688"/>
            <a:ext cx="421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ГТО в Дивногорске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3642" y="3947719"/>
            <a:ext cx="481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Электронная почта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gtodivnogorsk@mail.ru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8099" y="46050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телефон. 3-05-12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тестирования по выполнению нормативов, испытаний (тестов) ВФСК ГТО г Дивногорск </a:t>
            </a:r>
          </a:p>
        </p:txBody>
      </p:sp>
      <p:pic>
        <p:nvPicPr>
          <p:cNvPr id="9" name="Picture 8" descr="ÐÐ°ÑÑÐ¸Ð½ÐºÐ¸ Ð¿Ð¾ Ð·Ð°Ð¿ÑÐ¾ÑÑ Ð·Ð½Ð°ÑÐ¾Ðº ÑÐµÐ»ÐµÑÐ¾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25" y="4800073"/>
            <a:ext cx="553288" cy="4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Ð°ÑÑÐ¸Ð½ÐºÐ¸ Ð¿Ð¾ Ð·Ð°Ð¿ÑÐ¾ÑÑ Ð·Ð½Ð°ÑÐ¾Ðº Ð¼Ð°Ð¹Ð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25" y="3815664"/>
            <a:ext cx="633442" cy="6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·Ð½Ð°ÑÐ¾Ðº Ð²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25" y="3089689"/>
            <a:ext cx="633442" cy="5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Ð°ÑÑÐ¸Ð½ÐºÐ¸ Ð¿Ð¾ Ð·Ð°Ð¿ÑÐ¾ÑÑ Ð·Ð½Ð°ÑÐ¾Ðº ÑÐµÐ½ÑÑÐ° ÑÐµÑÑÐ¸ÑÐ¾Ð²Ð°Ð½Ð¸Ñ Ð³Ñ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87" y="1992310"/>
            <a:ext cx="984717" cy="6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649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535" y="2053883"/>
            <a:ext cx="9805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проведения Всероссийского физкультурно-спортивного комплекса (ВФСК) «Готов к труду и обороне» (ГТО)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подводится с 01 июля 2018 по 31 июня 2019 учебный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213702"/>
              </p:ext>
            </p:extLst>
          </p:nvPr>
        </p:nvGraphicFramePr>
        <p:xfrm>
          <a:off x="-1144172" y="1631917"/>
          <a:ext cx="13336172" cy="62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63049" y="715856"/>
            <a:ext cx="43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НАСТАВНИЧЕСТВО</a:t>
            </a:r>
          </a:p>
        </p:txBody>
      </p:sp>
      <p:sp>
        <p:nvSpPr>
          <p:cNvPr id="31" name="Звезда: 5 точек 30"/>
          <p:cNvSpPr/>
          <p:nvPr/>
        </p:nvSpPr>
        <p:spPr>
          <a:xfrm>
            <a:off x="856236" y="2454941"/>
            <a:ext cx="436098" cy="3365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везда: 5 точек 35"/>
          <p:cNvSpPr/>
          <p:nvPr/>
        </p:nvSpPr>
        <p:spPr>
          <a:xfrm>
            <a:off x="3749041" y="3451180"/>
            <a:ext cx="436098" cy="3365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везда: 5 точек 36"/>
          <p:cNvSpPr/>
          <p:nvPr/>
        </p:nvSpPr>
        <p:spPr>
          <a:xfrm>
            <a:off x="3967090" y="3440836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везда: 5 точек 37"/>
          <p:cNvSpPr/>
          <p:nvPr/>
        </p:nvSpPr>
        <p:spPr>
          <a:xfrm>
            <a:off x="1067251" y="2454941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везда: 5 точек 38"/>
          <p:cNvSpPr/>
          <p:nvPr/>
        </p:nvSpPr>
        <p:spPr>
          <a:xfrm>
            <a:off x="9687702" y="2791522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везда: 5 точек 39"/>
          <p:cNvSpPr/>
          <p:nvPr/>
        </p:nvSpPr>
        <p:spPr>
          <a:xfrm>
            <a:off x="5305865" y="4052901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/>
          <p:cNvSpPr/>
          <p:nvPr/>
        </p:nvSpPr>
        <p:spPr>
          <a:xfrm>
            <a:off x="11169747" y="4221191"/>
            <a:ext cx="436098" cy="336581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везда: 5 точек 22"/>
          <p:cNvSpPr/>
          <p:nvPr/>
        </p:nvSpPr>
        <p:spPr>
          <a:xfrm>
            <a:off x="6777489" y="4358470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88583" y="3958908"/>
            <a:ext cx="593982" cy="37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84" y="2158219"/>
            <a:ext cx="71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60725" y="169220"/>
            <a:ext cx="679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УЧЕБНЫЕ УЧРЕЖДЕНИЯ</a:t>
            </a:r>
          </a:p>
        </p:txBody>
      </p:sp>
      <p:pic>
        <p:nvPicPr>
          <p:cNvPr id="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08" y="249654"/>
            <a:ext cx="759473" cy="7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889831"/>
              </p:ext>
            </p:extLst>
          </p:nvPr>
        </p:nvGraphicFramePr>
        <p:xfrm>
          <a:off x="482197" y="5612685"/>
          <a:ext cx="11479235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4904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536803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399486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442770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630328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385058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558190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091696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=7б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=5б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6097842"/>
            <a:ext cx="251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6961" y="6123618"/>
            <a:ext cx="9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куратора группы обучающихся на тестировании (присвоен 1б за участие в декаде комплекса ГТО)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9255" y="6397859"/>
            <a:ext cx="100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куратора группы обучающихся на тестировании (возможно присвоение 1б по окончании декады комплекса ГТО)</a:t>
            </a:r>
          </a:p>
        </p:txBody>
      </p:sp>
      <p:sp>
        <p:nvSpPr>
          <p:cNvPr id="49" name="Звезда: 5 точек 48"/>
          <p:cNvSpPr/>
          <p:nvPr/>
        </p:nvSpPr>
        <p:spPr>
          <a:xfrm>
            <a:off x="1963529" y="6194289"/>
            <a:ext cx="272684" cy="203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везда: 5 точек 49"/>
          <p:cNvSpPr/>
          <p:nvPr/>
        </p:nvSpPr>
        <p:spPr>
          <a:xfrm>
            <a:off x="1992288" y="6467174"/>
            <a:ext cx="243925" cy="19756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9413" y="1089794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 = 1 – 10 участников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2б = 11 – 20 участников и т.д.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3860" y="17006"/>
            <a:ext cx="15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</a:t>
            </a:r>
          </a:p>
        </p:txBody>
      </p:sp>
    </p:spTree>
    <p:extLst>
      <p:ext uri="{BB962C8B-B14F-4D97-AF65-F5344CB8AC3E}">
        <p14:creationId xmlns:p14="http://schemas.microsoft.com/office/powerpoint/2010/main" val="141179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825498"/>
              </p:ext>
            </p:extLst>
          </p:nvPr>
        </p:nvGraphicFramePr>
        <p:xfrm>
          <a:off x="-1107831" y="2363574"/>
          <a:ext cx="13336172" cy="62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33436" y="512143"/>
            <a:ext cx="182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00987"/>
              </p:ext>
            </p:extLst>
          </p:nvPr>
        </p:nvGraphicFramePr>
        <p:xfrm>
          <a:off x="508782" y="6301154"/>
          <a:ext cx="11479235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4904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536803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399486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442770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630328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385058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558190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091696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311" y="1099815"/>
            <a:ext cx="79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спорта Российской Федерации №89нг от 02.07.2018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спорта Красноярского края       №336п от 16.07.2018</a:t>
            </a:r>
          </a:p>
        </p:txBody>
      </p:sp>
      <p:pic>
        <p:nvPicPr>
          <p:cNvPr id="3074" name="Picture 2" descr="ÐÐ°ÑÑÐ¸Ð½ÐºÐ¸ Ð¿Ð¾ Ð·Ð°Ð¿ÑÐ¾ÑÑ Ð·Ð¾Ð»Ð¾ÑÐ¾Ð¹ Ð·Ð½Ð°Ðº Ð¾ÑÐ»Ð¸ÑÐ¸Ñ Ð³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95" y="1088313"/>
            <a:ext cx="357186" cy="3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ÐÐ°ÑÑÐ¸Ð½ÐºÐ¸ Ð¿Ð¾ Ð·Ð°Ð¿ÑÐ¾ÑÑ ÑÐµÑÐµÐ±ÑÑÐ½ÑÐ¹ Ð·Ð½Ð°Ðº Ð¾ÑÐ»Ð¸ÑÐ¸Ñ Ð³ÑÐ¾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95" y="1323122"/>
            <a:ext cx="404986" cy="4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511" y="1334016"/>
            <a:ext cx="401236" cy="4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3311" y="1729093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 = 1 – 5 значкистов комплекса ГТО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2б = 6 – 10 значкистов комплекса ГТО</a:t>
            </a:r>
          </a:p>
        </p:txBody>
      </p:sp>
    </p:spTree>
    <p:extLst>
      <p:ext uri="{BB962C8B-B14F-4D97-AF65-F5344CB8AC3E}">
        <p14:creationId xmlns:p14="http://schemas.microsoft.com/office/powerpoint/2010/main" val="150711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19566"/>
              </p:ext>
            </p:extLst>
          </p:nvPr>
        </p:nvGraphicFramePr>
        <p:xfrm>
          <a:off x="-1144172" y="2167954"/>
          <a:ext cx="13336172" cy="62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40149" y="120865"/>
            <a:ext cx="39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КОМПЛЕКСА ГТО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74571"/>
              </p:ext>
            </p:extLst>
          </p:nvPr>
        </p:nvGraphicFramePr>
        <p:xfrm>
          <a:off x="456027" y="6253156"/>
          <a:ext cx="11479235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4904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536803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399486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442770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630328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385058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558190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091696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6604" y="1209823"/>
            <a:ext cx="6189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Физкультурно-спортивное мероприятие (ГТО ТЕСТЕР)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0,1б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комплекса ГТО менее 50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0,1б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комплекса ГТО более 50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604" y="3221502"/>
            <a:ext cx="47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7637" y="3221502"/>
            <a:ext cx="47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0484" y="3221502"/>
            <a:ext cx="47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7237" y="3223288"/>
            <a:ext cx="47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10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267098"/>
              </p:ext>
            </p:extLst>
          </p:nvPr>
        </p:nvGraphicFramePr>
        <p:xfrm>
          <a:off x="-1107831" y="2227414"/>
          <a:ext cx="13336172" cy="627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12371" y="575953"/>
            <a:ext cx="362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ФЕСТИВАЛЬНОЕ ДВИЖЕНИЕ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985" y="1160866"/>
            <a:ext cx="7902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(18 октября по 7 ноября) Всероссийский этап летнего фестиваля ГТО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(26 октября) Фестиваль трудовых коллективов октября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(7-9 декабря) Региональный этап зимнего фестиваля ГТО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(23-24 марта) Муниципальный этап Зимнего фестиваля ГТО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8312" y="4650745"/>
            <a:ext cx="98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8307" y="5020077"/>
            <a:ext cx="61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588" y="5003047"/>
            <a:ext cx="60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190" y="4786036"/>
            <a:ext cx="66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73739"/>
              </p:ext>
            </p:extLst>
          </p:nvPr>
        </p:nvGraphicFramePr>
        <p:xfrm>
          <a:off x="313998" y="6222274"/>
          <a:ext cx="1181686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60993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564745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424931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469002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659970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292564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704198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240457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=5.5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975188" y="1175304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 = 1 – 10 участников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2б = 11 – 20 участников и т.д.</a:t>
            </a:r>
          </a:p>
        </p:txBody>
      </p:sp>
    </p:spTree>
    <p:extLst>
      <p:ext uri="{BB962C8B-B14F-4D97-AF65-F5344CB8AC3E}">
        <p14:creationId xmlns:p14="http://schemas.microsoft.com/office/powerpoint/2010/main" val="29890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63049" y="715856"/>
            <a:ext cx="43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НАСТАВНИЧЕСТВО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2317" y="183545"/>
            <a:ext cx="813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ОБЩЕОБРАЗОВАТЕЛЬНЫЕ УЧЕБНЫЕ УЧРЕЖДЕНИЯ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79367"/>
              </p:ext>
            </p:extLst>
          </p:nvPr>
        </p:nvGraphicFramePr>
        <p:xfrm>
          <a:off x="969413" y="5612685"/>
          <a:ext cx="10992019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6801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488777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340087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381534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561132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326272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492055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045361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6097842"/>
            <a:ext cx="251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9255" y="6397859"/>
            <a:ext cx="100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куратора группы на тестировании (возможно присвоение 1б по окончании декады комплекса ГТО)</a:t>
            </a:r>
          </a:p>
        </p:txBody>
      </p:sp>
      <p:sp>
        <p:nvSpPr>
          <p:cNvPr id="50" name="Звезда: 5 точек 49"/>
          <p:cNvSpPr/>
          <p:nvPr/>
        </p:nvSpPr>
        <p:spPr>
          <a:xfrm>
            <a:off x="1992288" y="6467174"/>
            <a:ext cx="243925" cy="19756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9413" y="1089794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 = 1 – 5 участников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2б = 6 – 10 участников и т.д.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43860" y="17006"/>
            <a:ext cx="15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Б</a:t>
            </a:r>
          </a:p>
        </p:txBody>
      </p:sp>
      <p:pic>
        <p:nvPicPr>
          <p:cNvPr id="5128" name="Picture 8" descr="ÐÐ°ÑÑÐ¸Ð½ÐºÐ¸ Ð¿Ð¾ Ð·Ð°Ð¿ÑÐ¾ÑÑ Ð¼Ð°Ð¼Ð° Ñ ÑÐµÐ±ÐµÐ½ÐºÐ¾Ð¼ ÑÐ¸Ð»ÑÑ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69" y="383856"/>
            <a:ext cx="457552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38109"/>
              </p:ext>
            </p:extLst>
          </p:nvPr>
        </p:nvGraphicFramePr>
        <p:xfrm>
          <a:off x="-393895" y="1670480"/>
          <a:ext cx="12585895" cy="601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Звезда: 5 точек 34"/>
          <p:cNvSpPr/>
          <p:nvPr/>
        </p:nvSpPr>
        <p:spPr>
          <a:xfrm>
            <a:off x="8435048" y="2624952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/>
          <p:cNvSpPr/>
          <p:nvPr/>
        </p:nvSpPr>
        <p:spPr>
          <a:xfrm>
            <a:off x="9775152" y="4168725"/>
            <a:ext cx="436098" cy="33658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8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50" y="5873308"/>
            <a:ext cx="120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00060" y="720462"/>
            <a:ext cx="362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ФЕСТИВАЛЬНОЕ ДВИЖЕНИЕ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05354"/>
              </p:ext>
            </p:extLst>
          </p:nvPr>
        </p:nvGraphicFramePr>
        <p:xfrm>
          <a:off x="916341" y="6005615"/>
          <a:ext cx="10992019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6801">
                  <a:extLst>
                    <a:ext uri="{9D8B030D-6E8A-4147-A177-3AD203B41FA5}">
                      <a16:colId xmlns:a16="http://schemas.microsoft.com/office/drawing/2014/main" val="1091833710"/>
                    </a:ext>
                  </a:extLst>
                </a:gridCol>
                <a:gridCol w="1488777">
                  <a:extLst>
                    <a:ext uri="{9D8B030D-6E8A-4147-A177-3AD203B41FA5}">
                      <a16:colId xmlns:a16="http://schemas.microsoft.com/office/drawing/2014/main" val="325603936"/>
                    </a:ext>
                  </a:extLst>
                </a:gridCol>
                <a:gridCol w="1340087">
                  <a:extLst>
                    <a:ext uri="{9D8B030D-6E8A-4147-A177-3AD203B41FA5}">
                      <a16:colId xmlns:a16="http://schemas.microsoft.com/office/drawing/2014/main" val="1755513152"/>
                    </a:ext>
                  </a:extLst>
                </a:gridCol>
                <a:gridCol w="1381534">
                  <a:extLst>
                    <a:ext uri="{9D8B030D-6E8A-4147-A177-3AD203B41FA5}">
                      <a16:colId xmlns:a16="http://schemas.microsoft.com/office/drawing/2014/main" val="2294851092"/>
                    </a:ext>
                  </a:extLst>
                </a:gridCol>
                <a:gridCol w="1561132">
                  <a:extLst>
                    <a:ext uri="{9D8B030D-6E8A-4147-A177-3AD203B41FA5}">
                      <a16:colId xmlns:a16="http://schemas.microsoft.com/office/drawing/2014/main" val="2797673806"/>
                    </a:ext>
                  </a:extLst>
                </a:gridCol>
                <a:gridCol w="1326272">
                  <a:extLst>
                    <a:ext uri="{9D8B030D-6E8A-4147-A177-3AD203B41FA5}">
                      <a16:colId xmlns:a16="http://schemas.microsoft.com/office/drawing/2014/main" val="222368846"/>
                    </a:ext>
                  </a:extLst>
                </a:gridCol>
                <a:gridCol w="1492055">
                  <a:extLst>
                    <a:ext uri="{9D8B030D-6E8A-4147-A177-3AD203B41FA5}">
                      <a16:colId xmlns:a16="http://schemas.microsoft.com/office/drawing/2014/main" val="3482104758"/>
                    </a:ext>
                  </a:extLst>
                </a:gridCol>
                <a:gridCol w="1045361">
                  <a:extLst>
                    <a:ext uri="{9D8B030D-6E8A-4147-A177-3AD203B41FA5}">
                      <a16:colId xmlns:a16="http://schemas.microsoft.com/office/drawing/2014/main" val="48692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158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4780" y="1494512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1б = 1 – 5 участников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2б = 6 – 10 участников и т.д.</a:t>
            </a:r>
          </a:p>
        </p:txBody>
      </p:sp>
      <p:graphicFrame>
        <p:nvGraphicFramePr>
          <p:cNvPr id="3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90080"/>
              </p:ext>
            </p:extLst>
          </p:nvPr>
        </p:nvGraphicFramePr>
        <p:xfrm>
          <a:off x="-393895" y="2580970"/>
          <a:ext cx="12585895" cy="511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6341" y="1494512"/>
            <a:ext cx="6822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(26 октября) Фестиваль трудовых коллективов октября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(23-24 марта) Муниципальный этап Зимнего фестиваля ГТО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4215" y="3784209"/>
            <a:ext cx="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7756" y="3784209"/>
            <a:ext cx="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3275" y="3453078"/>
            <a:ext cx="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36832" y="4590344"/>
            <a:ext cx="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4215" y="3453078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7756" y="3465728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</a:p>
        </p:txBody>
      </p:sp>
    </p:spTree>
    <p:extLst>
      <p:ext uri="{BB962C8B-B14F-4D97-AF65-F5344CB8AC3E}">
        <p14:creationId xmlns:p14="http://schemas.microsoft.com/office/powerpoint/2010/main" val="104059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03" y="1456084"/>
            <a:ext cx="12192000" cy="524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 «Ты в ГТО а значит в теме!»: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в 2  этапа: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Прием заявок и конкурсных материалов с 01 марта по 01 июля 2019 года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Подведение итогов, определение победителей и призеров с 01 июля по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2019 года.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– независимо от форм собственности и ведомственной принадлежности.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–  жители Красноярского края.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ролик 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Фотоколлаж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рисунок (среди участников возрастной категории от 9 до 16 лет)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будет засчитано в  подведении рейтинга ГТО 2019-2020 учебном году!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4556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23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893</Words>
  <Application>Microsoft Office PowerPoint</Application>
  <PresentationFormat>Широкоэкранный</PresentationFormat>
  <Paragraphs>203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Совещание руководителей общеобразовательных учреждений</vt:lpstr>
      <vt:lpstr>Повестка дня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</dc:title>
  <dc:creator>User</dc:creator>
  <cp:lastModifiedBy>User</cp:lastModifiedBy>
  <cp:revision>232</cp:revision>
  <dcterms:created xsi:type="dcterms:W3CDTF">2018-08-20T08:28:38Z</dcterms:created>
  <dcterms:modified xsi:type="dcterms:W3CDTF">2019-03-29T02:15:47Z</dcterms:modified>
</cp:coreProperties>
</file>