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0" r:id="rId4"/>
    <p:sldId id="262" r:id="rId5"/>
    <p:sldId id="272" r:id="rId6"/>
    <p:sldId id="264" r:id="rId7"/>
    <p:sldId id="274" r:id="rId8"/>
    <p:sldId id="275" r:id="rId9"/>
    <p:sldId id="276" r:id="rId10"/>
    <p:sldId id="278" r:id="rId11"/>
    <p:sldId id="279" r:id="rId12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990000"/>
    <a:srgbClr val="53A3E6"/>
    <a:srgbClr val="ECF3F9"/>
    <a:srgbClr val="FFC900"/>
    <a:srgbClr val="129481"/>
    <a:srgbClr val="0F2741"/>
    <a:srgbClr val="001736"/>
    <a:srgbClr val="003374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40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2615-944A-4E9B-A3F8-BB5EB0740BBF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1B632-379F-440D-84E0-3D5268EB85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0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32892" y="9448841"/>
            <a:ext cx="2928272" cy="49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2050" cy="373062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5"/>
            <a:ext cx="4958187" cy="4474131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AC3D-2D72-4B2E-A0CE-7481431C0256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E4D9-9829-45CB-AB8E-7C23CE658DE0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F078-4B76-4AF7-980C-37C1CB8D4A45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5646-BF04-4A19-9160-9B3327BE5B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3313-7FBC-4C7A-878F-F90E3A916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245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1EFF-3539-4A25-A89F-C7AA852A6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F734-104C-4947-9A60-F907686AD2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2595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2049-52ED-4BF3-A618-13E15DD9A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36FA-FE3A-45C2-9FD9-2D068B6CA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098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4CAE-EED6-4B81-8471-B985F668C9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362A-18B3-4D0B-AD02-4DC6B310A6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4551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3A45-F470-454B-A955-69C6D5C388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4854-6028-4036-9AB1-84A11AA8A9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284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B5AD-4491-49BB-A4E0-3B88713D2A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A87F-2280-47DA-A2BE-184FEADD1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401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C989-3CA9-460F-B752-F21108B2A2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2D99-FB5A-4043-A07F-8EF94985B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4903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69F2-A274-4E5D-991E-A7A2242E0B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3C26-E8F2-4B9C-B5F0-94FD3CD27C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55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1852-B041-420D-A9E6-BA1B2284B50F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CE71-6534-4F9F-B9FC-500F0DFEF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09C4-2C1C-4B4A-B5DA-BD67E4F126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0078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CA84-459A-4E59-A2E3-E2C430F55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738A-2A7A-438B-A621-912EF729BD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0746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81D2-8593-4ABF-92B1-866105EAF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C349-691B-4F20-B3A8-19C39C72D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096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28.03.2019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836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31CA-3BC2-4DC8-915B-AC10976C7D2B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7794-7E13-4D9A-84A5-8125A5A1F112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B7FD-EEA9-446B-AE43-B026DD72FF73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B5D-DC45-4BFC-BBD6-2D4BB907F0D1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62AF-1109-4AD9-AFFE-2AEDF4163290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5B6-C179-4B6A-87DA-EDEC0452321A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8833-C96B-4B19-AF70-AF74C00159C6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3" r="49710"/>
          <a:stretch/>
        </p:blipFill>
        <p:spPr>
          <a:xfrm flipH="1">
            <a:off x="0" y="0"/>
            <a:ext cx="1376261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479" y="1465729"/>
            <a:ext cx="712387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8B59-114C-4B1C-9CEC-74070ED97C32}" type="datetime1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6262" y="291547"/>
            <a:ext cx="7139087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DF9D3-4C4A-4EE1-A320-3AA91BC2F4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44A8E-B0DD-472E-8E94-5F0076BC6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9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043" y="2693785"/>
            <a:ext cx="8186057" cy="1901801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705100"/>
            <a:ext cx="8077200" cy="12994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ln w="10160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 организации обучения лиц </a:t>
            </a:r>
            <a:r>
              <a:rPr lang="ru-RU" sz="4000" b="1" dirty="0" err="1" smtClean="0">
                <a:ln w="10160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предпенсионного</a:t>
            </a:r>
            <a:r>
              <a:rPr lang="ru-RU" sz="4000" b="1" dirty="0" smtClean="0">
                <a:ln w="10160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возраста</a:t>
            </a:r>
            <a:endParaRPr lang="en-US" sz="4000" b="1" dirty="0">
              <a:ln w="10160">
                <a:noFill/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127" y="5932001"/>
            <a:ext cx="505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Терскова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Екатерина Сергеевна</a:t>
            </a: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Методист МКУ ГИМЦ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-791" y="670560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2D99-FB5A-4043-A07F-8EF94985BCC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9832" y="2138680"/>
            <a:ext cx="7344568" cy="3525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9833" y="1028700"/>
            <a:ext cx="3314700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6618" y="3059668"/>
            <a:ext cx="6355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96047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1" y="670560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9795" y="6491817"/>
            <a:ext cx="284205" cy="366183"/>
          </a:xfrm>
        </p:spPr>
        <p:txBody>
          <a:bodyPr/>
          <a:lstStyle/>
          <a:p>
            <a:pPr>
              <a:defRPr/>
            </a:pPr>
            <a:fld id="{5B8DF734-104C-4947-9A60-F907686AD2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0" y="0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0697" y="816592"/>
            <a:ext cx="658763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Нормативно</a:t>
            </a:r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 - правовое регулирование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68779" y="695905"/>
            <a:ext cx="807522" cy="73700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Shape 490"/>
          <p:cNvGrpSpPr/>
          <p:nvPr/>
        </p:nvGrpSpPr>
        <p:grpSpPr>
          <a:xfrm>
            <a:off x="1288766" y="853453"/>
            <a:ext cx="367547" cy="437980"/>
            <a:chOff x="1246775" y="910975"/>
            <a:chExt cx="439650" cy="523900"/>
          </a:xfrm>
        </p:grpSpPr>
        <p:sp>
          <p:nvSpPr>
            <p:cNvPr id="15" name="Shape 491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Shape 492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Shape 49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88766" y="1502776"/>
            <a:ext cx="7089569" cy="896615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Постановление </a:t>
            </a:r>
            <a:r>
              <a:rPr lang="ru-RU" sz="1700" dirty="0"/>
              <a:t>Правительства РФ от </a:t>
            </a:r>
            <a:r>
              <a:rPr lang="ru-RU" sz="1700" dirty="0" smtClean="0"/>
              <a:t>30.12.2018 г. </a:t>
            </a:r>
            <a:r>
              <a:rPr lang="ru-RU" sz="1700" dirty="0"/>
              <a:t>№ </a:t>
            </a:r>
            <a:r>
              <a:rPr lang="ru-RU" sz="1700" dirty="0" smtClean="0"/>
              <a:t>1759</a:t>
            </a:r>
            <a:br>
              <a:rPr lang="ru-RU" sz="1700" dirty="0" smtClean="0"/>
            </a:br>
            <a:r>
              <a:rPr lang="ru-RU" sz="1700" dirty="0" smtClean="0"/>
              <a:t>«</a:t>
            </a:r>
            <a:r>
              <a:rPr lang="ru-RU" sz="1700" dirty="0"/>
              <a:t>О внесении изменений в государственную программу РФ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«</a:t>
            </a:r>
            <a:r>
              <a:rPr lang="ru-RU" sz="1700" dirty="0"/>
              <a:t>Содействие занятости населения</a:t>
            </a:r>
            <a:r>
              <a:rPr lang="ru-RU" sz="1700" dirty="0" smtClean="0"/>
              <a:t>» </a:t>
            </a:r>
            <a:endParaRPr lang="ru-RU" sz="17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10409" y="2686675"/>
            <a:ext cx="7067925" cy="11032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Распоряжение </a:t>
            </a:r>
            <a:r>
              <a:rPr lang="ru-RU" sz="1700" dirty="0"/>
              <a:t>Правительства РФ от </a:t>
            </a:r>
            <a:r>
              <a:rPr lang="ru-RU" sz="1700" dirty="0" smtClean="0"/>
              <a:t>30.12.2018 </a:t>
            </a:r>
            <a:r>
              <a:rPr lang="ru-RU" sz="1700" dirty="0"/>
              <a:t>г. № 3025-р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«</a:t>
            </a:r>
            <a:r>
              <a:rPr lang="ru-RU" sz="1700" dirty="0"/>
              <a:t>Об утверждении специальной программы профессионального обучения и дополнительного профессионального образования граждан </a:t>
            </a:r>
            <a:r>
              <a:rPr lang="ru-RU" sz="1700" dirty="0" smtClean="0"/>
              <a:t>предпенсионного </a:t>
            </a:r>
            <a:r>
              <a:rPr lang="ru-RU" sz="1700" dirty="0"/>
              <a:t>возраста на период до 2024 года»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625436" y="2337744"/>
            <a:ext cx="178130" cy="254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3" name="Shape 437"/>
          <p:cNvGrpSpPr/>
          <p:nvPr/>
        </p:nvGrpSpPr>
        <p:grpSpPr>
          <a:xfrm>
            <a:off x="472708" y="1579090"/>
            <a:ext cx="504017" cy="667377"/>
            <a:chOff x="584925" y="211609"/>
            <a:chExt cx="415200" cy="551616"/>
          </a:xfrm>
        </p:grpSpPr>
        <p:sp>
          <p:nvSpPr>
            <p:cNvPr id="24" name="Shape 4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Shape 4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Shape 4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Shape 4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Shape 4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Shape 443"/>
            <p:cNvSpPr/>
            <p:nvPr/>
          </p:nvSpPr>
          <p:spPr>
            <a:xfrm>
              <a:off x="584925" y="211609"/>
              <a:ext cx="378576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Shape 437"/>
          <p:cNvGrpSpPr/>
          <p:nvPr/>
        </p:nvGrpSpPr>
        <p:grpSpPr>
          <a:xfrm>
            <a:off x="499367" y="2904612"/>
            <a:ext cx="504017" cy="667377"/>
            <a:chOff x="584925" y="211609"/>
            <a:chExt cx="415200" cy="551616"/>
          </a:xfrm>
        </p:grpSpPr>
        <p:sp>
          <p:nvSpPr>
            <p:cNvPr id="32" name="Shape 4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Shape 4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Shape 4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Shape 4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Shape 4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Shape 443"/>
            <p:cNvSpPr/>
            <p:nvPr/>
          </p:nvSpPr>
          <p:spPr>
            <a:xfrm>
              <a:off x="584925" y="211609"/>
              <a:ext cx="378576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044700" y="0"/>
            <a:ext cx="6999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«Старшее поколение» в рамках  н</a:t>
            </a:r>
            <a:r>
              <a:rPr lang="ru-RU" alt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ационального проекта «Демография» на 2019-2024 гг.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52504" y="4182358"/>
            <a:ext cx="7089569" cy="232004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Постановление Правительства Красноярского края от 29.01.2019 № 46-п «О внесении изменений в постановление Правительства Красноярского края от 30.09.2013 № 502-п «Об утверждении государственной программы Красноярского края «Содействие занятости населения»</a:t>
            </a:r>
          </a:p>
        </p:txBody>
      </p:sp>
      <p:grpSp>
        <p:nvGrpSpPr>
          <p:cNvPr id="39" name="Shape 437"/>
          <p:cNvGrpSpPr/>
          <p:nvPr/>
        </p:nvGrpSpPr>
        <p:grpSpPr>
          <a:xfrm>
            <a:off x="517166" y="4337501"/>
            <a:ext cx="504017" cy="667377"/>
            <a:chOff x="584925" y="211609"/>
            <a:chExt cx="415200" cy="551616"/>
          </a:xfrm>
        </p:grpSpPr>
        <p:sp>
          <p:nvSpPr>
            <p:cNvPr id="40" name="Shape 4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Shape 4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Shape 4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Shape 4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Shape 4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Shape 443"/>
            <p:cNvSpPr/>
            <p:nvPr/>
          </p:nvSpPr>
          <p:spPr>
            <a:xfrm>
              <a:off x="584925" y="211609"/>
              <a:ext cx="378576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n w="18000">
                  <a:solidFill>
                    <a:srgbClr val="99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542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89234" y="1746448"/>
            <a:ext cx="8937522" cy="49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29013" y="4458202"/>
            <a:ext cx="2133600" cy="366183"/>
          </a:xfrm>
        </p:spPr>
        <p:txBody>
          <a:bodyPr/>
          <a:lstStyle/>
          <a:p>
            <a:pPr>
              <a:defRPr/>
            </a:pPr>
            <a:fld id="{4710E9ED-8737-4AB3-9C97-E0E12AB292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97538" y="677333"/>
            <a:ext cx="3154362" cy="553982"/>
          </a:xfrm>
          <a:prstGeom prst="rect">
            <a:avLst/>
          </a:prstGeom>
        </p:spPr>
        <p:txBody>
          <a:bodyPr lIns="91422" tIns="45712" rIns="91422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white">
                  <a:lumMod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Прямоугольник 3"/>
          <p:cNvSpPr>
            <a:spLocks noChangeArrowheads="1"/>
          </p:cNvSpPr>
          <p:nvPr/>
        </p:nvSpPr>
        <p:spPr bwMode="auto">
          <a:xfrm>
            <a:off x="7667625" y="2180169"/>
            <a:ext cx="865188" cy="261503"/>
          </a:xfrm>
          <a:prstGeom prst="rect">
            <a:avLst/>
          </a:prstGeom>
          <a:noFill/>
          <a:ln>
            <a:noFill/>
          </a:ln>
          <a:extLst/>
        </p:spPr>
        <p:txBody>
          <a:bodyPr lIns="121812" tIns="60907" rIns="121812" bIns="6090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1" i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Прямоугольник 3"/>
          <p:cNvSpPr>
            <a:spLocks noChangeArrowheads="1"/>
          </p:cNvSpPr>
          <p:nvPr/>
        </p:nvSpPr>
        <p:spPr bwMode="auto">
          <a:xfrm>
            <a:off x="4162428" y="1176868"/>
            <a:ext cx="1166813" cy="3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2" tIns="60907" rIns="121812" bIns="6090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24" y="807981"/>
            <a:ext cx="895083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ЦЕЛЬ: обучение лиц </a:t>
            </a:r>
            <a:r>
              <a:rPr lang="ru-RU" sz="1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предпенсионного</a:t>
            </a:r>
            <a:r>
              <a:rPr lang="ru-RU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возраста по профессиям, специальностям, программам для получения востребованных работодателями знаний, умений, навыков и компетенций, или пользующихся устойчивым спросом на рынке труда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14" name="TextBox 26"/>
          <p:cNvSpPr txBox="1">
            <a:spLocks noChangeArrowheads="1"/>
          </p:cNvSpPr>
          <p:nvPr/>
        </p:nvSpPr>
        <p:spPr bwMode="auto">
          <a:xfrm>
            <a:off x="444500" y="2707221"/>
            <a:ext cx="256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Понятие «лицо предпенсионного возраста»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 smtClean="0">
              <a:solidFill>
                <a:srgbClr val="00206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граждане предпенсионного возраста в течение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5 лет до  наступления возраста, дающего право на страховую пенсию 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по старости, в том числе назначаемую досрочно</a:t>
            </a:r>
          </a:p>
        </p:txBody>
      </p:sp>
      <p:sp>
        <p:nvSpPr>
          <p:cNvPr id="4118" name="TextBox 34"/>
          <p:cNvSpPr txBox="1">
            <a:spLocks noChangeArrowheads="1"/>
          </p:cNvSpPr>
          <p:nvPr/>
        </p:nvSpPr>
        <p:spPr bwMode="auto">
          <a:xfrm>
            <a:off x="3395597" y="2357761"/>
            <a:ext cx="1933644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C00000"/>
                </a:solidFill>
              </a:rPr>
              <a:t>Участники </a:t>
            </a:r>
            <a:br>
              <a:rPr lang="ru-RU" sz="1900" b="1" dirty="0" smtClean="0">
                <a:solidFill>
                  <a:srgbClr val="C00000"/>
                </a:solidFill>
              </a:rPr>
            </a:br>
            <a:endParaRPr lang="ru-RU" sz="1900" b="1" dirty="0" smtClean="0">
              <a:solidFill>
                <a:srgbClr val="00206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2060"/>
                </a:solidFill>
              </a:rPr>
              <a:t>лица предпенсионного возраста, состоящие </a:t>
            </a:r>
            <a:br>
              <a:rPr lang="ru-RU" sz="1900" b="1" dirty="0" smtClean="0">
                <a:solidFill>
                  <a:srgbClr val="002060"/>
                </a:solidFill>
              </a:rPr>
            </a:br>
            <a:r>
              <a:rPr lang="ru-RU" sz="1900" b="1" dirty="0" smtClean="0">
                <a:solidFill>
                  <a:srgbClr val="002060"/>
                </a:solidFill>
              </a:rPr>
              <a:t>в трудовых отношениях или ищущие работу граждане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69953" y="2395676"/>
            <a:ext cx="2927166" cy="40626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Ресурсное обеспечение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u="sng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период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обучения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-            до  6 месяцев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предельная стоимость 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курса обучения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            68,5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рублей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выплата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стипендии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</a:p>
          <a:p>
            <a:pPr fontAlgn="base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11280 рублей, увеличенный </a:t>
            </a: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на районный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коэффициент (незанятым лицам)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0" y="0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05856" y="2"/>
            <a:ext cx="6691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«Старшее поколение» в рамках  н</a:t>
            </a:r>
            <a:r>
              <a:rPr lang="ru-RU" alt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ационального проекта «Демография» на 2019-2024 гг.</a:t>
            </a:r>
          </a:p>
          <a:p>
            <a:pPr lvl="0" algn="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Shape 486"/>
          <p:cNvGrpSpPr/>
          <p:nvPr/>
        </p:nvGrpSpPr>
        <p:grpSpPr>
          <a:xfrm>
            <a:off x="768720" y="2041584"/>
            <a:ext cx="376180" cy="515857"/>
            <a:chOff x="584925" y="922575"/>
            <a:chExt cx="415200" cy="502525"/>
          </a:xfrm>
        </p:grpSpPr>
        <p:sp>
          <p:nvSpPr>
            <p:cNvPr id="32" name="Shape 487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9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Shape 48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990000"/>
                </a:solidFill>
              </a:endParaRPr>
            </a:p>
          </p:txBody>
        </p:sp>
        <p:sp>
          <p:nvSpPr>
            <p:cNvPr id="34" name="Shape 48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Shape 569"/>
          <p:cNvSpPr/>
          <p:nvPr/>
        </p:nvSpPr>
        <p:spPr>
          <a:xfrm>
            <a:off x="3531417" y="2084324"/>
            <a:ext cx="455570" cy="443653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</p:txBody>
      </p:sp>
      <p:grpSp>
        <p:nvGrpSpPr>
          <p:cNvPr id="40" name="Shape 594"/>
          <p:cNvGrpSpPr/>
          <p:nvPr/>
        </p:nvGrpSpPr>
        <p:grpSpPr>
          <a:xfrm>
            <a:off x="6117324" y="2081054"/>
            <a:ext cx="554188" cy="476387"/>
            <a:chOff x="3955900" y="2984500"/>
            <a:chExt cx="414000" cy="422525"/>
          </a:xfrm>
          <a:solidFill>
            <a:srgbClr val="990000"/>
          </a:solidFill>
        </p:grpSpPr>
        <p:sp>
          <p:nvSpPr>
            <p:cNvPr id="42" name="Shape 59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Shape 59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Shape 59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307610" y="1932864"/>
            <a:ext cx="2816590" cy="4560009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08372" y="1962134"/>
            <a:ext cx="2131969" cy="4530741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51380" y="1946095"/>
            <a:ext cx="3200520" cy="454678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Номер слайда 2048"/>
          <p:cNvSpPr txBox="1">
            <a:spLocks/>
          </p:cNvSpPr>
          <p:nvPr/>
        </p:nvSpPr>
        <p:spPr>
          <a:xfrm>
            <a:off x="8870468" y="6492875"/>
            <a:ext cx="252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8DF1E-33BB-4377-9A26-35481BA06C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68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-1" y="670560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 8"/>
          <p:cNvSpPr>
            <a:spLocks/>
          </p:cNvSpPr>
          <p:nvPr/>
        </p:nvSpPr>
        <p:spPr bwMode="gray">
          <a:xfrm flipH="1">
            <a:off x="1127500" y="905704"/>
            <a:ext cx="7597399" cy="1064796"/>
          </a:xfrm>
          <a:custGeom>
            <a:avLst/>
            <a:gdLst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140371"/>
              <a:gd name="connsiteX1" fmla="*/ 4195980 w 4195980"/>
              <a:gd name="connsiteY1" fmla="*/ 0 h 2140371"/>
              <a:gd name="connsiteX2" fmla="*/ 4195980 w 4195980"/>
              <a:gd name="connsiteY2" fmla="*/ 2058709 h 2140371"/>
              <a:gd name="connsiteX3" fmla="*/ 1098428 w 4195980"/>
              <a:gd name="connsiteY3" fmla="*/ 2058709 h 2140371"/>
              <a:gd name="connsiteX4" fmla="*/ 1094688 w 4195980"/>
              <a:gd name="connsiteY4" fmla="*/ 2023030 h 2140371"/>
              <a:gd name="connsiteX5" fmla="*/ 1088180 w 4195980"/>
              <a:gd name="connsiteY5" fmla="*/ 1960943 h 2140371"/>
              <a:gd name="connsiteX6" fmla="*/ 1085326 w 4195980"/>
              <a:gd name="connsiteY6" fmla="*/ 1942246 h 2140371"/>
              <a:gd name="connsiteX7" fmla="*/ 871755 w 4195980"/>
              <a:gd name="connsiteY7" fmla="*/ 2054846 h 2140371"/>
              <a:gd name="connsiteX8" fmla="*/ 0 w 4195980"/>
              <a:gd name="connsiteY8" fmla="*/ 1991039 h 2140371"/>
              <a:gd name="connsiteX9" fmla="*/ 19050 w 4195980"/>
              <a:gd name="connsiteY9" fmla="*/ 0 h 2140371"/>
              <a:gd name="connsiteX0" fmla="*/ 19050 w 4195980"/>
              <a:gd name="connsiteY0" fmla="*/ 0 h 2135593"/>
              <a:gd name="connsiteX1" fmla="*/ 4195980 w 4195980"/>
              <a:gd name="connsiteY1" fmla="*/ 0 h 2135593"/>
              <a:gd name="connsiteX2" fmla="*/ 4195980 w 4195980"/>
              <a:gd name="connsiteY2" fmla="*/ 2058709 h 2135593"/>
              <a:gd name="connsiteX3" fmla="*/ 1098428 w 4195980"/>
              <a:gd name="connsiteY3" fmla="*/ 2058709 h 2135593"/>
              <a:gd name="connsiteX4" fmla="*/ 1094688 w 4195980"/>
              <a:gd name="connsiteY4" fmla="*/ 2023030 h 2135593"/>
              <a:gd name="connsiteX5" fmla="*/ 1088180 w 4195980"/>
              <a:gd name="connsiteY5" fmla="*/ 1960943 h 2135593"/>
              <a:gd name="connsiteX6" fmla="*/ 1085326 w 4195980"/>
              <a:gd name="connsiteY6" fmla="*/ 1942246 h 2135593"/>
              <a:gd name="connsiteX7" fmla="*/ 871755 w 4195980"/>
              <a:gd name="connsiteY7" fmla="*/ 2054846 h 2135593"/>
              <a:gd name="connsiteX8" fmla="*/ 0 w 4195980"/>
              <a:gd name="connsiteY8" fmla="*/ 1991039 h 2135593"/>
              <a:gd name="connsiteX9" fmla="*/ 19050 w 4195980"/>
              <a:gd name="connsiteY9" fmla="*/ 0 h 2135593"/>
              <a:gd name="connsiteX0" fmla="*/ 19050 w 4195980"/>
              <a:gd name="connsiteY0" fmla="*/ 0 h 2135591"/>
              <a:gd name="connsiteX1" fmla="*/ 4195980 w 4195980"/>
              <a:gd name="connsiteY1" fmla="*/ 0 h 2135591"/>
              <a:gd name="connsiteX2" fmla="*/ 4195980 w 4195980"/>
              <a:gd name="connsiteY2" fmla="*/ 2058709 h 2135591"/>
              <a:gd name="connsiteX3" fmla="*/ 1098428 w 4195980"/>
              <a:gd name="connsiteY3" fmla="*/ 2058709 h 2135591"/>
              <a:gd name="connsiteX4" fmla="*/ 1094688 w 4195980"/>
              <a:gd name="connsiteY4" fmla="*/ 2023030 h 2135591"/>
              <a:gd name="connsiteX5" fmla="*/ 1088180 w 4195980"/>
              <a:gd name="connsiteY5" fmla="*/ 1960943 h 2135591"/>
              <a:gd name="connsiteX6" fmla="*/ 990076 w 4195980"/>
              <a:gd name="connsiteY6" fmla="*/ 2113484 h 2135591"/>
              <a:gd name="connsiteX7" fmla="*/ 871755 w 4195980"/>
              <a:gd name="connsiteY7" fmla="*/ 2054846 h 2135591"/>
              <a:gd name="connsiteX8" fmla="*/ 0 w 4195980"/>
              <a:gd name="connsiteY8" fmla="*/ 1991039 h 2135591"/>
              <a:gd name="connsiteX9" fmla="*/ 19050 w 4195980"/>
              <a:gd name="connsiteY9" fmla="*/ 0 h 2135591"/>
              <a:gd name="connsiteX0" fmla="*/ 19050 w 4195980"/>
              <a:gd name="connsiteY0" fmla="*/ 0 h 2170957"/>
              <a:gd name="connsiteX1" fmla="*/ 4195980 w 4195980"/>
              <a:gd name="connsiteY1" fmla="*/ 0 h 2170957"/>
              <a:gd name="connsiteX2" fmla="*/ 4195980 w 4195980"/>
              <a:gd name="connsiteY2" fmla="*/ 2058709 h 2170957"/>
              <a:gd name="connsiteX3" fmla="*/ 1098428 w 4195980"/>
              <a:gd name="connsiteY3" fmla="*/ 2058709 h 2170957"/>
              <a:gd name="connsiteX4" fmla="*/ 1094688 w 4195980"/>
              <a:gd name="connsiteY4" fmla="*/ 2023030 h 2170957"/>
              <a:gd name="connsiteX5" fmla="*/ 1088180 w 4195980"/>
              <a:gd name="connsiteY5" fmla="*/ 1960943 h 2170957"/>
              <a:gd name="connsiteX6" fmla="*/ 990076 w 4195980"/>
              <a:gd name="connsiteY6" fmla="*/ 2113484 h 2170957"/>
              <a:gd name="connsiteX7" fmla="*/ 871755 w 4195980"/>
              <a:gd name="connsiteY7" fmla="*/ 2054846 h 2170957"/>
              <a:gd name="connsiteX8" fmla="*/ 162894 w 4195980"/>
              <a:gd name="connsiteY8" fmla="*/ 2078278 h 2170957"/>
              <a:gd name="connsiteX9" fmla="*/ 0 w 4195980"/>
              <a:gd name="connsiteY9" fmla="*/ 1991039 h 2170957"/>
              <a:gd name="connsiteX10" fmla="*/ 19050 w 4195980"/>
              <a:gd name="connsiteY10" fmla="*/ 0 h 2170957"/>
              <a:gd name="connsiteX0" fmla="*/ 19050 w 4195980"/>
              <a:gd name="connsiteY0" fmla="*/ 0 h 2171662"/>
              <a:gd name="connsiteX1" fmla="*/ 4195980 w 4195980"/>
              <a:gd name="connsiteY1" fmla="*/ 0 h 2171662"/>
              <a:gd name="connsiteX2" fmla="*/ 4195980 w 4195980"/>
              <a:gd name="connsiteY2" fmla="*/ 2058709 h 2171662"/>
              <a:gd name="connsiteX3" fmla="*/ 1098428 w 4195980"/>
              <a:gd name="connsiteY3" fmla="*/ 2058709 h 2171662"/>
              <a:gd name="connsiteX4" fmla="*/ 1094688 w 4195980"/>
              <a:gd name="connsiteY4" fmla="*/ 2023030 h 2171662"/>
              <a:gd name="connsiteX5" fmla="*/ 1088180 w 4195980"/>
              <a:gd name="connsiteY5" fmla="*/ 1960943 h 2171662"/>
              <a:gd name="connsiteX6" fmla="*/ 990076 w 4195980"/>
              <a:gd name="connsiteY6" fmla="*/ 2113484 h 2171662"/>
              <a:gd name="connsiteX7" fmla="*/ 871755 w 4195980"/>
              <a:gd name="connsiteY7" fmla="*/ 2054846 h 2171662"/>
              <a:gd name="connsiteX8" fmla="*/ 162894 w 4195980"/>
              <a:gd name="connsiteY8" fmla="*/ 2078278 h 2171662"/>
              <a:gd name="connsiteX9" fmla="*/ 126800 w 4195980"/>
              <a:gd name="connsiteY9" fmla="*/ 2071070 h 2171662"/>
              <a:gd name="connsiteX10" fmla="*/ 0 w 4195980"/>
              <a:gd name="connsiteY10" fmla="*/ 1991039 h 2171662"/>
              <a:gd name="connsiteX11" fmla="*/ 19050 w 4195980"/>
              <a:gd name="connsiteY11" fmla="*/ 0 h 2171662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990076 w 4195980"/>
              <a:gd name="connsiteY6" fmla="*/ 2113484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06118 w 4195980"/>
              <a:gd name="connsiteY6" fmla="*/ 2099065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106381 w 4195980"/>
              <a:gd name="connsiteY6" fmla="*/ 2106276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98360 w 4195980"/>
              <a:gd name="connsiteY6" fmla="*/ 2063016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098360 w 4195980"/>
              <a:gd name="connsiteY6" fmla="*/ 2084647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96201 w 4195980"/>
              <a:gd name="connsiteY5" fmla="*/ 2057391 h 2175628"/>
              <a:gd name="connsiteX6" fmla="*/ 1098360 w 4195980"/>
              <a:gd name="connsiteY6" fmla="*/ 2084647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980" h="2175628">
                <a:moveTo>
                  <a:pt x="19050" y="0"/>
                </a:moveTo>
                <a:lnTo>
                  <a:pt x="4195980" y="0"/>
                </a:lnTo>
                <a:lnTo>
                  <a:pt x="4195980" y="2058709"/>
                </a:lnTo>
                <a:lnTo>
                  <a:pt x="1098428" y="2058709"/>
                </a:lnTo>
                <a:cubicBezTo>
                  <a:pt x="1097738" y="2046733"/>
                  <a:pt x="1096864" y="2034806"/>
                  <a:pt x="1094688" y="2023030"/>
                </a:cubicBezTo>
                <a:cubicBezTo>
                  <a:pt x="1094204" y="2002066"/>
                  <a:pt x="1100076" y="2077790"/>
                  <a:pt x="1096201" y="2057391"/>
                </a:cubicBezTo>
                <a:cubicBezTo>
                  <a:pt x="1095700" y="2051083"/>
                  <a:pt x="1099761" y="2090801"/>
                  <a:pt x="1098360" y="2084647"/>
                </a:cubicBezTo>
                <a:cubicBezTo>
                  <a:pt x="1086102" y="2046072"/>
                  <a:pt x="1052643" y="2046714"/>
                  <a:pt x="871755" y="2054846"/>
                </a:cubicBezTo>
                <a:cubicBezTo>
                  <a:pt x="722528" y="2054987"/>
                  <a:pt x="308186" y="2088912"/>
                  <a:pt x="162894" y="2078278"/>
                </a:cubicBezTo>
                <a:cubicBezTo>
                  <a:pt x="22024" y="2097805"/>
                  <a:pt x="153949" y="2085610"/>
                  <a:pt x="126800" y="2071070"/>
                </a:cubicBezTo>
                <a:cubicBezTo>
                  <a:pt x="-4623" y="2070949"/>
                  <a:pt x="1248" y="2353040"/>
                  <a:pt x="0" y="1991039"/>
                </a:cubicBezTo>
                <a:cubicBezTo>
                  <a:pt x="0" y="1944475"/>
                  <a:pt x="19050" y="732381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144000" anchor="ctr" anchorCtr="0"/>
          <a:lstStyle/>
          <a:p>
            <a:pPr marL="266700" indent="-266700" algn="just">
              <a:lnSpc>
                <a:spcPct val="95000"/>
              </a:lnSpc>
            </a:pPr>
            <a:r>
              <a:rPr lang="ru-RU" sz="2000" b="1" noProof="1" smtClean="0">
                <a:solidFill>
                  <a:srgbClr val="173A8D"/>
                </a:solidFill>
              </a:rPr>
              <a:t>1.  </a:t>
            </a: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Выбор образовательной программы осуществляет предпенсионер с учетом получения востребованных работодателем знаний, умений, навыков и компетенций </a:t>
            </a:r>
            <a:endParaRPr lang="de-DE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0" y="-2243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31371" y="135225"/>
            <a:ext cx="8093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011" y="6491817"/>
            <a:ext cx="321276" cy="366183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7" name="Freeform 8"/>
          <p:cNvSpPr>
            <a:spLocks/>
          </p:cNvSpPr>
          <p:nvPr/>
        </p:nvSpPr>
        <p:spPr bwMode="gray">
          <a:xfrm flipH="1">
            <a:off x="1153398" y="2187479"/>
            <a:ext cx="7597399" cy="973206"/>
          </a:xfrm>
          <a:custGeom>
            <a:avLst/>
            <a:gdLst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140371"/>
              <a:gd name="connsiteX1" fmla="*/ 4195980 w 4195980"/>
              <a:gd name="connsiteY1" fmla="*/ 0 h 2140371"/>
              <a:gd name="connsiteX2" fmla="*/ 4195980 w 4195980"/>
              <a:gd name="connsiteY2" fmla="*/ 2058709 h 2140371"/>
              <a:gd name="connsiteX3" fmla="*/ 1098428 w 4195980"/>
              <a:gd name="connsiteY3" fmla="*/ 2058709 h 2140371"/>
              <a:gd name="connsiteX4" fmla="*/ 1094688 w 4195980"/>
              <a:gd name="connsiteY4" fmla="*/ 2023030 h 2140371"/>
              <a:gd name="connsiteX5" fmla="*/ 1088180 w 4195980"/>
              <a:gd name="connsiteY5" fmla="*/ 1960943 h 2140371"/>
              <a:gd name="connsiteX6" fmla="*/ 1085326 w 4195980"/>
              <a:gd name="connsiteY6" fmla="*/ 1942246 h 2140371"/>
              <a:gd name="connsiteX7" fmla="*/ 871755 w 4195980"/>
              <a:gd name="connsiteY7" fmla="*/ 2054846 h 2140371"/>
              <a:gd name="connsiteX8" fmla="*/ 0 w 4195980"/>
              <a:gd name="connsiteY8" fmla="*/ 1991039 h 2140371"/>
              <a:gd name="connsiteX9" fmla="*/ 19050 w 4195980"/>
              <a:gd name="connsiteY9" fmla="*/ 0 h 2140371"/>
              <a:gd name="connsiteX0" fmla="*/ 19050 w 4195980"/>
              <a:gd name="connsiteY0" fmla="*/ 0 h 2135593"/>
              <a:gd name="connsiteX1" fmla="*/ 4195980 w 4195980"/>
              <a:gd name="connsiteY1" fmla="*/ 0 h 2135593"/>
              <a:gd name="connsiteX2" fmla="*/ 4195980 w 4195980"/>
              <a:gd name="connsiteY2" fmla="*/ 2058709 h 2135593"/>
              <a:gd name="connsiteX3" fmla="*/ 1098428 w 4195980"/>
              <a:gd name="connsiteY3" fmla="*/ 2058709 h 2135593"/>
              <a:gd name="connsiteX4" fmla="*/ 1094688 w 4195980"/>
              <a:gd name="connsiteY4" fmla="*/ 2023030 h 2135593"/>
              <a:gd name="connsiteX5" fmla="*/ 1088180 w 4195980"/>
              <a:gd name="connsiteY5" fmla="*/ 1960943 h 2135593"/>
              <a:gd name="connsiteX6" fmla="*/ 1085326 w 4195980"/>
              <a:gd name="connsiteY6" fmla="*/ 1942246 h 2135593"/>
              <a:gd name="connsiteX7" fmla="*/ 871755 w 4195980"/>
              <a:gd name="connsiteY7" fmla="*/ 2054846 h 2135593"/>
              <a:gd name="connsiteX8" fmla="*/ 0 w 4195980"/>
              <a:gd name="connsiteY8" fmla="*/ 1991039 h 2135593"/>
              <a:gd name="connsiteX9" fmla="*/ 19050 w 4195980"/>
              <a:gd name="connsiteY9" fmla="*/ 0 h 2135593"/>
              <a:gd name="connsiteX0" fmla="*/ 19050 w 4195980"/>
              <a:gd name="connsiteY0" fmla="*/ 0 h 2135591"/>
              <a:gd name="connsiteX1" fmla="*/ 4195980 w 4195980"/>
              <a:gd name="connsiteY1" fmla="*/ 0 h 2135591"/>
              <a:gd name="connsiteX2" fmla="*/ 4195980 w 4195980"/>
              <a:gd name="connsiteY2" fmla="*/ 2058709 h 2135591"/>
              <a:gd name="connsiteX3" fmla="*/ 1098428 w 4195980"/>
              <a:gd name="connsiteY3" fmla="*/ 2058709 h 2135591"/>
              <a:gd name="connsiteX4" fmla="*/ 1094688 w 4195980"/>
              <a:gd name="connsiteY4" fmla="*/ 2023030 h 2135591"/>
              <a:gd name="connsiteX5" fmla="*/ 1088180 w 4195980"/>
              <a:gd name="connsiteY5" fmla="*/ 1960943 h 2135591"/>
              <a:gd name="connsiteX6" fmla="*/ 990076 w 4195980"/>
              <a:gd name="connsiteY6" fmla="*/ 2113484 h 2135591"/>
              <a:gd name="connsiteX7" fmla="*/ 871755 w 4195980"/>
              <a:gd name="connsiteY7" fmla="*/ 2054846 h 2135591"/>
              <a:gd name="connsiteX8" fmla="*/ 0 w 4195980"/>
              <a:gd name="connsiteY8" fmla="*/ 1991039 h 2135591"/>
              <a:gd name="connsiteX9" fmla="*/ 19050 w 4195980"/>
              <a:gd name="connsiteY9" fmla="*/ 0 h 2135591"/>
              <a:gd name="connsiteX0" fmla="*/ 19050 w 4195980"/>
              <a:gd name="connsiteY0" fmla="*/ 0 h 2170957"/>
              <a:gd name="connsiteX1" fmla="*/ 4195980 w 4195980"/>
              <a:gd name="connsiteY1" fmla="*/ 0 h 2170957"/>
              <a:gd name="connsiteX2" fmla="*/ 4195980 w 4195980"/>
              <a:gd name="connsiteY2" fmla="*/ 2058709 h 2170957"/>
              <a:gd name="connsiteX3" fmla="*/ 1098428 w 4195980"/>
              <a:gd name="connsiteY3" fmla="*/ 2058709 h 2170957"/>
              <a:gd name="connsiteX4" fmla="*/ 1094688 w 4195980"/>
              <a:gd name="connsiteY4" fmla="*/ 2023030 h 2170957"/>
              <a:gd name="connsiteX5" fmla="*/ 1088180 w 4195980"/>
              <a:gd name="connsiteY5" fmla="*/ 1960943 h 2170957"/>
              <a:gd name="connsiteX6" fmla="*/ 990076 w 4195980"/>
              <a:gd name="connsiteY6" fmla="*/ 2113484 h 2170957"/>
              <a:gd name="connsiteX7" fmla="*/ 871755 w 4195980"/>
              <a:gd name="connsiteY7" fmla="*/ 2054846 h 2170957"/>
              <a:gd name="connsiteX8" fmla="*/ 162894 w 4195980"/>
              <a:gd name="connsiteY8" fmla="*/ 2078278 h 2170957"/>
              <a:gd name="connsiteX9" fmla="*/ 0 w 4195980"/>
              <a:gd name="connsiteY9" fmla="*/ 1991039 h 2170957"/>
              <a:gd name="connsiteX10" fmla="*/ 19050 w 4195980"/>
              <a:gd name="connsiteY10" fmla="*/ 0 h 2170957"/>
              <a:gd name="connsiteX0" fmla="*/ 19050 w 4195980"/>
              <a:gd name="connsiteY0" fmla="*/ 0 h 2171662"/>
              <a:gd name="connsiteX1" fmla="*/ 4195980 w 4195980"/>
              <a:gd name="connsiteY1" fmla="*/ 0 h 2171662"/>
              <a:gd name="connsiteX2" fmla="*/ 4195980 w 4195980"/>
              <a:gd name="connsiteY2" fmla="*/ 2058709 h 2171662"/>
              <a:gd name="connsiteX3" fmla="*/ 1098428 w 4195980"/>
              <a:gd name="connsiteY3" fmla="*/ 2058709 h 2171662"/>
              <a:gd name="connsiteX4" fmla="*/ 1094688 w 4195980"/>
              <a:gd name="connsiteY4" fmla="*/ 2023030 h 2171662"/>
              <a:gd name="connsiteX5" fmla="*/ 1088180 w 4195980"/>
              <a:gd name="connsiteY5" fmla="*/ 1960943 h 2171662"/>
              <a:gd name="connsiteX6" fmla="*/ 990076 w 4195980"/>
              <a:gd name="connsiteY6" fmla="*/ 2113484 h 2171662"/>
              <a:gd name="connsiteX7" fmla="*/ 871755 w 4195980"/>
              <a:gd name="connsiteY7" fmla="*/ 2054846 h 2171662"/>
              <a:gd name="connsiteX8" fmla="*/ 162894 w 4195980"/>
              <a:gd name="connsiteY8" fmla="*/ 2078278 h 2171662"/>
              <a:gd name="connsiteX9" fmla="*/ 126800 w 4195980"/>
              <a:gd name="connsiteY9" fmla="*/ 2071070 h 2171662"/>
              <a:gd name="connsiteX10" fmla="*/ 0 w 4195980"/>
              <a:gd name="connsiteY10" fmla="*/ 1991039 h 2171662"/>
              <a:gd name="connsiteX11" fmla="*/ 19050 w 4195980"/>
              <a:gd name="connsiteY11" fmla="*/ 0 h 2171662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990076 w 4195980"/>
              <a:gd name="connsiteY6" fmla="*/ 2113484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06118 w 4195980"/>
              <a:gd name="connsiteY6" fmla="*/ 2099065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106381 w 4195980"/>
              <a:gd name="connsiteY6" fmla="*/ 2106276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98360 w 4195980"/>
              <a:gd name="connsiteY6" fmla="*/ 2063016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098360 w 4195980"/>
              <a:gd name="connsiteY6" fmla="*/ 2084647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96201 w 4195980"/>
              <a:gd name="connsiteY5" fmla="*/ 2057391 h 2175628"/>
              <a:gd name="connsiteX6" fmla="*/ 1098360 w 4195980"/>
              <a:gd name="connsiteY6" fmla="*/ 2084647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980" h="2175628">
                <a:moveTo>
                  <a:pt x="19050" y="0"/>
                </a:moveTo>
                <a:lnTo>
                  <a:pt x="4195980" y="0"/>
                </a:lnTo>
                <a:lnTo>
                  <a:pt x="4195980" y="2058709"/>
                </a:lnTo>
                <a:lnTo>
                  <a:pt x="1098428" y="2058709"/>
                </a:lnTo>
                <a:cubicBezTo>
                  <a:pt x="1097738" y="2046733"/>
                  <a:pt x="1096864" y="2034806"/>
                  <a:pt x="1094688" y="2023030"/>
                </a:cubicBezTo>
                <a:cubicBezTo>
                  <a:pt x="1094204" y="2002066"/>
                  <a:pt x="1100076" y="2077790"/>
                  <a:pt x="1096201" y="2057391"/>
                </a:cubicBezTo>
                <a:cubicBezTo>
                  <a:pt x="1095700" y="2051083"/>
                  <a:pt x="1099761" y="2090801"/>
                  <a:pt x="1098360" y="2084647"/>
                </a:cubicBezTo>
                <a:cubicBezTo>
                  <a:pt x="1086102" y="2046072"/>
                  <a:pt x="1052643" y="2046714"/>
                  <a:pt x="871755" y="2054846"/>
                </a:cubicBezTo>
                <a:cubicBezTo>
                  <a:pt x="722528" y="2054987"/>
                  <a:pt x="308186" y="2088912"/>
                  <a:pt x="162894" y="2078278"/>
                </a:cubicBezTo>
                <a:cubicBezTo>
                  <a:pt x="22024" y="2097805"/>
                  <a:pt x="153949" y="2085610"/>
                  <a:pt x="126800" y="2071070"/>
                </a:cubicBezTo>
                <a:cubicBezTo>
                  <a:pt x="-4623" y="2070949"/>
                  <a:pt x="1248" y="2353040"/>
                  <a:pt x="0" y="1991039"/>
                </a:cubicBezTo>
                <a:cubicBezTo>
                  <a:pt x="0" y="1944475"/>
                  <a:pt x="19050" y="732381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144000" anchor="ctr" anchorCtr="0"/>
          <a:lstStyle/>
          <a:p>
            <a:pPr marL="342900" indent="-342900" algn="just">
              <a:lnSpc>
                <a:spcPct val="95000"/>
              </a:lnSpc>
              <a:buAutoNum type="arabicPeriod" startAt="2"/>
            </a:pP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Отбор образовательной организации осуществляет центр занятости населения, с учетом пожеланий обучающихся  или работодателей</a:t>
            </a:r>
            <a:endParaRPr lang="de-DE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gray">
          <a:xfrm flipH="1">
            <a:off x="1153398" y="3394003"/>
            <a:ext cx="7597398" cy="740554"/>
          </a:xfrm>
          <a:custGeom>
            <a:avLst/>
            <a:gdLst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140371"/>
              <a:gd name="connsiteX1" fmla="*/ 4195980 w 4195980"/>
              <a:gd name="connsiteY1" fmla="*/ 0 h 2140371"/>
              <a:gd name="connsiteX2" fmla="*/ 4195980 w 4195980"/>
              <a:gd name="connsiteY2" fmla="*/ 2058709 h 2140371"/>
              <a:gd name="connsiteX3" fmla="*/ 1098428 w 4195980"/>
              <a:gd name="connsiteY3" fmla="*/ 2058709 h 2140371"/>
              <a:gd name="connsiteX4" fmla="*/ 1094688 w 4195980"/>
              <a:gd name="connsiteY4" fmla="*/ 2023030 h 2140371"/>
              <a:gd name="connsiteX5" fmla="*/ 1088180 w 4195980"/>
              <a:gd name="connsiteY5" fmla="*/ 1960943 h 2140371"/>
              <a:gd name="connsiteX6" fmla="*/ 1085326 w 4195980"/>
              <a:gd name="connsiteY6" fmla="*/ 1942246 h 2140371"/>
              <a:gd name="connsiteX7" fmla="*/ 871755 w 4195980"/>
              <a:gd name="connsiteY7" fmla="*/ 2054846 h 2140371"/>
              <a:gd name="connsiteX8" fmla="*/ 0 w 4195980"/>
              <a:gd name="connsiteY8" fmla="*/ 1991039 h 2140371"/>
              <a:gd name="connsiteX9" fmla="*/ 19050 w 4195980"/>
              <a:gd name="connsiteY9" fmla="*/ 0 h 2140371"/>
              <a:gd name="connsiteX0" fmla="*/ 19050 w 4195980"/>
              <a:gd name="connsiteY0" fmla="*/ 0 h 2135593"/>
              <a:gd name="connsiteX1" fmla="*/ 4195980 w 4195980"/>
              <a:gd name="connsiteY1" fmla="*/ 0 h 2135593"/>
              <a:gd name="connsiteX2" fmla="*/ 4195980 w 4195980"/>
              <a:gd name="connsiteY2" fmla="*/ 2058709 h 2135593"/>
              <a:gd name="connsiteX3" fmla="*/ 1098428 w 4195980"/>
              <a:gd name="connsiteY3" fmla="*/ 2058709 h 2135593"/>
              <a:gd name="connsiteX4" fmla="*/ 1094688 w 4195980"/>
              <a:gd name="connsiteY4" fmla="*/ 2023030 h 2135593"/>
              <a:gd name="connsiteX5" fmla="*/ 1088180 w 4195980"/>
              <a:gd name="connsiteY5" fmla="*/ 1960943 h 2135593"/>
              <a:gd name="connsiteX6" fmla="*/ 1085326 w 4195980"/>
              <a:gd name="connsiteY6" fmla="*/ 1942246 h 2135593"/>
              <a:gd name="connsiteX7" fmla="*/ 871755 w 4195980"/>
              <a:gd name="connsiteY7" fmla="*/ 2054846 h 2135593"/>
              <a:gd name="connsiteX8" fmla="*/ 0 w 4195980"/>
              <a:gd name="connsiteY8" fmla="*/ 1991039 h 2135593"/>
              <a:gd name="connsiteX9" fmla="*/ 19050 w 4195980"/>
              <a:gd name="connsiteY9" fmla="*/ 0 h 2135593"/>
              <a:gd name="connsiteX0" fmla="*/ 19050 w 4195980"/>
              <a:gd name="connsiteY0" fmla="*/ 0 h 2135591"/>
              <a:gd name="connsiteX1" fmla="*/ 4195980 w 4195980"/>
              <a:gd name="connsiteY1" fmla="*/ 0 h 2135591"/>
              <a:gd name="connsiteX2" fmla="*/ 4195980 w 4195980"/>
              <a:gd name="connsiteY2" fmla="*/ 2058709 h 2135591"/>
              <a:gd name="connsiteX3" fmla="*/ 1098428 w 4195980"/>
              <a:gd name="connsiteY3" fmla="*/ 2058709 h 2135591"/>
              <a:gd name="connsiteX4" fmla="*/ 1094688 w 4195980"/>
              <a:gd name="connsiteY4" fmla="*/ 2023030 h 2135591"/>
              <a:gd name="connsiteX5" fmla="*/ 1088180 w 4195980"/>
              <a:gd name="connsiteY5" fmla="*/ 1960943 h 2135591"/>
              <a:gd name="connsiteX6" fmla="*/ 990076 w 4195980"/>
              <a:gd name="connsiteY6" fmla="*/ 2113484 h 2135591"/>
              <a:gd name="connsiteX7" fmla="*/ 871755 w 4195980"/>
              <a:gd name="connsiteY7" fmla="*/ 2054846 h 2135591"/>
              <a:gd name="connsiteX8" fmla="*/ 0 w 4195980"/>
              <a:gd name="connsiteY8" fmla="*/ 1991039 h 2135591"/>
              <a:gd name="connsiteX9" fmla="*/ 19050 w 4195980"/>
              <a:gd name="connsiteY9" fmla="*/ 0 h 2135591"/>
              <a:gd name="connsiteX0" fmla="*/ 19050 w 4195980"/>
              <a:gd name="connsiteY0" fmla="*/ 0 h 2170957"/>
              <a:gd name="connsiteX1" fmla="*/ 4195980 w 4195980"/>
              <a:gd name="connsiteY1" fmla="*/ 0 h 2170957"/>
              <a:gd name="connsiteX2" fmla="*/ 4195980 w 4195980"/>
              <a:gd name="connsiteY2" fmla="*/ 2058709 h 2170957"/>
              <a:gd name="connsiteX3" fmla="*/ 1098428 w 4195980"/>
              <a:gd name="connsiteY3" fmla="*/ 2058709 h 2170957"/>
              <a:gd name="connsiteX4" fmla="*/ 1094688 w 4195980"/>
              <a:gd name="connsiteY4" fmla="*/ 2023030 h 2170957"/>
              <a:gd name="connsiteX5" fmla="*/ 1088180 w 4195980"/>
              <a:gd name="connsiteY5" fmla="*/ 1960943 h 2170957"/>
              <a:gd name="connsiteX6" fmla="*/ 990076 w 4195980"/>
              <a:gd name="connsiteY6" fmla="*/ 2113484 h 2170957"/>
              <a:gd name="connsiteX7" fmla="*/ 871755 w 4195980"/>
              <a:gd name="connsiteY7" fmla="*/ 2054846 h 2170957"/>
              <a:gd name="connsiteX8" fmla="*/ 162894 w 4195980"/>
              <a:gd name="connsiteY8" fmla="*/ 2078278 h 2170957"/>
              <a:gd name="connsiteX9" fmla="*/ 0 w 4195980"/>
              <a:gd name="connsiteY9" fmla="*/ 1991039 h 2170957"/>
              <a:gd name="connsiteX10" fmla="*/ 19050 w 4195980"/>
              <a:gd name="connsiteY10" fmla="*/ 0 h 2170957"/>
              <a:gd name="connsiteX0" fmla="*/ 19050 w 4195980"/>
              <a:gd name="connsiteY0" fmla="*/ 0 h 2171662"/>
              <a:gd name="connsiteX1" fmla="*/ 4195980 w 4195980"/>
              <a:gd name="connsiteY1" fmla="*/ 0 h 2171662"/>
              <a:gd name="connsiteX2" fmla="*/ 4195980 w 4195980"/>
              <a:gd name="connsiteY2" fmla="*/ 2058709 h 2171662"/>
              <a:gd name="connsiteX3" fmla="*/ 1098428 w 4195980"/>
              <a:gd name="connsiteY3" fmla="*/ 2058709 h 2171662"/>
              <a:gd name="connsiteX4" fmla="*/ 1094688 w 4195980"/>
              <a:gd name="connsiteY4" fmla="*/ 2023030 h 2171662"/>
              <a:gd name="connsiteX5" fmla="*/ 1088180 w 4195980"/>
              <a:gd name="connsiteY5" fmla="*/ 1960943 h 2171662"/>
              <a:gd name="connsiteX6" fmla="*/ 990076 w 4195980"/>
              <a:gd name="connsiteY6" fmla="*/ 2113484 h 2171662"/>
              <a:gd name="connsiteX7" fmla="*/ 871755 w 4195980"/>
              <a:gd name="connsiteY7" fmla="*/ 2054846 h 2171662"/>
              <a:gd name="connsiteX8" fmla="*/ 162894 w 4195980"/>
              <a:gd name="connsiteY8" fmla="*/ 2078278 h 2171662"/>
              <a:gd name="connsiteX9" fmla="*/ 126800 w 4195980"/>
              <a:gd name="connsiteY9" fmla="*/ 2071070 h 2171662"/>
              <a:gd name="connsiteX10" fmla="*/ 0 w 4195980"/>
              <a:gd name="connsiteY10" fmla="*/ 1991039 h 2171662"/>
              <a:gd name="connsiteX11" fmla="*/ 19050 w 4195980"/>
              <a:gd name="connsiteY11" fmla="*/ 0 h 2171662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990076 w 4195980"/>
              <a:gd name="connsiteY6" fmla="*/ 2113484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06118 w 4195980"/>
              <a:gd name="connsiteY6" fmla="*/ 2099065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106381 w 4195980"/>
              <a:gd name="connsiteY6" fmla="*/ 2106276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98360 w 4195980"/>
              <a:gd name="connsiteY6" fmla="*/ 2063016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098360 w 4195980"/>
              <a:gd name="connsiteY6" fmla="*/ 2084647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96201 w 4195980"/>
              <a:gd name="connsiteY5" fmla="*/ 2057391 h 2175628"/>
              <a:gd name="connsiteX6" fmla="*/ 1098360 w 4195980"/>
              <a:gd name="connsiteY6" fmla="*/ 2084647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980" h="2175628">
                <a:moveTo>
                  <a:pt x="19050" y="0"/>
                </a:moveTo>
                <a:lnTo>
                  <a:pt x="4195980" y="0"/>
                </a:lnTo>
                <a:lnTo>
                  <a:pt x="4195980" y="2058709"/>
                </a:lnTo>
                <a:lnTo>
                  <a:pt x="1098428" y="2058709"/>
                </a:lnTo>
                <a:cubicBezTo>
                  <a:pt x="1097738" y="2046733"/>
                  <a:pt x="1096864" y="2034806"/>
                  <a:pt x="1094688" y="2023030"/>
                </a:cubicBezTo>
                <a:cubicBezTo>
                  <a:pt x="1094204" y="2002066"/>
                  <a:pt x="1100076" y="2077790"/>
                  <a:pt x="1096201" y="2057391"/>
                </a:cubicBezTo>
                <a:cubicBezTo>
                  <a:pt x="1095700" y="2051083"/>
                  <a:pt x="1099761" y="2090801"/>
                  <a:pt x="1098360" y="2084647"/>
                </a:cubicBezTo>
                <a:cubicBezTo>
                  <a:pt x="1086102" y="2046072"/>
                  <a:pt x="1052643" y="2046714"/>
                  <a:pt x="871755" y="2054846"/>
                </a:cubicBezTo>
                <a:cubicBezTo>
                  <a:pt x="722528" y="2054987"/>
                  <a:pt x="308186" y="2088912"/>
                  <a:pt x="162894" y="2078278"/>
                </a:cubicBezTo>
                <a:cubicBezTo>
                  <a:pt x="22024" y="2097805"/>
                  <a:pt x="153949" y="2085610"/>
                  <a:pt x="126800" y="2071070"/>
                </a:cubicBezTo>
                <a:cubicBezTo>
                  <a:pt x="-4623" y="2070949"/>
                  <a:pt x="1248" y="2353040"/>
                  <a:pt x="0" y="1991039"/>
                </a:cubicBezTo>
                <a:cubicBezTo>
                  <a:pt x="0" y="1944475"/>
                  <a:pt x="19050" y="732381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144000" anchor="ctr" anchorCtr="0"/>
          <a:lstStyle/>
          <a:p>
            <a:pPr marL="342900" indent="-342900">
              <a:lnSpc>
                <a:spcPct val="95000"/>
              </a:lnSpc>
              <a:buAutoNum type="arabicPeriod" startAt="3"/>
            </a:pP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Форма обучения:</a:t>
            </a:r>
          </a:p>
          <a:p>
            <a:pPr>
              <a:lnSpc>
                <a:spcPct val="95000"/>
              </a:lnSpc>
            </a:pPr>
            <a:r>
              <a:rPr lang="ru-RU" sz="2000" b="1" noProof="1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а) очная       б) очно-заочная       в) дистанционная</a:t>
            </a:r>
            <a:endParaRPr lang="de-DE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2" descr="C:\Users\smirnova\Desktop\шаблоны\для презентации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" y="1123604"/>
            <a:ext cx="610052" cy="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8"/>
          <p:cNvSpPr>
            <a:spLocks/>
          </p:cNvSpPr>
          <p:nvPr/>
        </p:nvSpPr>
        <p:spPr bwMode="gray">
          <a:xfrm flipH="1">
            <a:off x="1153399" y="4475935"/>
            <a:ext cx="7597398" cy="740554"/>
          </a:xfrm>
          <a:custGeom>
            <a:avLst/>
            <a:gdLst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140371"/>
              <a:gd name="connsiteX1" fmla="*/ 4195980 w 4195980"/>
              <a:gd name="connsiteY1" fmla="*/ 0 h 2140371"/>
              <a:gd name="connsiteX2" fmla="*/ 4195980 w 4195980"/>
              <a:gd name="connsiteY2" fmla="*/ 2058709 h 2140371"/>
              <a:gd name="connsiteX3" fmla="*/ 1098428 w 4195980"/>
              <a:gd name="connsiteY3" fmla="*/ 2058709 h 2140371"/>
              <a:gd name="connsiteX4" fmla="*/ 1094688 w 4195980"/>
              <a:gd name="connsiteY4" fmla="*/ 2023030 h 2140371"/>
              <a:gd name="connsiteX5" fmla="*/ 1088180 w 4195980"/>
              <a:gd name="connsiteY5" fmla="*/ 1960943 h 2140371"/>
              <a:gd name="connsiteX6" fmla="*/ 1085326 w 4195980"/>
              <a:gd name="connsiteY6" fmla="*/ 1942246 h 2140371"/>
              <a:gd name="connsiteX7" fmla="*/ 871755 w 4195980"/>
              <a:gd name="connsiteY7" fmla="*/ 2054846 h 2140371"/>
              <a:gd name="connsiteX8" fmla="*/ 0 w 4195980"/>
              <a:gd name="connsiteY8" fmla="*/ 1991039 h 2140371"/>
              <a:gd name="connsiteX9" fmla="*/ 19050 w 4195980"/>
              <a:gd name="connsiteY9" fmla="*/ 0 h 2140371"/>
              <a:gd name="connsiteX0" fmla="*/ 19050 w 4195980"/>
              <a:gd name="connsiteY0" fmla="*/ 0 h 2135593"/>
              <a:gd name="connsiteX1" fmla="*/ 4195980 w 4195980"/>
              <a:gd name="connsiteY1" fmla="*/ 0 h 2135593"/>
              <a:gd name="connsiteX2" fmla="*/ 4195980 w 4195980"/>
              <a:gd name="connsiteY2" fmla="*/ 2058709 h 2135593"/>
              <a:gd name="connsiteX3" fmla="*/ 1098428 w 4195980"/>
              <a:gd name="connsiteY3" fmla="*/ 2058709 h 2135593"/>
              <a:gd name="connsiteX4" fmla="*/ 1094688 w 4195980"/>
              <a:gd name="connsiteY4" fmla="*/ 2023030 h 2135593"/>
              <a:gd name="connsiteX5" fmla="*/ 1088180 w 4195980"/>
              <a:gd name="connsiteY5" fmla="*/ 1960943 h 2135593"/>
              <a:gd name="connsiteX6" fmla="*/ 1085326 w 4195980"/>
              <a:gd name="connsiteY6" fmla="*/ 1942246 h 2135593"/>
              <a:gd name="connsiteX7" fmla="*/ 871755 w 4195980"/>
              <a:gd name="connsiteY7" fmla="*/ 2054846 h 2135593"/>
              <a:gd name="connsiteX8" fmla="*/ 0 w 4195980"/>
              <a:gd name="connsiteY8" fmla="*/ 1991039 h 2135593"/>
              <a:gd name="connsiteX9" fmla="*/ 19050 w 4195980"/>
              <a:gd name="connsiteY9" fmla="*/ 0 h 2135593"/>
              <a:gd name="connsiteX0" fmla="*/ 19050 w 4195980"/>
              <a:gd name="connsiteY0" fmla="*/ 0 h 2135591"/>
              <a:gd name="connsiteX1" fmla="*/ 4195980 w 4195980"/>
              <a:gd name="connsiteY1" fmla="*/ 0 h 2135591"/>
              <a:gd name="connsiteX2" fmla="*/ 4195980 w 4195980"/>
              <a:gd name="connsiteY2" fmla="*/ 2058709 h 2135591"/>
              <a:gd name="connsiteX3" fmla="*/ 1098428 w 4195980"/>
              <a:gd name="connsiteY3" fmla="*/ 2058709 h 2135591"/>
              <a:gd name="connsiteX4" fmla="*/ 1094688 w 4195980"/>
              <a:gd name="connsiteY4" fmla="*/ 2023030 h 2135591"/>
              <a:gd name="connsiteX5" fmla="*/ 1088180 w 4195980"/>
              <a:gd name="connsiteY5" fmla="*/ 1960943 h 2135591"/>
              <a:gd name="connsiteX6" fmla="*/ 990076 w 4195980"/>
              <a:gd name="connsiteY6" fmla="*/ 2113484 h 2135591"/>
              <a:gd name="connsiteX7" fmla="*/ 871755 w 4195980"/>
              <a:gd name="connsiteY7" fmla="*/ 2054846 h 2135591"/>
              <a:gd name="connsiteX8" fmla="*/ 0 w 4195980"/>
              <a:gd name="connsiteY8" fmla="*/ 1991039 h 2135591"/>
              <a:gd name="connsiteX9" fmla="*/ 19050 w 4195980"/>
              <a:gd name="connsiteY9" fmla="*/ 0 h 2135591"/>
              <a:gd name="connsiteX0" fmla="*/ 19050 w 4195980"/>
              <a:gd name="connsiteY0" fmla="*/ 0 h 2170957"/>
              <a:gd name="connsiteX1" fmla="*/ 4195980 w 4195980"/>
              <a:gd name="connsiteY1" fmla="*/ 0 h 2170957"/>
              <a:gd name="connsiteX2" fmla="*/ 4195980 w 4195980"/>
              <a:gd name="connsiteY2" fmla="*/ 2058709 h 2170957"/>
              <a:gd name="connsiteX3" fmla="*/ 1098428 w 4195980"/>
              <a:gd name="connsiteY3" fmla="*/ 2058709 h 2170957"/>
              <a:gd name="connsiteX4" fmla="*/ 1094688 w 4195980"/>
              <a:gd name="connsiteY4" fmla="*/ 2023030 h 2170957"/>
              <a:gd name="connsiteX5" fmla="*/ 1088180 w 4195980"/>
              <a:gd name="connsiteY5" fmla="*/ 1960943 h 2170957"/>
              <a:gd name="connsiteX6" fmla="*/ 990076 w 4195980"/>
              <a:gd name="connsiteY6" fmla="*/ 2113484 h 2170957"/>
              <a:gd name="connsiteX7" fmla="*/ 871755 w 4195980"/>
              <a:gd name="connsiteY7" fmla="*/ 2054846 h 2170957"/>
              <a:gd name="connsiteX8" fmla="*/ 162894 w 4195980"/>
              <a:gd name="connsiteY8" fmla="*/ 2078278 h 2170957"/>
              <a:gd name="connsiteX9" fmla="*/ 0 w 4195980"/>
              <a:gd name="connsiteY9" fmla="*/ 1991039 h 2170957"/>
              <a:gd name="connsiteX10" fmla="*/ 19050 w 4195980"/>
              <a:gd name="connsiteY10" fmla="*/ 0 h 2170957"/>
              <a:gd name="connsiteX0" fmla="*/ 19050 w 4195980"/>
              <a:gd name="connsiteY0" fmla="*/ 0 h 2171662"/>
              <a:gd name="connsiteX1" fmla="*/ 4195980 w 4195980"/>
              <a:gd name="connsiteY1" fmla="*/ 0 h 2171662"/>
              <a:gd name="connsiteX2" fmla="*/ 4195980 w 4195980"/>
              <a:gd name="connsiteY2" fmla="*/ 2058709 h 2171662"/>
              <a:gd name="connsiteX3" fmla="*/ 1098428 w 4195980"/>
              <a:gd name="connsiteY3" fmla="*/ 2058709 h 2171662"/>
              <a:gd name="connsiteX4" fmla="*/ 1094688 w 4195980"/>
              <a:gd name="connsiteY4" fmla="*/ 2023030 h 2171662"/>
              <a:gd name="connsiteX5" fmla="*/ 1088180 w 4195980"/>
              <a:gd name="connsiteY5" fmla="*/ 1960943 h 2171662"/>
              <a:gd name="connsiteX6" fmla="*/ 990076 w 4195980"/>
              <a:gd name="connsiteY6" fmla="*/ 2113484 h 2171662"/>
              <a:gd name="connsiteX7" fmla="*/ 871755 w 4195980"/>
              <a:gd name="connsiteY7" fmla="*/ 2054846 h 2171662"/>
              <a:gd name="connsiteX8" fmla="*/ 162894 w 4195980"/>
              <a:gd name="connsiteY8" fmla="*/ 2078278 h 2171662"/>
              <a:gd name="connsiteX9" fmla="*/ 126800 w 4195980"/>
              <a:gd name="connsiteY9" fmla="*/ 2071070 h 2171662"/>
              <a:gd name="connsiteX10" fmla="*/ 0 w 4195980"/>
              <a:gd name="connsiteY10" fmla="*/ 1991039 h 2171662"/>
              <a:gd name="connsiteX11" fmla="*/ 19050 w 4195980"/>
              <a:gd name="connsiteY11" fmla="*/ 0 h 2171662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990076 w 4195980"/>
              <a:gd name="connsiteY6" fmla="*/ 2113484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06118 w 4195980"/>
              <a:gd name="connsiteY6" fmla="*/ 2099065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106381 w 4195980"/>
              <a:gd name="connsiteY6" fmla="*/ 2106276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98360 w 4195980"/>
              <a:gd name="connsiteY6" fmla="*/ 2063016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098360 w 4195980"/>
              <a:gd name="connsiteY6" fmla="*/ 2084647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96201 w 4195980"/>
              <a:gd name="connsiteY5" fmla="*/ 2057391 h 2175628"/>
              <a:gd name="connsiteX6" fmla="*/ 1098360 w 4195980"/>
              <a:gd name="connsiteY6" fmla="*/ 2084647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980" h="2175628">
                <a:moveTo>
                  <a:pt x="19050" y="0"/>
                </a:moveTo>
                <a:lnTo>
                  <a:pt x="4195980" y="0"/>
                </a:lnTo>
                <a:lnTo>
                  <a:pt x="4195980" y="2058709"/>
                </a:lnTo>
                <a:lnTo>
                  <a:pt x="1098428" y="2058709"/>
                </a:lnTo>
                <a:cubicBezTo>
                  <a:pt x="1097738" y="2046733"/>
                  <a:pt x="1096864" y="2034806"/>
                  <a:pt x="1094688" y="2023030"/>
                </a:cubicBezTo>
                <a:cubicBezTo>
                  <a:pt x="1094204" y="2002066"/>
                  <a:pt x="1100076" y="2077790"/>
                  <a:pt x="1096201" y="2057391"/>
                </a:cubicBezTo>
                <a:cubicBezTo>
                  <a:pt x="1095700" y="2051083"/>
                  <a:pt x="1099761" y="2090801"/>
                  <a:pt x="1098360" y="2084647"/>
                </a:cubicBezTo>
                <a:cubicBezTo>
                  <a:pt x="1086102" y="2046072"/>
                  <a:pt x="1052643" y="2046714"/>
                  <a:pt x="871755" y="2054846"/>
                </a:cubicBezTo>
                <a:cubicBezTo>
                  <a:pt x="722528" y="2054987"/>
                  <a:pt x="308186" y="2088912"/>
                  <a:pt x="162894" y="2078278"/>
                </a:cubicBezTo>
                <a:cubicBezTo>
                  <a:pt x="22024" y="2097805"/>
                  <a:pt x="153949" y="2085610"/>
                  <a:pt x="126800" y="2071070"/>
                </a:cubicBezTo>
                <a:cubicBezTo>
                  <a:pt x="-4623" y="2070949"/>
                  <a:pt x="1248" y="2353040"/>
                  <a:pt x="0" y="1991039"/>
                </a:cubicBezTo>
                <a:cubicBezTo>
                  <a:pt x="0" y="1944475"/>
                  <a:pt x="19050" y="732381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144000" anchor="ctr" anchorCtr="0"/>
          <a:lstStyle/>
          <a:p>
            <a:pPr>
              <a:lnSpc>
                <a:spcPct val="95000"/>
              </a:lnSpc>
            </a:pP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4. Данной программой можно воспользоваться только один раз</a:t>
            </a:r>
            <a:endParaRPr lang="de-DE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 descr="C:\Users\smirnova\Desktop\шаблоны\для презентации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" y="4346450"/>
            <a:ext cx="610052" cy="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mirnova\Desktop\шаблоны\для презентации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5" y="3357337"/>
            <a:ext cx="610052" cy="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mirnova\Desktop\шаблоны\для презентации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" y="2187479"/>
            <a:ext cx="610052" cy="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8"/>
          <p:cNvSpPr>
            <a:spLocks/>
          </p:cNvSpPr>
          <p:nvPr/>
        </p:nvSpPr>
        <p:spPr bwMode="gray">
          <a:xfrm flipH="1">
            <a:off x="1153399" y="5593535"/>
            <a:ext cx="7597398" cy="740554"/>
          </a:xfrm>
          <a:custGeom>
            <a:avLst/>
            <a:gdLst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058709"/>
              <a:gd name="connsiteX1" fmla="*/ 4195980 w 4195980"/>
              <a:gd name="connsiteY1" fmla="*/ 0 h 2058709"/>
              <a:gd name="connsiteX2" fmla="*/ 4195980 w 4195980"/>
              <a:gd name="connsiteY2" fmla="*/ 2058709 h 2058709"/>
              <a:gd name="connsiteX3" fmla="*/ 1098428 w 4195980"/>
              <a:gd name="connsiteY3" fmla="*/ 2058709 h 2058709"/>
              <a:gd name="connsiteX4" fmla="*/ 1094688 w 4195980"/>
              <a:gd name="connsiteY4" fmla="*/ 2023030 h 2058709"/>
              <a:gd name="connsiteX5" fmla="*/ 1088180 w 4195980"/>
              <a:gd name="connsiteY5" fmla="*/ 1960943 h 2058709"/>
              <a:gd name="connsiteX6" fmla="*/ 1085326 w 4195980"/>
              <a:gd name="connsiteY6" fmla="*/ 1942246 h 2058709"/>
              <a:gd name="connsiteX7" fmla="*/ 0 w 4195980"/>
              <a:gd name="connsiteY7" fmla="*/ 1991039 h 2058709"/>
              <a:gd name="connsiteX8" fmla="*/ 19050 w 4195980"/>
              <a:gd name="connsiteY8" fmla="*/ 0 h 2058709"/>
              <a:gd name="connsiteX0" fmla="*/ 19050 w 4195980"/>
              <a:gd name="connsiteY0" fmla="*/ 0 h 2140371"/>
              <a:gd name="connsiteX1" fmla="*/ 4195980 w 4195980"/>
              <a:gd name="connsiteY1" fmla="*/ 0 h 2140371"/>
              <a:gd name="connsiteX2" fmla="*/ 4195980 w 4195980"/>
              <a:gd name="connsiteY2" fmla="*/ 2058709 h 2140371"/>
              <a:gd name="connsiteX3" fmla="*/ 1098428 w 4195980"/>
              <a:gd name="connsiteY3" fmla="*/ 2058709 h 2140371"/>
              <a:gd name="connsiteX4" fmla="*/ 1094688 w 4195980"/>
              <a:gd name="connsiteY4" fmla="*/ 2023030 h 2140371"/>
              <a:gd name="connsiteX5" fmla="*/ 1088180 w 4195980"/>
              <a:gd name="connsiteY5" fmla="*/ 1960943 h 2140371"/>
              <a:gd name="connsiteX6" fmla="*/ 1085326 w 4195980"/>
              <a:gd name="connsiteY6" fmla="*/ 1942246 h 2140371"/>
              <a:gd name="connsiteX7" fmla="*/ 871755 w 4195980"/>
              <a:gd name="connsiteY7" fmla="*/ 2054846 h 2140371"/>
              <a:gd name="connsiteX8" fmla="*/ 0 w 4195980"/>
              <a:gd name="connsiteY8" fmla="*/ 1991039 h 2140371"/>
              <a:gd name="connsiteX9" fmla="*/ 19050 w 4195980"/>
              <a:gd name="connsiteY9" fmla="*/ 0 h 2140371"/>
              <a:gd name="connsiteX0" fmla="*/ 19050 w 4195980"/>
              <a:gd name="connsiteY0" fmla="*/ 0 h 2135593"/>
              <a:gd name="connsiteX1" fmla="*/ 4195980 w 4195980"/>
              <a:gd name="connsiteY1" fmla="*/ 0 h 2135593"/>
              <a:gd name="connsiteX2" fmla="*/ 4195980 w 4195980"/>
              <a:gd name="connsiteY2" fmla="*/ 2058709 h 2135593"/>
              <a:gd name="connsiteX3" fmla="*/ 1098428 w 4195980"/>
              <a:gd name="connsiteY3" fmla="*/ 2058709 h 2135593"/>
              <a:gd name="connsiteX4" fmla="*/ 1094688 w 4195980"/>
              <a:gd name="connsiteY4" fmla="*/ 2023030 h 2135593"/>
              <a:gd name="connsiteX5" fmla="*/ 1088180 w 4195980"/>
              <a:gd name="connsiteY5" fmla="*/ 1960943 h 2135593"/>
              <a:gd name="connsiteX6" fmla="*/ 1085326 w 4195980"/>
              <a:gd name="connsiteY6" fmla="*/ 1942246 h 2135593"/>
              <a:gd name="connsiteX7" fmla="*/ 871755 w 4195980"/>
              <a:gd name="connsiteY7" fmla="*/ 2054846 h 2135593"/>
              <a:gd name="connsiteX8" fmla="*/ 0 w 4195980"/>
              <a:gd name="connsiteY8" fmla="*/ 1991039 h 2135593"/>
              <a:gd name="connsiteX9" fmla="*/ 19050 w 4195980"/>
              <a:gd name="connsiteY9" fmla="*/ 0 h 2135593"/>
              <a:gd name="connsiteX0" fmla="*/ 19050 w 4195980"/>
              <a:gd name="connsiteY0" fmla="*/ 0 h 2135591"/>
              <a:gd name="connsiteX1" fmla="*/ 4195980 w 4195980"/>
              <a:gd name="connsiteY1" fmla="*/ 0 h 2135591"/>
              <a:gd name="connsiteX2" fmla="*/ 4195980 w 4195980"/>
              <a:gd name="connsiteY2" fmla="*/ 2058709 h 2135591"/>
              <a:gd name="connsiteX3" fmla="*/ 1098428 w 4195980"/>
              <a:gd name="connsiteY3" fmla="*/ 2058709 h 2135591"/>
              <a:gd name="connsiteX4" fmla="*/ 1094688 w 4195980"/>
              <a:gd name="connsiteY4" fmla="*/ 2023030 h 2135591"/>
              <a:gd name="connsiteX5" fmla="*/ 1088180 w 4195980"/>
              <a:gd name="connsiteY5" fmla="*/ 1960943 h 2135591"/>
              <a:gd name="connsiteX6" fmla="*/ 990076 w 4195980"/>
              <a:gd name="connsiteY6" fmla="*/ 2113484 h 2135591"/>
              <a:gd name="connsiteX7" fmla="*/ 871755 w 4195980"/>
              <a:gd name="connsiteY7" fmla="*/ 2054846 h 2135591"/>
              <a:gd name="connsiteX8" fmla="*/ 0 w 4195980"/>
              <a:gd name="connsiteY8" fmla="*/ 1991039 h 2135591"/>
              <a:gd name="connsiteX9" fmla="*/ 19050 w 4195980"/>
              <a:gd name="connsiteY9" fmla="*/ 0 h 2135591"/>
              <a:gd name="connsiteX0" fmla="*/ 19050 w 4195980"/>
              <a:gd name="connsiteY0" fmla="*/ 0 h 2170957"/>
              <a:gd name="connsiteX1" fmla="*/ 4195980 w 4195980"/>
              <a:gd name="connsiteY1" fmla="*/ 0 h 2170957"/>
              <a:gd name="connsiteX2" fmla="*/ 4195980 w 4195980"/>
              <a:gd name="connsiteY2" fmla="*/ 2058709 h 2170957"/>
              <a:gd name="connsiteX3" fmla="*/ 1098428 w 4195980"/>
              <a:gd name="connsiteY3" fmla="*/ 2058709 h 2170957"/>
              <a:gd name="connsiteX4" fmla="*/ 1094688 w 4195980"/>
              <a:gd name="connsiteY4" fmla="*/ 2023030 h 2170957"/>
              <a:gd name="connsiteX5" fmla="*/ 1088180 w 4195980"/>
              <a:gd name="connsiteY5" fmla="*/ 1960943 h 2170957"/>
              <a:gd name="connsiteX6" fmla="*/ 990076 w 4195980"/>
              <a:gd name="connsiteY6" fmla="*/ 2113484 h 2170957"/>
              <a:gd name="connsiteX7" fmla="*/ 871755 w 4195980"/>
              <a:gd name="connsiteY7" fmla="*/ 2054846 h 2170957"/>
              <a:gd name="connsiteX8" fmla="*/ 162894 w 4195980"/>
              <a:gd name="connsiteY8" fmla="*/ 2078278 h 2170957"/>
              <a:gd name="connsiteX9" fmla="*/ 0 w 4195980"/>
              <a:gd name="connsiteY9" fmla="*/ 1991039 h 2170957"/>
              <a:gd name="connsiteX10" fmla="*/ 19050 w 4195980"/>
              <a:gd name="connsiteY10" fmla="*/ 0 h 2170957"/>
              <a:gd name="connsiteX0" fmla="*/ 19050 w 4195980"/>
              <a:gd name="connsiteY0" fmla="*/ 0 h 2171662"/>
              <a:gd name="connsiteX1" fmla="*/ 4195980 w 4195980"/>
              <a:gd name="connsiteY1" fmla="*/ 0 h 2171662"/>
              <a:gd name="connsiteX2" fmla="*/ 4195980 w 4195980"/>
              <a:gd name="connsiteY2" fmla="*/ 2058709 h 2171662"/>
              <a:gd name="connsiteX3" fmla="*/ 1098428 w 4195980"/>
              <a:gd name="connsiteY3" fmla="*/ 2058709 h 2171662"/>
              <a:gd name="connsiteX4" fmla="*/ 1094688 w 4195980"/>
              <a:gd name="connsiteY4" fmla="*/ 2023030 h 2171662"/>
              <a:gd name="connsiteX5" fmla="*/ 1088180 w 4195980"/>
              <a:gd name="connsiteY5" fmla="*/ 1960943 h 2171662"/>
              <a:gd name="connsiteX6" fmla="*/ 990076 w 4195980"/>
              <a:gd name="connsiteY6" fmla="*/ 2113484 h 2171662"/>
              <a:gd name="connsiteX7" fmla="*/ 871755 w 4195980"/>
              <a:gd name="connsiteY7" fmla="*/ 2054846 h 2171662"/>
              <a:gd name="connsiteX8" fmla="*/ 162894 w 4195980"/>
              <a:gd name="connsiteY8" fmla="*/ 2078278 h 2171662"/>
              <a:gd name="connsiteX9" fmla="*/ 126800 w 4195980"/>
              <a:gd name="connsiteY9" fmla="*/ 2071070 h 2171662"/>
              <a:gd name="connsiteX10" fmla="*/ 0 w 4195980"/>
              <a:gd name="connsiteY10" fmla="*/ 1991039 h 2171662"/>
              <a:gd name="connsiteX11" fmla="*/ 19050 w 4195980"/>
              <a:gd name="connsiteY11" fmla="*/ 0 h 2171662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990076 w 4195980"/>
              <a:gd name="connsiteY6" fmla="*/ 2113484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06118 w 4195980"/>
              <a:gd name="connsiteY6" fmla="*/ 2099065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106381 w 4195980"/>
              <a:gd name="connsiteY6" fmla="*/ 2106276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88180 w 4195980"/>
              <a:gd name="connsiteY5" fmla="*/ 1960943 h 2175628"/>
              <a:gd name="connsiteX6" fmla="*/ 1098360 w 4195980"/>
              <a:gd name="connsiteY6" fmla="*/ 2063016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  <a:gd name="connsiteX0" fmla="*/ 19050 w 4195980"/>
              <a:gd name="connsiteY0" fmla="*/ 0 h 2175630"/>
              <a:gd name="connsiteX1" fmla="*/ 4195980 w 4195980"/>
              <a:gd name="connsiteY1" fmla="*/ 0 h 2175630"/>
              <a:gd name="connsiteX2" fmla="*/ 4195980 w 4195980"/>
              <a:gd name="connsiteY2" fmla="*/ 2058709 h 2175630"/>
              <a:gd name="connsiteX3" fmla="*/ 1098428 w 4195980"/>
              <a:gd name="connsiteY3" fmla="*/ 2058709 h 2175630"/>
              <a:gd name="connsiteX4" fmla="*/ 1094688 w 4195980"/>
              <a:gd name="connsiteY4" fmla="*/ 2023030 h 2175630"/>
              <a:gd name="connsiteX5" fmla="*/ 1088180 w 4195980"/>
              <a:gd name="connsiteY5" fmla="*/ 1960943 h 2175630"/>
              <a:gd name="connsiteX6" fmla="*/ 1098360 w 4195980"/>
              <a:gd name="connsiteY6" fmla="*/ 2084647 h 2175630"/>
              <a:gd name="connsiteX7" fmla="*/ 871755 w 4195980"/>
              <a:gd name="connsiteY7" fmla="*/ 2054846 h 2175630"/>
              <a:gd name="connsiteX8" fmla="*/ 162894 w 4195980"/>
              <a:gd name="connsiteY8" fmla="*/ 2078278 h 2175630"/>
              <a:gd name="connsiteX9" fmla="*/ 126800 w 4195980"/>
              <a:gd name="connsiteY9" fmla="*/ 2071070 h 2175630"/>
              <a:gd name="connsiteX10" fmla="*/ 0 w 4195980"/>
              <a:gd name="connsiteY10" fmla="*/ 1991039 h 2175630"/>
              <a:gd name="connsiteX11" fmla="*/ 19050 w 4195980"/>
              <a:gd name="connsiteY11" fmla="*/ 0 h 2175630"/>
              <a:gd name="connsiteX0" fmla="*/ 19050 w 4195980"/>
              <a:gd name="connsiteY0" fmla="*/ 0 h 2175628"/>
              <a:gd name="connsiteX1" fmla="*/ 4195980 w 4195980"/>
              <a:gd name="connsiteY1" fmla="*/ 0 h 2175628"/>
              <a:gd name="connsiteX2" fmla="*/ 4195980 w 4195980"/>
              <a:gd name="connsiteY2" fmla="*/ 2058709 h 2175628"/>
              <a:gd name="connsiteX3" fmla="*/ 1098428 w 4195980"/>
              <a:gd name="connsiteY3" fmla="*/ 2058709 h 2175628"/>
              <a:gd name="connsiteX4" fmla="*/ 1094688 w 4195980"/>
              <a:gd name="connsiteY4" fmla="*/ 2023030 h 2175628"/>
              <a:gd name="connsiteX5" fmla="*/ 1096201 w 4195980"/>
              <a:gd name="connsiteY5" fmla="*/ 2057391 h 2175628"/>
              <a:gd name="connsiteX6" fmla="*/ 1098360 w 4195980"/>
              <a:gd name="connsiteY6" fmla="*/ 2084647 h 2175628"/>
              <a:gd name="connsiteX7" fmla="*/ 871755 w 4195980"/>
              <a:gd name="connsiteY7" fmla="*/ 2054846 h 2175628"/>
              <a:gd name="connsiteX8" fmla="*/ 162894 w 4195980"/>
              <a:gd name="connsiteY8" fmla="*/ 2078278 h 2175628"/>
              <a:gd name="connsiteX9" fmla="*/ 126800 w 4195980"/>
              <a:gd name="connsiteY9" fmla="*/ 2071070 h 2175628"/>
              <a:gd name="connsiteX10" fmla="*/ 0 w 4195980"/>
              <a:gd name="connsiteY10" fmla="*/ 1991039 h 2175628"/>
              <a:gd name="connsiteX11" fmla="*/ 19050 w 4195980"/>
              <a:gd name="connsiteY11" fmla="*/ 0 h 217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980" h="2175628">
                <a:moveTo>
                  <a:pt x="19050" y="0"/>
                </a:moveTo>
                <a:lnTo>
                  <a:pt x="4195980" y="0"/>
                </a:lnTo>
                <a:lnTo>
                  <a:pt x="4195980" y="2058709"/>
                </a:lnTo>
                <a:lnTo>
                  <a:pt x="1098428" y="2058709"/>
                </a:lnTo>
                <a:cubicBezTo>
                  <a:pt x="1097738" y="2046733"/>
                  <a:pt x="1096864" y="2034806"/>
                  <a:pt x="1094688" y="2023030"/>
                </a:cubicBezTo>
                <a:cubicBezTo>
                  <a:pt x="1094204" y="2002066"/>
                  <a:pt x="1100076" y="2077790"/>
                  <a:pt x="1096201" y="2057391"/>
                </a:cubicBezTo>
                <a:cubicBezTo>
                  <a:pt x="1095700" y="2051083"/>
                  <a:pt x="1099761" y="2090801"/>
                  <a:pt x="1098360" y="2084647"/>
                </a:cubicBezTo>
                <a:cubicBezTo>
                  <a:pt x="1086102" y="2046072"/>
                  <a:pt x="1052643" y="2046714"/>
                  <a:pt x="871755" y="2054846"/>
                </a:cubicBezTo>
                <a:cubicBezTo>
                  <a:pt x="722528" y="2054987"/>
                  <a:pt x="308186" y="2088912"/>
                  <a:pt x="162894" y="2078278"/>
                </a:cubicBezTo>
                <a:cubicBezTo>
                  <a:pt x="22024" y="2097805"/>
                  <a:pt x="153949" y="2085610"/>
                  <a:pt x="126800" y="2071070"/>
                </a:cubicBezTo>
                <a:cubicBezTo>
                  <a:pt x="-4623" y="2070949"/>
                  <a:pt x="1248" y="2353040"/>
                  <a:pt x="0" y="1991039"/>
                </a:cubicBezTo>
                <a:cubicBezTo>
                  <a:pt x="0" y="1944475"/>
                  <a:pt x="19050" y="732381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144000" anchor="ctr" anchorCtr="0"/>
          <a:lstStyle/>
          <a:p>
            <a:pPr>
              <a:lnSpc>
                <a:spcPct val="95000"/>
              </a:lnSpc>
            </a:pPr>
            <a:r>
              <a:rPr lang="ru-RU" sz="2000" b="1" noProof="1" smtClean="0">
                <a:solidFill>
                  <a:schemeClr val="accent1">
                    <a:lumMod val="50000"/>
                  </a:schemeClr>
                </a:solidFill>
              </a:rPr>
              <a:t>5. Реализация проекта по обучению граждан предпенсионного возраста действует с 2019 – 2024 гг. </a:t>
            </a:r>
            <a:endParaRPr lang="de-DE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2" descr="C:\Users\smirnova\Desktop\шаблоны\для презентации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" y="5345746"/>
            <a:ext cx="610052" cy="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4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1" y="685046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52D99-FB5A-4043-A07F-8EF94985BC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2138680"/>
            <a:ext cx="7975600" cy="417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Довести до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предпенсионеров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информацию о возможности получения профессионального образования;</a:t>
            </a:r>
          </a:p>
          <a:p>
            <a:pPr marL="342900" indent="-342900" algn="just">
              <a:buAutoNum type="arabicPeriod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Всем образовательным учреждениям предоставить в отдел образования информацию об обучении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предпенсионеров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до 12.04.2019                      (по форме ЦЗН).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9833" y="1028700"/>
            <a:ext cx="3314700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3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-791" y="670560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2D99-FB5A-4043-A07F-8EF94985BCC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9832" y="2138680"/>
            <a:ext cx="7344568" cy="3525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9833" y="1028700"/>
            <a:ext cx="3314700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6618" y="3059668"/>
            <a:ext cx="6355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9760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-791" y="632460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52D99-FB5A-4043-A07F-8EF94985BC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900" y="965200"/>
            <a:ext cx="8470900" cy="553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Справка о доходах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расходах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, об имуществе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обязательствах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имущественного характера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1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1" y="685046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52D99-FB5A-4043-A07F-8EF94985BC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900" y="965200"/>
            <a:ext cx="8470900" cy="553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63721"/>
              </p:ext>
            </p:extLst>
          </p:nvPr>
        </p:nvGraphicFramePr>
        <p:xfrm>
          <a:off x="780259" y="2133600"/>
          <a:ext cx="7581900" cy="436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216"/>
                <a:gridCol w="1180671"/>
                <a:gridCol w="1465170"/>
                <a:gridCol w="2076843"/>
              </a:tblGrid>
              <a:tr h="6254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Образовательные учреждения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Кол-во, шт.</a:t>
                      </a:r>
                      <a:endParaRPr lang="ru-RU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Сдали, шт.</a:t>
                      </a:r>
                      <a:endParaRPr lang="ru-RU" sz="2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Обращались  с вопросами, шт.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учреждения, подведомственные отделу образования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22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7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том числе: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48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общеобразовательные </a:t>
                      </a:r>
                      <a:r>
                        <a:rPr lang="ru-RU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учреждения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дошкольные образовательные учреждения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учреждения дополнительного образования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9700" y="863600"/>
            <a:ext cx="88011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 предоставленных справках о доходах, расходах, об имуществе и  обязательствах имущественного характера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79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/>
          <a:stretch/>
        </p:blipFill>
        <p:spPr bwMode="auto">
          <a:xfrm>
            <a:off x="1" y="685046"/>
            <a:ext cx="9143999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5"/>
          <a:stretch/>
        </p:blipFill>
        <p:spPr bwMode="auto">
          <a:xfrm>
            <a:off x="-791" y="14486"/>
            <a:ext cx="91440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52D99-FB5A-4043-A07F-8EF94985BC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2138680"/>
            <a:ext cx="7975600" cy="417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    В срок до 15.04.2019 предоставить справки                  о доходах, расходах,                          об имуществе и обязательствах имущественного характера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9833" y="1028700"/>
            <a:ext cx="3314700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Задача: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4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</TotalTime>
  <Words>382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Тема Office</vt:lpstr>
      <vt:lpstr>         Об организации обучения лиц предпенсионного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Отдел</cp:lastModifiedBy>
  <cp:revision>152</cp:revision>
  <cp:lastPrinted>2019-03-28T05:19:24Z</cp:lastPrinted>
  <dcterms:created xsi:type="dcterms:W3CDTF">2016-11-18T14:12:19Z</dcterms:created>
  <dcterms:modified xsi:type="dcterms:W3CDTF">2019-03-28T07:08:43Z</dcterms:modified>
</cp:coreProperties>
</file>