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61" r:id="rId2"/>
    <p:sldId id="280" r:id="rId3"/>
    <p:sldId id="263" r:id="rId4"/>
    <p:sldId id="258" r:id="rId5"/>
    <p:sldId id="259" r:id="rId6"/>
    <p:sldId id="260" r:id="rId7"/>
    <p:sldId id="266" r:id="rId8"/>
    <p:sldId id="265" r:id="rId9"/>
    <p:sldId id="267" r:id="rId10"/>
    <p:sldId id="268" r:id="rId11"/>
    <p:sldId id="269" r:id="rId12"/>
    <p:sldId id="281" r:id="rId13"/>
    <p:sldId id="283" r:id="rId14"/>
    <p:sldId id="285" r:id="rId15"/>
    <p:sldId id="287" r:id="rId16"/>
    <p:sldId id="279" r:id="rId17"/>
    <p:sldId id="295" r:id="rId18"/>
    <p:sldId id="272" r:id="rId19"/>
    <p:sldId id="288" r:id="rId20"/>
    <p:sldId id="290" r:id="rId21"/>
    <p:sldId id="289" r:id="rId22"/>
    <p:sldId id="271" r:id="rId23"/>
    <p:sldId id="276" r:id="rId24"/>
    <p:sldId id="274" r:id="rId25"/>
    <p:sldId id="277" r:id="rId26"/>
    <p:sldId id="278" r:id="rId27"/>
    <p:sldId id="275" r:id="rId28"/>
    <p:sldId id="273" r:id="rId29"/>
    <p:sldId id="294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22" autoAdjust="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D7494-C63E-45AB-8442-FAAF2D48CAC0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FE8AA-EE1E-4EBA-9A2C-7BDA519BC8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1232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16473-AD4D-41F7-A54A-C86DC16EA033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16473-AD4D-41F7-A54A-C86DC16EA033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Внедрение </a:t>
            </a:r>
            <a:r>
              <a:rPr lang="ru-RU" b="1" dirty="0" smtClean="0"/>
              <a:t>на уровнях основного общего и среднего общего образования </a:t>
            </a:r>
            <a:r>
              <a:rPr lang="ru-RU" b="1" u="sng" dirty="0" smtClean="0"/>
              <a:t>новых методов обучения и воспитания, образовательных технологий,</a:t>
            </a:r>
            <a:r>
              <a:rPr lang="ru-RU" b="1" dirty="0" smtClean="0"/>
              <a:t> обеспечивающих освоение обучающимися базовых навыков и умений, </a:t>
            </a:r>
            <a:r>
              <a:rPr lang="ru-RU" b="1" u="sng" dirty="0" smtClean="0"/>
              <a:t>повышение их мотивации к обучению</a:t>
            </a:r>
            <a:r>
              <a:rPr lang="ru-RU" b="1" dirty="0" smtClean="0"/>
              <a:t> и вовлеченности в образовательный процесс</a:t>
            </a:r>
            <a:r>
              <a:rPr lang="ru-RU" dirty="0" smtClean="0"/>
              <a:t>, а также обновление содержания и совершенствование методов обучения предметной области «Технология»</a:t>
            </a:r>
          </a:p>
          <a:p>
            <a:r>
              <a:rPr lang="ru-RU" dirty="0" smtClean="0"/>
              <a:t>	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Задача национального проекта: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Реализованы </a:t>
            </a:r>
            <a:r>
              <a:rPr lang="ru-RU" b="1" dirty="0" smtClean="0"/>
              <a:t>мероприятия</a:t>
            </a:r>
            <a:r>
              <a:rPr lang="ru-RU" dirty="0" smtClean="0"/>
              <a:t> региональных программ по </a:t>
            </a:r>
            <a:r>
              <a:rPr lang="ru-RU" b="1" dirty="0" smtClean="0"/>
              <a:t>модернизации инфраструктуры общего образования </a:t>
            </a:r>
            <a:r>
              <a:rPr lang="ru-RU" dirty="0" smtClean="0"/>
              <a:t>(строительство зданий (пристроек к зданию), приобретение (выкуп) зданий (пристроек к зданиям) общеобразовательных организаций, расположенных в сельской местности и поселках городского типа , в том числе оснащение новых мест в общеобразовательных организациях средствами обучения и воспитания, необходимыми для реализации основных образовательных программ начального общего, основного общего и среднего общего образования.</a:t>
            </a:r>
            <a:br>
              <a:rPr lang="ru-RU" dirty="0" smtClean="0"/>
            </a:br>
            <a:endParaRPr lang="ru-RU" dirty="0" smtClean="0"/>
          </a:p>
          <a:p>
            <a:r>
              <a:rPr lang="ru-RU" u="sng" dirty="0" smtClean="0"/>
              <a:t>Обеспечено </a:t>
            </a:r>
            <a:r>
              <a:rPr lang="ru-RU" u="sng" dirty="0" smtClean="0"/>
              <a:t>повышение доступности современных условий образования в сельской местности и малых городах за счет ввода к концу 2019 года не менее 4,9 тыс</a:t>
            </a:r>
            <a:r>
              <a:rPr lang="ru-RU" u="sng" baseline="30000" dirty="0" smtClean="0"/>
              <a:t>4</a:t>
            </a:r>
            <a:r>
              <a:rPr lang="ru-RU" u="sng" dirty="0" smtClean="0"/>
              <a:t>. новых мест в общеобразовательных организациях, расположенных в сельской местности и поселках городского типа.</a:t>
            </a:r>
            <a:endParaRPr lang="ru-RU" dirty="0" smtClean="0"/>
          </a:p>
          <a:p>
            <a:r>
              <a:rPr lang="ru-RU" dirty="0" smtClean="0"/>
              <a:t>Срок: 31.12.2019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Характеристика результата федерального проекта: 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Государственная программа </a:t>
            </a:r>
            <a:r>
              <a:rPr lang="ru-RU" sz="2400" dirty="0" smtClean="0"/>
              <a:t>Красноярского края ≪Развитие образования≫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623204" cy="43815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≪Об утверждении государственной программы Красноярского края ≪</a:t>
            </a:r>
            <a:r>
              <a:rPr lang="ru-RU" b="1" dirty="0" smtClean="0"/>
              <a:t>Развитие образования</a:t>
            </a:r>
            <a:r>
              <a:rPr lang="ru-RU" dirty="0" smtClean="0"/>
              <a:t>≫,</a:t>
            </a:r>
          </a:p>
          <a:p>
            <a:pPr>
              <a:buNone/>
            </a:pPr>
            <a:r>
              <a:rPr lang="ru-RU" dirty="0" smtClean="0"/>
              <a:t>    постановлением Правительства Красноярского края от 27.03.2019 № 141-п</a:t>
            </a:r>
          </a:p>
          <a:p>
            <a:pPr>
              <a:buNone/>
            </a:pPr>
            <a:r>
              <a:rPr lang="ru-RU" dirty="0" smtClean="0"/>
              <a:t> ≪Об утверждении распределения субсидий бюджетам муниципальных образований Красноярского края – победителям конкурсного отбора на создание в общеобразовательных организациях, расположенных в сельской местности, условий для занятий физической</a:t>
            </a:r>
          </a:p>
          <a:p>
            <a:r>
              <a:rPr lang="ru-RU" dirty="0" smtClean="0"/>
              <a:t>культурой и спортом в 2019 году≫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143008"/>
          </a:xfrm>
        </p:spPr>
        <p:txBody>
          <a:bodyPr>
            <a:noAutofit/>
          </a:bodyPr>
          <a:lstStyle/>
          <a:p>
            <a:r>
              <a:rPr lang="ru-RU" altLang="ru-RU" sz="1800" b="1" dirty="0" smtClean="0">
                <a:solidFill>
                  <a:srgbClr val="0078B4"/>
                </a:solidFill>
                <a:latin typeface="Arial" charset="0"/>
              </a:rPr>
              <a:t>Муниципальное бюджетное общеобразовательное учреждение</a:t>
            </a:r>
            <a:br>
              <a:rPr lang="ru-RU" altLang="ru-RU" sz="1800" b="1" dirty="0" smtClean="0">
                <a:solidFill>
                  <a:srgbClr val="0078B4"/>
                </a:solidFill>
                <a:latin typeface="Arial" charset="0"/>
              </a:rPr>
            </a:br>
            <a:r>
              <a:rPr lang="ru-RU" altLang="ru-RU" sz="1800" b="1" dirty="0" smtClean="0">
                <a:solidFill>
                  <a:srgbClr val="0078B4"/>
                </a:solidFill>
                <a:latin typeface="Arial" charset="0"/>
              </a:rPr>
              <a:t>средняя общеобразовательная школа № 7</a:t>
            </a:r>
            <a:r>
              <a:rPr lang="en-US" altLang="ru-RU" sz="1800" b="1" dirty="0" smtClean="0">
                <a:solidFill>
                  <a:srgbClr val="0078B4"/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rgbClr val="0078B4"/>
                </a:solidFill>
                <a:latin typeface="Arial" charset="0"/>
              </a:rPr>
              <a:t>им. В.П. Астафьева</a:t>
            </a:r>
            <a:r>
              <a:rPr lang="ru-RU" altLang="ru-RU" sz="1800" b="1" dirty="0" smtClean="0">
                <a:solidFill>
                  <a:srgbClr val="0078B4"/>
                </a:solidFill>
              </a:rPr>
              <a:t/>
            </a:r>
            <a:br>
              <a:rPr lang="ru-RU" altLang="ru-RU" sz="1800" b="1" dirty="0" smtClean="0">
                <a:solidFill>
                  <a:srgbClr val="0078B4"/>
                </a:solidFill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36" cy="5143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Заявка на участие </a:t>
            </a:r>
          </a:p>
          <a:p>
            <a:pPr algn="ctr">
              <a:buNone/>
            </a:pPr>
            <a:r>
              <a:rPr lang="ru-RU" b="1" dirty="0" smtClean="0"/>
              <a:t>в конкурсном отборе по распределению субсидий бюджетам муниципальных образований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Красноярского края на проведение капитального ремонта спортивных залов общеобразовательных организаций,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расположенных в сельской местности, для создания условий для занятий физической культурой и спортом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СОШ №7 им.В.П.Астафьева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победитель</a:t>
            </a:r>
            <a:endParaRPr lang="ru-RU" dirty="0" smtClean="0"/>
          </a:p>
          <a:p>
            <a:r>
              <a:rPr lang="ru-RU" dirty="0" smtClean="0"/>
              <a:t>конкурсного отбора на создание в общеобразовательных организациях,</a:t>
            </a:r>
          </a:p>
          <a:p>
            <a:r>
              <a:rPr lang="ru-RU" dirty="0" smtClean="0"/>
              <a:t>расположенных в сельской местности, условий для занятий физической</a:t>
            </a:r>
          </a:p>
          <a:p>
            <a:r>
              <a:rPr lang="ru-RU" dirty="0" smtClean="0"/>
              <a:t>культурой и спортом в 2019 году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2" y="1071546"/>
          <a:ext cx="9001160" cy="59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90"/>
                <a:gridCol w="2250290"/>
                <a:gridCol w="2250290"/>
                <a:gridCol w="2250290"/>
              </a:tblGrid>
              <a:tr h="173527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Бюджет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Заявка  на конкурс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После государственной</a:t>
                      </a:r>
                    </a:p>
                    <a:p>
                      <a:r>
                        <a:rPr lang="ru-RU" sz="2000" dirty="0" smtClean="0"/>
                        <a:t>экспертизы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После электронного аукциона</a:t>
                      </a:r>
                      <a:endParaRPr lang="ru-RU" sz="2000" dirty="0"/>
                    </a:p>
                  </a:txBody>
                  <a:tcPr/>
                </a:tc>
              </a:tr>
              <a:tr h="12146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Краевые субвенции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2 797</a:t>
                      </a:r>
                      <a:r>
                        <a:rPr lang="ru-RU" sz="2800" baseline="0" dirty="0" smtClean="0"/>
                        <a:t> 499,00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2592388,50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2 118 111,59</a:t>
                      </a:r>
                      <a:endParaRPr lang="ru-RU" sz="2800" dirty="0"/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Местный бюджет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160 000,00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136 441,50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111 479,56</a:t>
                      </a:r>
                      <a:endParaRPr lang="ru-RU" sz="2800" dirty="0"/>
                    </a:p>
                  </a:txBody>
                  <a:tcPr/>
                </a:tc>
              </a:tr>
              <a:tr h="12146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Всего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2 957</a:t>
                      </a:r>
                      <a:r>
                        <a:rPr lang="ru-RU" sz="2800" b="1" baseline="0" dirty="0" smtClean="0"/>
                        <a:t>499,00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2 728 830,00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2 229591,15</a:t>
                      </a:r>
                      <a:endParaRPr lang="ru-RU" sz="2800" dirty="0"/>
                    </a:p>
                  </a:txBody>
                  <a:tcPr/>
                </a:tc>
              </a:tr>
              <a:tr h="70375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Экономия 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727 902,05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управленческой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52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5250"/>
                </a:solidFill>
                <a:latin typeface="Times New Roman" pitchFamily="18" charset="0"/>
                <a:cs typeface="Times New Roman" pitchFamily="18" charset="0"/>
              </a:rPr>
              <a:t>создание образовательного пространства сельской школы, отвечающего современным тенденциям образования и формирующего социально активную личность, готовую к саморазвитию и самореализации, мотивированную на творчество, инновационную деятельность, </a:t>
            </a:r>
            <a:r>
              <a:rPr lang="ru-RU" sz="2800" b="1" u="sng" dirty="0" smtClean="0">
                <a:solidFill>
                  <a:srgbClr val="005250"/>
                </a:solidFill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sz="2800" b="1" dirty="0" smtClean="0">
                <a:solidFill>
                  <a:srgbClr val="005250"/>
                </a:solidFill>
                <a:latin typeface="Times New Roman" pitchFamily="18" charset="0"/>
                <a:cs typeface="Times New Roman" pitchFamily="18" charset="0"/>
              </a:rPr>
              <a:t>, сотрудничество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86728" cy="36433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Проведение капитального ремонта спортивного зала </a:t>
            </a:r>
            <a:br>
              <a:rPr lang="ru-RU" b="1" dirty="0" smtClean="0"/>
            </a:br>
            <a:r>
              <a:rPr lang="ru-RU" b="1" dirty="0" smtClean="0"/>
              <a:t>МБОУ СОШ № 7 </a:t>
            </a:r>
            <a:br>
              <a:rPr lang="ru-RU" b="1" dirty="0" smtClean="0"/>
            </a:br>
            <a:r>
              <a:rPr lang="ru-RU" b="1" dirty="0" smtClean="0"/>
              <a:t>им.В.П. Астафьева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143512"/>
            <a:ext cx="4843474" cy="49528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20" y="3714752"/>
            <a:ext cx="3501752" cy="262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26007" y="5050049"/>
            <a:ext cx="2717993" cy="180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1 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28718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</a:t>
            </a:r>
            <a:r>
              <a:rPr lang="ru-RU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с резиновым покрытием</a:t>
            </a:r>
          </a:p>
        </p:txBody>
      </p:sp>
      <p:pic>
        <p:nvPicPr>
          <p:cNvPr id="10242" name="Picture 2" descr="C:\Users\User\Desktop\телефон\IMG_1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72" y="1700808"/>
            <a:ext cx="7791056" cy="480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2000264" cy="17859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Вид  спорт зала </a:t>
            </a:r>
            <a:br>
              <a:rPr lang="ru-RU" sz="2800" dirty="0" smtClean="0"/>
            </a:br>
            <a:r>
              <a:rPr lang="ru-RU" sz="2800" dirty="0" smtClean="0"/>
              <a:t>2018г. </a:t>
            </a:r>
            <a:endParaRPr lang="ru-RU" sz="2800" dirty="0"/>
          </a:p>
        </p:txBody>
      </p:sp>
      <p:pic>
        <p:nvPicPr>
          <p:cNvPr id="1026" name="Picture 2" descr="C:\Users\User\AppData\Local\Temp\Rar$DI06.420\IMG-20190124-WA0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1414"/>
            <a:ext cx="6169037" cy="616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86728" cy="36433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Проведение капитального ремонта спортивного зала </a:t>
            </a:r>
            <a:br>
              <a:rPr lang="ru-RU" b="1" dirty="0" smtClean="0"/>
            </a:br>
            <a:r>
              <a:rPr lang="ru-RU" b="1" dirty="0" smtClean="0"/>
              <a:t>МБОУ СОШ № 7 </a:t>
            </a:r>
            <a:br>
              <a:rPr lang="ru-RU" b="1" dirty="0" smtClean="0"/>
            </a:br>
            <a:r>
              <a:rPr lang="ru-RU" b="1" dirty="0" smtClean="0"/>
              <a:t>им.В.П. Астафьева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5143512"/>
            <a:ext cx="4843474" cy="495288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5720" y="3714752"/>
            <a:ext cx="3501752" cy="262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26007" y="5050049"/>
            <a:ext cx="2717993" cy="180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1 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28718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2328850" cy="31432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 спорт </a:t>
            </a:r>
            <a:br>
              <a:rPr lang="ru-RU" sz="3200" dirty="0" smtClean="0"/>
            </a:br>
            <a:r>
              <a:rPr lang="ru-RU" sz="3200" dirty="0" smtClean="0"/>
              <a:t>зала</a:t>
            </a:r>
            <a:br>
              <a:rPr lang="ru-RU" sz="3200" dirty="0" smtClean="0"/>
            </a:br>
            <a:r>
              <a:rPr lang="ru-RU" sz="3200" dirty="0" smtClean="0"/>
              <a:t>2018г.</a:t>
            </a:r>
            <a:endParaRPr lang="ru-RU" sz="3200" dirty="0"/>
          </a:p>
        </p:txBody>
      </p:sp>
      <p:pic>
        <p:nvPicPr>
          <p:cNvPr id="2050" name="Picture 2" descr="C:\Users\User\AppData\Local\Temp\Rar$DI10.476\IMG-20190124-WA00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714356"/>
            <a:ext cx="5906319" cy="5906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1828784" cy="27146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Вид спорт </a:t>
            </a:r>
            <a:br>
              <a:rPr lang="ru-RU" sz="2800" dirty="0" smtClean="0"/>
            </a:br>
            <a:r>
              <a:rPr lang="ru-RU" sz="2800" dirty="0" smtClean="0"/>
              <a:t>зала</a:t>
            </a:r>
            <a:br>
              <a:rPr lang="ru-RU" sz="2800" dirty="0" smtClean="0"/>
            </a:br>
            <a:r>
              <a:rPr lang="ru-RU" sz="2800" dirty="0" smtClean="0"/>
              <a:t>2018г.</a:t>
            </a:r>
            <a:endParaRPr lang="ru-RU" sz="2800" dirty="0"/>
          </a:p>
        </p:txBody>
      </p:sp>
      <p:pic>
        <p:nvPicPr>
          <p:cNvPr id="4098" name="Picture 2" descr="C:\Users\User\AppData\Local\Temp\Rar$DI16.250\IMG-20190124-WA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6120633" cy="6120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User\AppData\Local\Temp\Rar$DI01.093\IMG-20190124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9512" y="692696"/>
            <a:ext cx="4619154" cy="2870360"/>
          </a:xfrm>
          <a:effectLst>
            <a:softEdge rad="112500"/>
          </a:effectLst>
        </p:spPr>
      </p:pic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1043608" y="18277"/>
            <a:ext cx="828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Клуба активных родителей</a:t>
            </a:r>
          </a:p>
          <a:p>
            <a:r>
              <a:rPr lang="ru-RU" altLang="ru-RU" sz="24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выживания – Привал на Ложке»</a:t>
            </a:r>
          </a:p>
        </p:txBody>
      </p:sp>
      <p:pic>
        <p:nvPicPr>
          <p:cNvPr id="35845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367076" y="3068960"/>
            <a:ext cx="5657328" cy="350538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5846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88024" y="764704"/>
            <a:ext cx="4256294" cy="28508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64885" y="1067137"/>
            <a:ext cx="3358392" cy="22476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-107950" y="155575"/>
            <a:ext cx="9251950" cy="63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52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Клуба активных </a:t>
            </a:r>
            <a:r>
              <a:rPr lang="ru-RU" altLang="ru-RU" sz="2000" b="1" dirty="0" smtClean="0">
                <a:solidFill>
                  <a:srgbClr val="0052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родителей</a:t>
            </a:r>
            <a:br>
              <a:rPr lang="ru-RU" altLang="ru-RU" sz="2000" b="1" dirty="0" smtClean="0">
                <a:solidFill>
                  <a:srgbClr val="0052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0052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26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979712" y="2009634"/>
            <a:ext cx="3986118" cy="261035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4" name="Рисунок 2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11016" y="908720"/>
            <a:ext cx="2928360" cy="19400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28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572000" y="4131416"/>
            <a:ext cx="4072906" cy="27265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125412" y="434149"/>
            <a:ext cx="8785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altLang="ru-RU" sz="24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катка «</a:t>
            </a:r>
            <a:r>
              <a:rPr lang="ru-RU" altLang="ru-RU" sz="24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Ледовая сказка»</a:t>
            </a:r>
          </a:p>
          <a:p>
            <a:pPr algn="ctr"/>
            <a:r>
              <a:rPr lang="ru-RU" altLang="ru-RU" sz="24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24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endParaRPr lang="ru-RU" altLang="ru-RU" sz="2400" b="1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Рисунок 3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48018" y="4044823"/>
            <a:ext cx="3796861" cy="251542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 txBox="1">
            <a:spLocks/>
          </p:cNvSpPr>
          <p:nvPr/>
        </p:nvSpPr>
        <p:spPr bwMode="auto">
          <a:xfrm>
            <a:off x="179388" y="260350"/>
            <a:ext cx="88566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400">
                <a:solidFill>
                  <a:srgbClr val="000099"/>
                </a:solidFill>
                <a:latin typeface="Verdana" pitchFamily="34" charset="0"/>
              </a:rPr>
              <a:t>В мероприятиях здоровьесберегающего направления приняло участие более  </a:t>
            </a:r>
            <a:r>
              <a:rPr lang="ru-RU" altLang="ru-RU" sz="2400" b="1">
                <a:solidFill>
                  <a:srgbClr val="000099"/>
                </a:solidFill>
                <a:latin typeface="Verdana" pitchFamily="34" charset="0"/>
              </a:rPr>
              <a:t>370 чел</a:t>
            </a:r>
          </a:p>
          <a:p>
            <a:pPr>
              <a:buFont typeface="Arial" charset="0"/>
              <a:buNone/>
            </a:pPr>
            <a:endParaRPr lang="ru-RU" altLang="ru-RU" sz="800">
              <a:solidFill>
                <a:srgbClr val="000099"/>
              </a:solidFill>
              <a:latin typeface="Verdana" pitchFamily="34" charset="0"/>
            </a:endParaRPr>
          </a:p>
          <a:p>
            <a:pPr algn="ctr">
              <a:buFont typeface="Arial" charset="0"/>
              <a:buNone/>
            </a:pPr>
            <a:r>
              <a:rPr lang="ru-RU" altLang="ru-RU" sz="2400">
                <a:solidFill>
                  <a:srgbClr val="000099"/>
                </a:solidFill>
                <a:latin typeface="Verdana" pitchFamily="34" charset="0"/>
              </a:rPr>
              <a:t>Проведено </a:t>
            </a:r>
            <a:r>
              <a:rPr lang="ru-RU" altLang="ru-RU" sz="2400" b="1">
                <a:solidFill>
                  <a:srgbClr val="000099"/>
                </a:solidFill>
                <a:latin typeface="Verdana" pitchFamily="34" charset="0"/>
              </a:rPr>
              <a:t>20</a:t>
            </a:r>
            <a:r>
              <a:rPr lang="ru-RU" altLang="ru-RU" sz="2400">
                <a:solidFill>
                  <a:srgbClr val="000099"/>
                </a:solidFill>
                <a:latin typeface="Verdana" pitchFamily="34" charset="0"/>
              </a:rPr>
              <a:t> крупных мероприятий</a:t>
            </a:r>
            <a:endParaRPr lang="ru-RU" altLang="ru-RU" sz="800">
              <a:solidFill>
                <a:srgbClr val="000099"/>
              </a:solidFill>
              <a:latin typeface="Verdana" pitchFamily="34" charset="0"/>
            </a:endParaRPr>
          </a:p>
        </p:txBody>
      </p:sp>
      <p:pic>
        <p:nvPicPr>
          <p:cNvPr id="64514" name="Picture 2" descr="http://ovs-school7.ru/wp-content/uploads/2015/09/p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14656">
            <a:off x="461104" y="1801131"/>
            <a:ext cx="3791744" cy="2535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://ovs-school7.ru/wp-content/uploads/2015/09/p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7558">
            <a:off x="4640752" y="1855318"/>
            <a:ext cx="3564396" cy="2361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04" r="7799"/>
          <a:stretch/>
        </p:blipFill>
        <p:spPr>
          <a:xfrm>
            <a:off x="6018223" y="4173411"/>
            <a:ext cx="2199567" cy="259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8" name="Picture 6" descr="http://ovs-school7.ru/wp-content/uploads/2015/09/p1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4777"/>
            <a:ext cx="4367808" cy="2893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98530" y="1716631"/>
            <a:ext cx="5133597" cy="343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err="1">
                <a:solidFill>
                  <a:srgbClr val="F66400"/>
                </a:solidFill>
                <a:latin typeface="Verdana" pitchFamily="34" charset="0"/>
              </a:rPr>
              <a:t>Здоровьесберегающее</a:t>
            </a:r>
            <a:endParaRPr lang="ru-RU" altLang="ru-RU" sz="2800" b="1" dirty="0">
              <a:solidFill>
                <a:srgbClr val="F66400"/>
              </a:solidFill>
              <a:latin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0099"/>
                </a:solidFill>
                <a:latin typeface="Verdana" pitchFamily="34" charset="0"/>
              </a:rPr>
              <a:t>(</a:t>
            </a:r>
            <a:r>
              <a:rPr lang="ru-RU" altLang="ru-RU" sz="2400" dirty="0">
                <a:solidFill>
                  <a:srgbClr val="000099"/>
                </a:solidFill>
                <a:latin typeface="Verdana" pitchFamily="34" charset="0"/>
              </a:rPr>
              <a:t>акция «Мы выбираем жизнь, семейные старты «Зимние забавы», «Вместе с папой!»,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99"/>
                </a:solidFill>
                <a:latin typeface="Verdana" pitchFamily="34" charset="0"/>
              </a:rPr>
              <a:t>«Знакомьтесь, </a:t>
            </a:r>
            <a:r>
              <a:rPr lang="ru-RU" altLang="ru-RU" sz="2400" dirty="0" err="1">
                <a:solidFill>
                  <a:srgbClr val="000099"/>
                </a:solidFill>
                <a:latin typeface="Verdana" pitchFamily="34" charset="0"/>
              </a:rPr>
              <a:t>Мультиспорт</a:t>
            </a:r>
            <a:r>
              <a:rPr lang="ru-RU" altLang="ru-RU" sz="2400" dirty="0" smtClean="0">
                <a:solidFill>
                  <a:srgbClr val="000099"/>
                </a:solidFill>
                <a:latin typeface="Verdana" pitchFamily="34" charset="0"/>
              </a:rPr>
              <a:t>» «Спортивный Молодежный» </a:t>
            </a:r>
            <a:r>
              <a:rPr lang="ru-RU" altLang="ru-RU" sz="2400" dirty="0">
                <a:solidFill>
                  <a:srgbClr val="000099"/>
                </a:solidFill>
                <a:latin typeface="Verdana" pitchFamily="34" charset="0"/>
              </a:rPr>
              <a:t>и др.</a:t>
            </a:r>
            <a:r>
              <a:rPr lang="ru-RU" altLang="ru-RU" sz="2800" dirty="0">
                <a:solidFill>
                  <a:srgbClr val="000099"/>
                </a:solidFill>
                <a:latin typeface="Verdana" pitchFamily="34" charset="0"/>
              </a:rPr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20736106">
            <a:off x="151725" y="1949085"/>
            <a:ext cx="2088500" cy="33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496044">
            <a:off x="7197509" y="2093101"/>
            <a:ext cx="1754820" cy="30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 rot="21177244">
            <a:off x="1497960" y="4585288"/>
            <a:ext cx="3104256" cy="23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 rot="709368">
            <a:off x="4609897" y="4670820"/>
            <a:ext cx="2821737" cy="206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3707904" y="27371"/>
            <a:ext cx="55801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Клуба активных родителей </a:t>
            </a:r>
          </a:p>
          <a:p>
            <a:pPr algn="ctr"/>
            <a:endParaRPr lang="ru-RU" altLang="ru-RU" sz="2800" b="1" dirty="0" smtClean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800" b="1" dirty="0" err="1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altLang="ru-RU" sz="28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вместе»</a:t>
            </a:r>
          </a:p>
        </p:txBody>
      </p:sp>
      <p:pic>
        <p:nvPicPr>
          <p:cNvPr id="4915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6" y="2996952"/>
            <a:ext cx="5184775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0" y="346303"/>
            <a:ext cx="4862394" cy="3255681"/>
          </a:xfrm>
          <a:effectLst>
            <a:softEdge rad="112500"/>
          </a:effec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95320" cy="1669294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социокультурный </a:t>
            </a:r>
            <a:r>
              <a:rPr lang="ru-RU" sz="2400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«Родом из Овсянки</a:t>
            </a:r>
            <a:r>
              <a:rPr lang="ru-RU" sz="2400" b="1" dirty="0" smtClean="0">
                <a:solidFill>
                  <a:srgbClr val="005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  <a:endParaRPr lang="ru-RU" dirty="0">
              <a:solidFill>
                <a:srgbClr val="0052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ovs-school7.ru/wp-content/uploads/2016/12/ini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" y="2043071"/>
            <a:ext cx="3575720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ovs-school7.ru/wp-content/uploads/2016/12/ini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82" y="2104534"/>
            <a:ext cx="378633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ovs-school7.ru/wp-content/uploads/2016/12/ini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21" y="4397488"/>
            <a:ext cx="3416511" cy="2441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ovs-school7.ru/wp-content/uploads/2016/12/ini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95" y="3789040"/>
            <a:ext cx="3600400" cy="294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:\ШКОЛА\Социокультурный фестиваль_12_2016\эмблем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428" y="164732"/>
            <a:ext cx="1230175" cy="1176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направлен </a:t>
            </a:r>
            <a:r>
              <a:rPr lang="ru-RU" dirty="0" smtClean="0"/>
              <a:t>на массовое вовлечение детей, подростков, молодежи и людей старшего поколения села Овсянка, </a:t>
            </a:r>
            <a:r>
              <a:rPr lang="ru-RU" dirty="0" err="1" smtClean="0"/>
              <a:t>пос.Слизнево</a:t>
            </a:r>
            <a:r>
              <a:rPr lang="ru-RU" dirty="0" smtClean="0"/>
              <a:t> к занятиям физической культурой, ведению здорового образа </a:t>
            </a:r>
            <a:r>
              <a:rPr lang="ru-RU" dirty="0" smtClean="0"/>
              <a:t>жизни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«Спорт, доступный всем!»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AppData\Local\Temp\Rar$DI17.425\IMG-20190926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1144328" cy="759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AppData\Local\Temp\Rar$DI28.026\IMG-20190926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85850" y="285728"/>
            <a:ext cx="9929850" cy="771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7171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522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Название мероприятия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Спортивная суббота</a:t>
                      </a:r>
                    </a:p>
                  </a:txBody>
                  <a:tcPr marL="68580" marR="68580" marT="0" marB="0"/>
                </a:tc>
              </a:tr>
              <a:tr h="522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Открытый Турнир Астафьева по футболу</a:t>
                      </a:r>
                    </a:p>
                  </a:txBody>
                  <a:tcPr marL="68580" marR="68580" marT="0" marB="0"/>
                </a:tc>
              </a:tr>
              <a:tr h="522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Фестиваль Здорового образа жизни</a:t>
                      </a:r>
                    </a:p>
                  </a:txBody>
                  <a:tcPr marL="68580" marR="68580" marT="0" marB="0"/>
                </a:tc>
              </a:tr>
              <a:tr h="551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Открытый фестиваль народных традиций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«Молодежные спортивные игры </a:t>
                      </a: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Астафьевской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школы»</a:t>
                      </a:r>
                    </a:p>
                  </a:txBody>
                  <a:tcPr marL="68580" marR="68580" marT="0" marB="0"/>
                </a:tc>
              </a:tr>
              <a:tr h="522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Открытый Семейный чемпионат по </a:t>
                      </a: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флорболу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2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Спортивный праздник семейных команд «Мы выбираем ГТО»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Массовые соревнования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«Оздоровительный спорт – в каждую семью»</a:t>
                      </a:r>
                    </a:p>
                  </a:txBody>
                  <a:tcPr marL="68580" marR="68580" marT="0" marB="0"/>
                </a:tc>
              </a:tr>
              <a:tr h="522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«Сила РДШ»</a:t>
                      </a:r>
                    </a:p>
                  </a:txBody>
                  <a:tcPr marL="68580" marR="68580" marT="0" marB="0"/>
                </a:tc>
              </a:tr>
              <a:tr h="5511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допризывной молодежи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«Спортивная молодежь-сильная Россия»</a:t>
                      </a:r>
                    </a:p>
                  </a:txBody>
                  <a:tcPr marL="68580" marR="68580" marT="0" marB="0"/>
                </a:tc>
              </a:tr>
              <a:tr h="52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Фестиваль дворовых игр с.Овсянка</a:t>
                      </a:r>
                    </a:p>
                  </a:txBody>
                  <a:tcPr marL="68580" marR="68580" marT="0" marB="0"/>
                </a:tc>
              </a:tr>
              <a:tr h="826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Летний </a:t>
                      </a:r>
                      <a:r>
                        <a:rPr lang="ru-RU" sz="2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футбольный </a:t>
                      </a:r>
                      <a:r>
                        <a:rPr lang="ru-RU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(отряд) лагерь с дневным пребыванием «Футбольная академия»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89215" y="1017758"/>
            <a:ext cx="3968885" cy="218142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8554" y="4779390"/>
            <a:ext cx="5837548" cy="966009"/>
          </a:xfrm>
        </p:spPr>
        <p:txBody>
          <a:bodyPr>
            <a:normAutofit fontScale="70000" lnSpcReduction="2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 07.05.2018 г. № 204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года»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55" y="428889"/>
            <a:ext cx="2676470" cy="2007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4425" y="631596"/>
            <a:ext cx="604562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5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образования;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воспитание гармонично-развитой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763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48" y="274639"/>
            <a:ext cx="9021452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993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5" name="Google Shape;95;p14"/>
          <p:cNvSpPr/>
          <p:nvPr/>
        </p:nvSpPr>
        <p:spPr>
          <a:xfrm>
            <a:off x="1619672" y="386500"/>
            <a:ext cx="6327124" cy="10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Национальный проект </a:t>
            </a:r>
            <a:endParaRPr lang="ru-RU" sz="3200" b="1" i="0" u="none" strike="noStrike" cap="none" dirty="0" smtClean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 smtClean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</a:t>
            </a:r>
            <a:r>
              <a:rPr lang="ru-RU" sz="3200" b="1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Образование» </a:t>
            </a:r>
            <a:endParaRPr sz="3200" b="0" i="0" u="none" strike="noStrike" cap="none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123728" y="6206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150070" y="1612870"/>
            <a:ext cx="7513164" cy="162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Times New Roman"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r>
              <a:rPr lang="ru-RU" sz="20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СНОВНЫЕ НАПРАВЛЕНИЯ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Times New Roman"/>
              <a:buNone/>
            </a:pPr>
            <a:r>
              <a:rPr lang="ru-RU" sz="20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РАЗВИТИЯ СИСТЕМЫ ОБРАЗОВАНИЯ: </a:t>
            </a:r>
            <a:endParaRPr lang="ru-RU" sz="28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1319753" y="2596581"/>
            <a:ext cx="6938128" cy="404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обновление содержания;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необходимой современной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инфраструктуры;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соответствующих профессиональных кадров, их переподготовка и повышение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квалификации;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/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наиболее эффективных механизмов управления сферой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образования</a:t>
            </a:r>
            <a:endParaRPr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070" y="135425"/>
            <a:ext cx="6975835" cy="1709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 регионального проекта Красноярского края «Современная школа»: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7972452" cy="393561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вхождение </a:t>
            </a:r>
            <a:r>
              <a:rPr lang="ru-RU" dirty="0" smtClean="0"/>
              <a:t>Российской Федерации в число 10 ведущих стран мира по качеству общего образования посредством обновления содержания и технологий преподавания общеобразовательных программ, вовлечения всех участников системы образования (обучающиеся, педагоги, родители (законные представители), работодатели и представители общественных объединений) в развитие системы общего образования, а также за счет обновления материально-технической базы к 2024 году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Наименование показателя: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Доля </a:t>
            </a:r>
            <a:r>
              <a:rPr lang="ru-RU" b="1" dirty="0" smtClean="0"/>
              <a:t>муниципальных образований Красноярского края</a:t>
            </a:r>
            <a:r>
              <a:rPr lang="ru-RU" dirty="0" smtClean="0"/>
              <a:t>, </a:t>
            </a:r>
          </a:p>
          <a:p>
            <a:r>
              <a:rPr lang="ru-RU" b="1" dirty="0" smtClean="0"/>
              <a:t>Число общеобразовательных организаций</a:t>
            </a:r>
            <a:r>
              <a:rPr lang="ru-RU" dirty="0" smtClean="0"/>
              <a:t> Красноярского края, расположенных в сельской местности и малых городах, </a:t>
            </a:r>
            <a:r>
              <a:rPr lang="ru-RU" b="1" dirty="0" smtClean="0"/>
              <a:t>обновивших материально-техническую базу для реализации основных и дополнительных общеобразовательных программ</a:t>
            </a:r>
            <a:r>
              <a:rPr lang="ru-RU" dirty="0" smtClean="0"/>
              <a:t> цифрового, естественнонаучного и гуманитарного профилей, ед. нарастающим итогом к 2018 году</a:t>
            </a:r>
          </a:p>
          <a:p>
            <a:r>
              <a:rPr lang="ru-RU" b="1" dirty="0" smtClean="0"/>
              <a:t>Численность обучающихся</a:t>
            </a:r>
            <a:r>
              <a:rPr lang="ru-RU" dirty="0" smtClean="0"/>
              <a:t> Красноярского края, </a:t>
            </a:r>
            <a:r>
              <a:rPr lang="ru-RU" b="1" dirty="0" smtClean="0"/>
              <a:t>охваченных основными и дополнительными общеобразовательными программами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Число созданных новых мест </a:t>
            </a:r>
            <a:r>
              <a:rPr lang="ru-RU" dirty="0" smtClean="0"/>
              <a:t>в общеобразовательных организациях Красноярского края, расположенных в сельской местности и поселках городского типа, не менее тыс. мест нарастающим итогом к 2019 году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Наименование показателя:</a:t>
            </a:r>
            <a:r>
              <a:rPr lang="ru-RU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945</TotalTime>
  <Words>769</Words>
  <PresentationFormat>Экран (4:3)</PresentationFormat>
  <Paragraphs>114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Слайд 1</vt:lpstr>
      <vt:lpstr>Проведение капитального ремонта спортивного зала  МБОУ СОШ № 7  им.В.П. Астафьева  </vt:lpstr>
      <vt:lpstr>Слайд 3</vt:lpstr>
      <vt:lpstr>  </vt:lpstr>
      <vt:lpstr>Слайд 5</vt:lpstr>
      <vt:lpstr>Слайд 6</vt:lpstr>
      <vt:lpstr>Цель регионального проекта Красноярского края «Современная школа»: </vt:lpstr>
      <vt:lpstr>Наименование показателя:  </vt:lpstr>
      <vt:lpstr>Наименование показателя:  </vt:lpstr>
      <vt:lpstr>Задача национального проекта: </vt:lpstr>
      <vt:lpstr>Характеристика результата федерального проекта:  </vt:lpstr>
      <vt:lpstr>Государственная программа Красноярского края ≪Развитие образования≫</vt:lpstr>
      <vt:lpstr>Муниципальное бюджетное общеобразовательное учреждение средняя общеобразовательная школа № 7 им. В.П. Астафьева </vt:lpstr>
      <vt:lpstr>МБОУ СОШ №7 им.В.П.Астафьева</vt:lpstr>
      <vt:lpstr>Слайд 15</vt:lpstr>
      <vt:lpstr>Цель управленческой деятельности  </vt:lpstr>
      <vt:lpstr>Проведение капитального ремонта спортивного зала  МБОУ СОШ № 7  им.В.П. Астафьева  </vt:lpstr>
      <vt:lpstr>Спортивная площадка с резиновым покрытием</vt:lpstr>
      <vt:lpstr>Вид  спорт зала  2018г. </vt:lpstr>
      <vt:lpstr>Вид спорт  зала 2018г.</vt:lpstr>
      <vt:lpstr>Вид спорт  зала 2018г.</vt:lpstr>
      <vt:lpstr>Слайд 22</vt:lpstr>
      <vt:lpstr>Слайд 23</vt:lpstr>
      <vt:lpstr>Мероприятия Клуба активных родителей </vt:lpstr>
      <vt:lpstr>Слайд 25</vt:lpstr>
      <vt:lpstr>Слайд 26</vt:lpstr>
      <vt:lpstr>Слайд 27</vt:lpstr>
      <vt:lpstr>Слайд 28</vt:lpstr>
      <vt:lpstr>Проект «Спорт, доступный всем!» 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User</cp:lastModifiedBy>
  <cp:revision>14</cp:revision>
  <dcterms:created xsi:type="dcterms:W3CDTF">2019-10-24T09:15:15Z</dcterms:created>
  <dcterms:modified xsi:type="dcterms:W3CDTF">2019-10-25T01:44:34Z</dcterms:modified>
</cp:coreProperties>
</file>