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2.xml" ContentType="application/vnd.openxmlformats-officedocument.presentationml.notesSl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92" r:id="rId3"/>
    <p:sldId id="290" r:id="rId4"/>
    <p:sldId id="287" r:id="rId5"/>
    <p:sldId id="288" r:id="rId6"/>
    <p:sldId id="293" r:id="rId7"/>
    <p:sldId id="291" r:id="rId8"/>
    <p:sldId id="286" r:id="rId9"/>
    <p:sldId id="267" r:id="rId10"/>
    <p:sldId id="257" r:id="rId11"/>
    <p:sldId id="268" r:id="rId12"/>
    <p:sldId id="283" r:id="rId13"/>
    <p:sldId id="258" r:id="rId14"/>
    <p:sldId id="270" r:id="rId15"/>
    <p:sldId id="269" r:id="rId16"/>
    <p:sldId id="271" r:id="rId17"/>
    <p:sldId id="272" r:id="rId18"/>
    <p:sldId id="273" r:id="rId19"/>
    <p:sldId id="259" r:id="rId20"/>
    <p:sldId id="264" r:id="rId21"/>
    <p:sldId id="260" r:id="rId22"/>
    <p:sldId id="261" r:id="rId23"/>
    <p:sldId id="262" r:id="rId24"/>
    <p:sldId id="263" r:id="rId25"/>
    <p:sldId id="284" r:id="rId26"/>
    <p:sldId id="278" r:id="rId27"/>
    <p:sldId id="279" r:id="rId28"/>
    <p:sldId id="281" r:id="rId29"/>
    <p:sldId id="285" r:id="rId30"/>
    <p:sldId id="294" r:id="rId31"/>
    <p:sldId id="282" r:id="rId32"/>
  </p:sldIdLst>
  <p:sldSz cx="7169150" cy="5376863" type="B5ISO"/>
  <p:notesSz cx="6858000" cy="9144000"/>
  <p:defaultTextStyle>
    <a:defPPr>
      <a:defRPr lang="ru-RU"/>
    </a:defPPr>
    <a:lvl1pPr marL="0" algn="l" defTabSz="69734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8671" algn="l" defTabSz="69734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97341" algn="l" defTabSz="69734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46012" algn="l" defTabSz="69734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94682" algn="l" defTabSz="69734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43352" algn="l" defTabSz="69734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92023" algn="l" defTabSz="69734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40693" algn="l" defTabSz="69734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89364" algn="l" defTabSz="69734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8" autoAdjust="0"/>
    <p:restoredTop sz="94660"/>
  </p:normalViewPr>
  <p:slideViewPr>
    <p:cSldViewPr>
      <p:cViewPr varScale="1">
        <p:scale>
          <a:sx n="102" d="100"/>
          <a:sy n="102" d="100"/>
        </p:scale>
        <p:origin x="1498" y="82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4;&#1072;&#1082;&#1080;&#1088;&#1086;&#1074;&#1072;\Desktop\149%20&#1096;&#1082;&#1086;&#1083;&#1072;,%20&#1096;&#1082;&#1086;&#1083;&#1100;&#1085;&#1080;&#1082;&#1080;%20&#1080;%20&#1088;&#1086;&#1076;&#1080;&#1090;&#1077;&#1083;&#1080;%20&#1055;&#1055;\&#1041;&#1072;&#1079;&#1072;%20&#1096;&#1082;&#1086;&#1083;&#1100;&#1085;&#1080;&#1082;&#108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4;&#1072;&#1082;&#1080;&#1088;&#1086;&#1074;&#1072;\Desktop\149%20&#1096;&#1082;&#1086;&#1083;&#1072;,%20&#1096;&#1082;&#1086;&#1083;&#1100;&#1085;&#1080;&#1082;&#1080;%20&#1080;%20&#1088;&#1086;&#1076;&#1080;&#1090;&#1077;&#1083;&#1080;%20&#1055;&#1055;\&#1041;&#1072;&#1079;&#1072;%20&#1096;&#1082;&#1086;&#1083;&#1100;&#1085;&#1080;&#1082;&#108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4;&#1072;&#1082;&#1080;&#1088;&#1086;&#1074;&#1072;\Desktop\149%20&#1096;&#1082;&#1086;&#1083;&#1072;,%20&#1096;&#1082;&#1086;&#1083;&#1100;&#1085;&#1080;&#1082;&#1080;%20&#1080;%20&#1088;&#1086;&#1076;&#1080;&#1090;&#1077;&#1083;&#1080;%20&#1055;&#1055;\&#1041;&#1072;&#1079;&#1072;%20&#1096;&#1082;&#1086;&#1083;&#1100;&#1085;&#1080;&#1082;&#1080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4;&#1072;&#1082;&#1080;&#1088;&#1086;&#1074;&#1072;\Desktop\149%20&#1096;&#1082;&#1086;&#1083;&#1072;,%20&#1096;&#1082;&#1086;&#1083;&#1100;&#1085;&#1080;&#1082;&#1080;%20&#1080;%20&#1088;&#1086;&#1076;&#1080;&#1090;&#1077;&#1083;&#1080;%20&#1055;&#1055;\&#1041;&#1072;&#1079;&#1072;%20&#1096;&#1082;&#1086;&#1083;&#1100;&#1085;&#1080;&#1082;&#1080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4;&#1072;&#1082;&#1080;&#1088;&#1086;&#1074;&#1072;\Desktop\149%20&#1096;&#1082;&#1086;&#1083;&#1072;,%20&#1096;&#1082;&#1086;&#1083;&#1100;&#1085;&#1080;&#1082;&#1080;%20&#1080;%20&#1088;&#1086;&#1076;&#1080;&#1090;&#1077;&#1083;&#1080;%20&#1055;&#1055;\&#1041;&#1072;&#1079;&#1072;%20&#1096;&#1082;&#1086;&#1083;&#1100;&#1085;&#1080;&#1082;&#1080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4;&#1072;&#1082;&#1080;&#1088;&#1086;&#1074;&#1072;\Desktop\149%20&#1096;&#1082;&#1086;&#1083;&#1072;,%20&#1096;&#1082;&#1086;&#1083;&#1100;&#1085;&#1080;&#1082;&#1080;%20&#1080;%20&#1088;&#1086;&#1076;&#1080;&#1090;&#1077;&#1083;&#1080;%20&#1055;&#1055;\&#1041;&#1072;&#1079;&#1072;%20&#1088;&#1086;&#1076;&#1080;&#1090;&#1077;&#1083;&#1080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4;&#1072;&#1082;&#1080;&#1088;&#1086;&#1074;&#1072;\Desktop\149%20&#1096;&#1082;&#1086;&#1083;&#1072;,%20&#1096;&#1082;&#1086;&#1083;&#1100;&#1085;&#1080;&#1082;&#1080;%20&#1080;%20&#1088;&#1086;&#1076;&#1080;&#1090;&#1077;&#1083;&#1080;%20&#1055;&#1055;\&#1041;&#1072;&#1079;&#1072;%20&#1088;&#1086;&#1076;&#1080;&#1090;&#1077;&#1083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4;&#1072;&#1082;&#1080;&#1088;&#1086;&#1074;&#1072;\Desktop\149%20&#1096;&#1082;&#1086;&#1083;&#1072;,%20&#1096;&#1082;&#1086;&#1083;&#1100;&#1085;&#1080;&#1082;&#1080;%20&#1080;%20&#1088;&#1086;&#1076;&#1080;&#1090;&#1077;&#1083;&#1080;%20&#1055;&#1055;\&#1041;&#1072;&#1079;&#1072;%20&#1096;&#1082;&#1086;&#1083;&#1100;&#1085;&#1080;&#1082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4;&#1072;&#1082;&#1080;&#1088;&#1086;&#1074;&#1072;\Desktop\149%20&#1096;&#1082;&#1086;&#1083;&#1072;,%20&#1096;&#1082;&#1086;&#1083;&#1100;&#1085;&#1080;&#1082;&#1080;%20&#1080;%20&#1088;&#1086;&#1076;&#1080;&#1090;&#1077;&#1083;&#1080;%20&#1055;&#1055;\&#1041;&#1072;&#1079;&#1072;%20&#1096;&#1082;&#1086;&#1083;&#1100;&#1085;&#1080;&#1082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4;&#1072;&#1082;&#1080;&#1088;&#1086;&#1074;&#1072;\Desktop\149%20&#1096;&#1082;&#1086;&#1083;&#1072;,%20&#1096;&#1082;&#1086;&#1083;&#1100;&#1085;&#1080;&#1082;&#1080;%20&#1080;%20&#1088;&#1086;&#1076;&#1080;&#1090;&#1077;&#1083;&#1080;%20&#1055;&#1055;\&#1041;&#1072;&#1079;&#1072;%20&#1096;&#1082;&#1086;&#1083;&#1100;&#1085;&#1080;&#1082;&#108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4;&#1072;&#1082;&#1080;&#1088;&#1086;&#1074;&#1072;\Desktop\149%20&#1096;&#1082;&#1086;&#1083;&#1072;,%20&#1096;&#1082;&#1086;&#1083;&#1100;&#1085;&#1080;&#1082;&#1080;%20&#1080;%20&#1088;&#1086;&#1076;&#1080;&#1090;&#1077;&#1083;&#1080;%20&#1055;&#1055;\&#1041;&#1072;&#1079;&#1072;%20&#1096;&#1082;&#1086;&#1083;&#1100;&#1085;&#1080;&#1082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4;&#1072;&#1082;&#1080;&#1088;&#1086;&#1074;&#1072;\Desktop\149%20&#1096;&#1082;&#1086;&#1083;&#1072;,%20&#1096;&#1082;&#1086;&#1083;&#1100;&#1085;&#1080;&#1082;&#1080;%20&#1080;%20&#1088;&#1086;&#1076;&#1080;&#1090;&#1077;&#1083;&#1080;%20&#1055;&#1055;\&#1041;&#1072;&#1079;&#1072;%20&#1096;&#1082;&#1086;&#1083;&#1100;&#1085;&#1080;&#1082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4;&#1072;&#1082;&#1080;&#1088;&#1086;&#1074;&#1072;\Desktop\149%20&#1096;&#1082;&#1086;&#1083;&#1072;,%20&#1096;&#1082;&#1086;&#1083;&#1100;&#1085;&#1080;&#1082;&#1080;%20&#1080;%20&#1088;&#1086;&#1076;&#1080;&#1090;&#1077;&#1083;&#1080;%20&#1055;&#1055;\&#1041;&#1072;&#1079;&#1072;%20&#1096;&#1082;&#1086;&#1083;&#1100;&#1085;&#1080;&#1082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4;&#1072;&#1082;&#1080;&#1088;&#1086;&#1074;&#1072;\Desktop\149%20&#1096;&#1082;&#1086;&#1083;&#1072;,%20&#1096;&#1082;&#1086;&#1083;&#1100;&#1085;&#1080;&#1082;&#1080;%20&#1080;%20&#1088;&#1086;&#1076;&#1080;&#1090;&#1077;&#1083;&#1080;%20&#1055;&#1055;\&#1041;&#1072;&#1079;&#1072;%20&#1096;&#1082;&#1086;&#1083;&#1100;&#1085;&#1080;&#1082;&#108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64;&#1072;&#1082;&#1080;&#1088;&#1086;&#1074;&#1072;\Desktop\149%20&#1096;&#1082;&#1086;&#1083;&#1072;,%20&#1096;&#1082;&#1086;&#1083;&#1100;&#1085;&#1080;&#1082;&#1080;%20&#1080;%20&#1088;&#1086;&#1076;&#1080;&#1090;&#1077;&#1083;&#1080;%20&#1055;&#1055;\&#1041;&#1072;&#1079;&#1072;%20&#1096;&#1082;&#1086;&#1083;&#1100;&#1085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0.13835972685984954"/>
                  <c:y val="-1.8447731543064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вопр19!$D$5:$D$6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вопр19!$F$5:$F$6</c:f>
              <c:numCache>
                <c:formatCode>0.0%</c:formatCode>
                <c:ptCount val="2"/>
                <c:pt idx="0">
                  <c:v>0.50332594235033268</c:v>
                </c:pt>
                <c:pt idx="1">
                  <c:v>0.49667405764966788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5.0128459110373481E-3"/>
                  <c:y val="-1.0877174150124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735178192199355E-2"/>
                  <c:y val="-2.5380073016956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025691822074757E-2"/>
                  <c:y val="-2.5380073016957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051383644149514E-2"/>
                  <c:y val="-2.1754348300248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вопр9!$D$3:$D$6</c:f>
              <c:strCache>
                <c:ptCount val="4"/>
                <c:pt idx="0">
                  <c:v>Булочку с компотом</c:v>
                </c:pt>
                <c:pt idx="1">
                  <c:v>Сосиску в тесте</c:v>
                </c:pt>
                <c:pt idx="2">
                  <c:v>Кириешки, чипсы</c:v>
                </c:pt>
                <c:pt idx="3">
                  <c:v>Фрукты</c:v>
                </c:pt>
              </c:strCache>
            </c:strRef>
          </c:cat>
          <c:val>
            <c:numRef>
              <c:f>вопр9!$F$3:$F$6</c:f>
              <c:numCache>
                <c:formatCode>0.0%</c:formatCode>
                <c:ptCount val="4"/>
                <c:pt idx="0">
                  <c:v>0.24222222222222234</c:v>
                </c:pt>
                <c:pt idx="1">
                  <c:v>0.34666666666666696</c:v>
                </c:pt>
                <c:pt idx="2">
                  <c:v>7.5555555555555556E-2</c:v>
                </c:pt>
                <c:pt idx="3">
                  <c:v>0.33555555555555577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195824"/>
        <c:axId val="155193080"/>
        <c:axId val="0"/>
      </c:bar3DChart>
      <c:catAx>
        <c:axId val="155195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193080"/>
        <c:crosses val="autoZero"/>
        <c:auto val="1"/>
        <c:lblAlgn val="ctr"/>
        <c:lblOffset val="100"/>
        <c:noMultiLvlLbl val="0"/>
      </c:catAx>
      <c:valAx>
        <c:axId val="155193080"/>
        <c:scaling>
          <c:orientation val="minMax"/>
        </c:scaling>
        <c:delete val="1"/>
        <c:axPos val="l"/>
        <c:majorGridlines/>
        <c:numFmt formatCode="0.0%" sourceLinked="1"/>
        <c:majorTickMark val="out"/>
        <c:minorTickMark val="none"/>
        <c:tickLblPos val="nextTo"/>
        <c:crossAx val="155195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 b="1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49241831962982"/>
          <c:y val="7.8868117572890695E-2"/>
          <c:w val="0.85314615394930082"/>
          <c:h val="0.64055286651023113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3.2730868366280551E-2"/>
                  <c:y val="-4.6701852248974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970537415802372E-2"/>
                  <c:y val="-5.9535051660926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894677216801762E-2"/>
                  <c:y val="-3.3340933694705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вопр10!$D$3:$D$5</c:f>
              <c:strCache>
                <c:ptCount val="3"/>
                <c:pt idx="0">
                  <c:v>Всегда</c:v>
                </c:pt>
                <c:pt idx="1">
                  <c:v>Редко</c:v>
                </c:pt>
                <c:pt idx="2">
                  <c:v>Не употребляю</c:v>
                </c:pt>
              </c:strCache>
            </c:strRef>
          </c:cat>
          <c:val>
            <c:numRef>
              <c:f>вопр10!$F$3:$F$5</c:f>
              <c:numCache>
                <c:formatCode>0.0%</c:formatCode>
                <c:ptCount val="3"/>
                <c:pt idx="0">
                  <c:v>0.51884700665188555</c:v>
                </c:pt>
                <c:pt idx="1">
                  <c:v>0.44789356984478956</c:v>
                </c:pt>
                <c:pt idx="2">
                  <c:v>3.3259423503325954E-2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195432"/>
        <c:axId val="155190336"/>
        <c:axId val="0"/>
      </c:bar3DChart>
      <c:catAx>
        <c:axId val="155195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190336"/>
        <c:crosses val="autoZero"/>
        <c:auto val="1"/>
        <c:lblAlgn val="ctr"/>
        <c:lblOffset val="100"/>
        <c:noMultiLvlLbl val="0"/>
      </c:catAx>
      <c:valAx>
        <c:axId val="155190336"/>
        <c:scaling>
          <c:orientation val="minMax"/>
        </c:scaling>
        <c:delete val="1"/>
        <c:axPos val="l"/>
        <c:majorGridlines/>
        <c:numFmt formatCode="0.0%" sourceLinked="1"/>
        <c:majorTickMark val="out"/>
        <c:minorTickMark val="none"/>
        <c:tickLblPos val="nextTo"/>
        <c:crossAx val="155195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 b="1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5977224315172867E-2"/>
                  <c:y val="-4.2759778984690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9044841325523E-2"/>
                  <c:y val="-3.2069834238518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1172669178207442E-2"/>
                  <c:y val="-2.1379889492345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впор14!$D$4:$D$6</c:f>
              <c:strCache>
                <c:ptCount val="3"/>
                <c:pt idx="0">
                  <c:v>2 и более раз в неделю</c:v>
                </c:pt>
                <c:pt idx="1">
                  <c:v>1-2 раза в месяц</c:v>
                </c:pt>
                <c:pt idx="2">
                  <c:v>Не употребляю</c:v>
                </c:pt>
              </c:strCache>
            </c:strRef>
          </c:cat>
          <c:val>
            <c:numRef>
              <c:f>впор14!$F$4:$F$6</c:f>
              <c:numCache>
                <c:formatCode>0.0%</c:formatCode>
                <c:ptCount val="3"/>
                <c:pt idx="0">
                  <c:v>0.17073170731707321</c:v>
                </c:pt>
                <c:pt idx="1">
                  <c:v>0.54988913525498895</c:v>
                </c:pt>
                <c:pt idx="2">
                  <c:v>0.2793791574279379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191120"/>
        <c:axId val="155191512"/>
        <c:axId val="0"/>
      </c:bar3DChart>
      <c:catAx>
        <c:axId val="155191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191512"/>
        <c:crosses val="autoZero"/>
        <c:auto val="1"/>
        <c:lblAlgn val="ctr"/>
        <c:lblOffset val="100"/>
        <c:noMultiLvlLbl val="0"/>
      </c:catAx>
      <c:valAx>
        <c:axId val="155191512"/>
        <c:scaling>
          <c:orientation val="minMax"/>
        </c:scaling>
        <c:delete val="1"/>
        <c:axPos val="l"/>
        <c:majorGridlines/>
        <c:numFmt formatCode="0.0%" sourceLinked="1"/>
        <c:majorTickMark val="out"/>
        <c:minorTickMark val="none"/>
        <c:tickLblPos val="nextTo"/>
        <c:crossAx val="155191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 b="1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5.039122637167299E-3"/>
                  <c:y val="7.3209894917336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476783002946761E-2"/>
                  <c:y val="-6.6554449924851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7970754572243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вопр16!$D$5:$D$7</c:f>
              <c:strCache>
                <c:ptCount val="3"/>
                <c:pt idx="0">
                  <c:v>Употребляю их умеренно</c:v>
                </c:pt>
                <c:pt idx="1">
                  <c:v>Употребляю довольно часто</c:v>
                </c:pt>
                <c:pt idx="2">
                  <c:v>Могу сразу съесть 0,5 кг конфет</c:v>
                </c:pt>
              </c:strCache>
            </c:strRef>
          </c:cat>
          <c:val>
            <c:numRef>
              <c:f>вопр16!$F$5:$F$7</c:f>
              <c:numCache>
                <c:formatCode>0.0%</c:formatCode>
                <c:ptCount val="3"/>
                <c:pt idx="0">
                  <c:v>0.54545454545454541</c:v>
                </c:pt>
                <c:pt idx="1">
                  <c:v>0.348115299334812</c:v>
                </c:pt>
                <c:pt idx="2">
                  <c:v>0.10643015521064307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193864"/>
        <c:axId val="155192296"/>
        <c:axId val="0"/>
      </c:bar3DChart>
      <c:catAx>
        <c:axId val="1551938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55192296"/>
        <c:crosses val="autoZero"/>
        <c:auto val="1"/>
        <c:lblAlgn val="ctr"/>
        <c:lblOffset val="100"/>
        <c:noMultiLvlLbl val="0"/>
      </c:catAx>
      <c:valAx>
        <c:axId val="155192296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155193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4425334700810163E-2"/>
                  <c:y val="-7.6537617413578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8850669401620327E-2"/>
                  <c:y val="-7.6537617413578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вопр9!$C$8:$C$9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вопр9!$D$8:$D$9</c:f>
              <c:numCache>
                <c:formatCode>0.0%</c:formatCode>
                <c:ptCount val="2"/>
                <c:pt idx="0">
                  <c:v>0.61440677966101698</c:v>
                </c:pt>
                <c:pt idx="1">
                  <c:v>0.38559322033898308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192688"/>
        <c:axId val="155195040"/>
        <c:axId val="0"/>
      </c:bar3DChart>
      <c:catAx>
        <c:axId val="155192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5195040"/>
        <c:crosses val="autoZero"/>
        <c:auto val="1"/>
        <c:lblAlgn val="ctr"/>
        <c:lblOffset val="100"/>
        <c:noMultiLvlLbl val="0"/>
      </c:catAx>
      <c:valAx>
        <c:axId val="155195040"/>
        <c:scaling>
          <c:orientation val="minMax"/>
        </c:scaling>
        <c:delete val="1"/>
        <c:axPos val="l"/>
        <c:majorGridlines/>
        <c:numFmt formatCode="0.0%" sourceLinked="1"/>
        <c:majorTickMark val="out"/>
        <c:minorTickMark val="none"/>
        <c:tickLblPos val="nextTo"/>
        <c:crossAx val="155192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 b="1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9007220885112712"/>
          <c:y val="4.5496919349345223E-2"/>
          <c:w val="0.46916445525105449"/>
          <c:h val="0.92576303861457132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29445352147416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076813181877163E-2"/>
                  <c:y val="-8.40361892455868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1806690184271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вопр10!$C$11:$C$14</c:f>
              <c:strCache>
                <c:ptCount val="4"/>
                <c:pt idx="0">
                  <c:v>Ребенок не получает денег на питание в школе</c:v>
                </c:pt>
                <c:pt idx="1">
                  <c:v>Ребенок плотно завтракает дома</c:v>
                </c:pt>
                <c:pt idx="2">
                  <c:v>Ребенку не нравится школьная еда</c:v>
                </c:pt>
                <c:pt idx="3">
                  <c:v>Ребенок получает деньги на питание в школе, но их тратит на другие личные нужды</c:v>
                </c:pt>
              </c:strCache>
            </c:strRef>
          </c:cat>
          <c:val>
            <c:numRef>
              <c:f>вопр10!$D$11:$D$14</c:f>
              <c:numCache>
                <c:formatCode>0.0%</c:formatCode>
                <c:ptCount val="4"/>
                <c:pt idx="0">
                  <c:v>0</c:v>
                </c:pt>
                <c:pt idx="1">
                  <c:v>0.35164835164835168</c:v>
                </c:pt>
                <c:pt idx="2">
                  <c:v>0.56043956043956045</c:v>
                </c:pt>
                <c:pt idx="3">
                  <c:v>8.7912087912087933E-2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858744"/>
        <c:axId val="155859528"/>
        <c:axId val="0"/>
      </c:bar3DChart>
      <c:catAx>
        <c:axId val="1558587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55859528"/>
        <c:crosses val="autoZero"/>
        <c:auto val="1"/>
        <c:lblAlgn val="ctr"/>
        <c:lblOffset val="100"/>
        <c:noMultiLvlLbl val="0"/>
      </c:catAx>
      <c:valAx>
        <c:axId val="155859528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155858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вопр18!$D$4:$D$5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вопр18!$F$4:$F$5</c:f>
              <c:numCache>
                <c:formatCode>0.0%</c:formatCode>
                <c:ptCount val="2"/>
                <c:pt idx="0">
                  <c:v>0.76940133037694014</c:v>
                </c:pt>
                <c:pt idx="1">
                  <c:v>0.23059866962305975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3"/>
              <c:layout>
                <c:manualLayout>
                  <c:x val="1.4355640070999863E-2"/>
                  <c:y val="8.3985377286121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вопр20!$E$4:$E$9</c:f>
              <c:strCache>
                <c:ptCount val="6"/>
                <c:pt idx="0">
                  <c:v>В школе</c:v>
                </c:pt>
                <c:pt idx="1">
                  <c:v>Дома</c:v>
                </c:pt>
                <c:pt idx="2">
                  <c:v>По телевизору</c:v>
                </c:pt>
                <c:pt idx="3">
                  <c:v>В интернете</c:v>
                </c:pt>
                <c:pt idx="4">
                  <c:v>Всё перечисленное</c:v>
                </c:pt>
                <c:pt idx="5">
                  <c:v>Нигде</c:v>
                </c:pt>
              </c:strCache>
            </c:strRef>
          </c:cat>
          <c:val>
            <c:numRef>
              <c:f>вопр20!$G$4:$G$9</c:f>
              <c:numCache>
                <c:formatCode>0.0%</c:formatCode>
                <c:ptCount val="6"/>
                <c:pt idx="0">
                  <c:v>2.4390243902439025E-2</c:v>
                </c:pt>
                <c:pt idx="1">
                  <c:v>0.35698447893569896</c:v>
                </c:pt>
                <c:pt idx="2">
                  <c:v>4.2128603104212882E-2</c:v>
                </c:pt>
                <c:pt idx="3">
                  <c:v>0.43680709534368123</c:v>
                </c:pt>
                <c:pt idx="4">
                  <c:v>0.10199556541019965</c:v>
                </c:pt>
                <c:pt idx="5">
                  <c:v>3.7694013303769432E-2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926608"/>
        <c:axId val="154935192"/>
        <c:axId val="0"/>
      </c:bar3DChart>
      <c:catAx>
        <c:axId val="1549266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54935192"/>
        <c:crosses val="autoZero"/>
        <c:auto val="1"/>
        <c:lblAlgn val="ctr"/>
        <c:lblOffset val="100"/>
        <c:noMultiLvlLbl val="0"/>
      </c:catAx>
      <c:valAx>
        <c:axId val="154935192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154926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41286863270777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123992758974494E-2"/>
                  <c:y val="-3.5273858460171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731052984574111E-2"/>
                  <c:y val="-4.2462845010615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вопр1!$D$8:$D$10</c:f>
              <c:strCache>
                <c:ptCount val="3"/>
                <c:pt idx="0">
                  <c:v>Да</c:v>
                </c:pt>
                <c:pt idx="1">
                  <c:v>Иногда</c:v>
                </c:pt>
                <c:pt idx="2">
                  <c:v>Никогда</c:v>
                </c:pt>
              </c:strCache>
            </c:strRef>
          </c:cat>
          <c:val>
            <c:numRef>
              <c:f>вопр1!$E$8:$E$10</c:f>
              <c:numCache>
                <c:formatCode>0.0%</c:formatCode>
                <c:ptCount val="3"/>
                <c:pt idx="0">
                  <c:v>0.67777777777777826</c:v>
                </c:pt>
                <c:pt idx="1">
                  <c:v>0.25777777777777788</c:v>
                </c:pt>
                <c:pt idx="2">
                  <c:v>6.4444444444444499E-2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949584"/>
        <c:axId val="154937648"/>
        <c:axId val="0"/>
      </c:bar3DChart>
      <c:catAx>
        <c:axId val="1549495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54937648"/>
        <c:crosses val="autoZero"/>
        <c:auto val="1"/>
        <c:lblAlgn val="ctr"/>
        <c:lblOffset val="100"/>
        <c:noMultiLvlLbl val="0"/>
      </c:catAx>
      <c:valAx>
        <c:axId val="154937648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154949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вопр3!$E$3:$E$4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вопр3!$G$3:$G$4</c:f>
              <c:numCache>
                <c:formatCode>0.0%</c:formatCode>
                <c:ptCount val="2"/>
                <c:pt idx="0">
                  <c:v>0.39689578713969026</c:v>
                </c:pt>
                <c:pt idx="1">
                  <c:v>0.60310421286031102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2.99723459269833E-2"/>
                  <c:y val="0.104758754733922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4997249301616302E-3"/>
                  <c:y val="-3.59585938207846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524171732856552E-3"/>
                  <c:y val="-6.7834343192636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3556400709997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вопр2!$D$3:$D$6</c:f>
              <c:strCache>
                <c:ptCount val="4"/>
                <c:pt idx="0">
                  <c:v>3-5 раз</c:v>
                </c:pt>
                <c:pt idx="1">
                  <c:v>1-2 раза</c:v>
                </c:pt>
                <c:pt idx="2">
                  <c:v>7-8 раз</c:v>
                </c:pt>
                <c:pt idx="3">
                  <c:v>Сколько захочу</c:v>
                </c:pt>
              </c:strCache>
            </c:strRef>
          </c:cat>
          <c:val>
            <c:numRef>
              <c:f>вопр2!$F$3:$F$6</c:f>
              <c:numCache>
                <c:formatCode>0.0%</c:formatCode>
                <c:ptCount val="4"/>
                <c:pt idx="0">
                  <c:v>0.54101995565410244</c:v>
                </c:pt>
                <c:pt idx="1">
                  <c:v>0.29268292682926872</c:v>
                </c:pt>
                <c:pt idx="2">
                  <c:v>1.7738359201773839E-2</c:v>
                </c:pt>
                <c:pt idx="3">
                  <c:v>0.14855875831485588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923272"/>
        <c:axId val="128923664"/>
        <c:axId val="0"/>
      </c:bar3DChart>
      <c:catAx>
        <c:axId val="1289232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8923664"/>
        <c:crosses val="autoZero"/>
        <c:auto val="1"/>
        <c:lblAlgn val="ctr"/>
        <c:lblOffset val="100"/>
        <c:noMultiLvlLbl val="0"/>
      </c:catAx>
      <c:valAx>
        <c:axId val="128923664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128923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5.0932579316474096E-2"/>
                  <c:y val="-5.4233427887575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вопр4!$E$3:$E$5</c:f>
              <c:strCache>
                <c:ptCount val="3"/>
                <c:pt idx="0">
                  <c:v>Ежедневно</c:v>
                </c:pt>
                <c:pt idx="1">
                  <c:v>Иногда</c:v>
                </c:pt>
                <c:pt idx="2">
                  <c:v>Никогда</c:v>
                </c:pt>
              </c:strCache>
            </c:strRef>
          </c:cat>
          <c:val>
            <c:numRef>
              <c:f>вопр4!$G$3:$G$5</c:f>
              <c:numCache>
                <c:formatCode>0.0%</c:formatCode>
                <c:ptCount val="3"/>
                <c:pt idx="0">
                  <c:v>0.17516629711751674</c:v>
                </c:pt>
                <c:pt idx="1">
                  <c:v>0.58093126385809313</c:v>
                </c:pt>
                <c:pt idx="2">
                  <c:v>0.24390243902439049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2400" b="1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327510802264503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067996029115046E-2"/>
                  <c:y val="3.59937331226235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171552025880039E-2"/>
                  <c:y val="7.198746624524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вопр5!$D$3:$D$5</c:f>
              <c:strCache>
                <c:ptCount val="3"/>
                <c:pt idx="0">
                  <c:v>Устраивает</c:v>
                </c:pt>
                <c:pt idx="1">
                  <c:v>Не устраивает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вопр5!$F$3:$F$5</c:f>
              <c:numCache>
                <c:formatCode>0.0%</c:formatCode>
                <c:ptCount val="3"/>
                <c:pt idx="0">
                  <c:v>0.41348973607038131</c:v>
                </c:pt>
                <c:pt idx="1">
                  <c:v>0.24340175953079196</c:v>
                </c:pt>
                <c:pt idx="2">
                  <c:v>0.34310850439882717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196216"/>
        <c:axId val="155190728"/>
        <c:axId val="0"/>
      </c:bar3DChart>
      <c:catAx>
        <c:axId val="1551962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55190728"/>
        <c:crosses val="autoZero"/>
        <c:auto val="1"/>
        <c:lblAlgn val="ctr"/>
        <c:lblOffset val="100"/>
        <c:noMultiLvlLbl val="0"/>
      </c:catAx>
      <c:valAx>
        <c:axId val="155190728"/>
        <c:scaling>
          <c:orientation val="minMax"/>
        </c:scaling>
        <c:delete val="1"/>
        <c:axPos val="b"/>
        <c:majorGridlines/>
        <c:numFmt formatCode="0.0%" sourceLinked="1"/>
        <c:majorTickMark val="out"/>
        <c:minorTickMark val="none"/>
        <c:tickLblPos val="nextTo"/>
        <c:crossAx val="155196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вопр6!$E$3:$E$5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вопр6!$G$3:$G$5</c:f>
              <c:numCache>
                <c:formatCode>0.0%</c:formatCode>
                <c:ptCount val="3"/>
                <c:pt idx="0">
                  <c:v>0.32844574780058672</c:v>
                </c:pt>
                <c:pt idx="1">
                  <c:v>0.29032258064516153</c:v>
                </c:pt>
                <c:pt idx="2">
                  <c:v>0.38123167155425247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1CC6E-562D-4CC9-B87B-FB14C0DB49C6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7E0AB-BA9E-4D71-9917-452C45B6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456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9734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8671" algn="l" defTabSz="69734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97341" algn="l" defTabSz="69734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46012" algn="l" defTabSz="69734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94682" algn="l" defTabSz="69734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43352" algn="l" defTabSz="69734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92023" algn="l" defTabSz="69734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40693" algn="l" defTabSz="69734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89364" algn="l" defTabSz="69734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7E0AB-BA9E-4D71-9917-452C45B6E2E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229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7E0AB-BA9E-4D71-9917-452C45B6E2EA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14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123167" y="282170"/>
            <a:ext cx="5807012" cy="115423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123167" y="1450502"/>
            <a:ext cx="5807012" cy="1374087"/>
          </a:xfrm>
        </p:spPr>
        <p:txBody>
          <a:bodyPr tIns="0"/>
          <a:lstStyle>
            <a:lvl1pPr marL="20920" indent="0" algn="l"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348671" indent="0" algn="ctr">
              <a:buNone/>
            </a:lvl2pPr>
            <a:lvl3pPr marL="697341" indent="0" algn="ctr">
              <a:buNone/>
            </a:lvl3pPr>
            <a:lvl4pPr marL="1046012" indent="0" algn="ctr">
              <a:buNone/>
            </a:lvl4pPr>
            <a:lvl5pPr marL="1394682" indent="0" algn="ctr">
              <a:buNone/>
            </a:lvl5pPr>
            <a:lvl6pPr marL="1743352" indent="0" algn="ctr">
              <a:buNone/>
            </a:lvl6pPr>
            <a:lvl7pPr marL="2092023" indent="0" algn="ctr">
              <a:buNone/>
            </a:lvl7pPr>
            <a:lvl8pPr marL="2440693" indent="0" algn="ctr">
              <a:buNone/>
            </a:lvl8pPr>
            <a:lvl9pPr marL="2789364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22430" y="1108462"/>
            <a:ext cx="164890" cy="16489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9734" tIns="34867" rIns="69734" bIns="3486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907259" y="1054529"/>
            <a:ext cx="50184" cy="5018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9734" tIns="34867" rIns="69734" bIns="3486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376863" y="215324"/>
            <a:ext cx="1433830" cy="458775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96145" y="215326"/>
            <a:ext cx="4361233" cy="458775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89850" y="-43"/>
            <a:ext cx="5376863" cy="5376906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9734" tIns="34867" rIns="69734" bIns="3486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1532" y="2038727"/>
            <a:ext cx="5018405" cy="1792288"/>
          </a:xfrm>
        </p:spPr>
        <p:txBody>
          <a:bodyPr anchor="t"/>
          <a:lstStyle>
            <a:lvl1pPr algn="l">
              <a:lnSpc>
                <a:spcPts val="3432"/>
              </a:lnSpc>
              <a:buNone/>
              <a:defRPr sz="3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1532" y="836402"/>
            <a:ext cx="5018405" cy="1183656"/>
          </a:xfrm>
        </p:spPr>
        <p:txBody>
          <a:bodyPr anchor="b"/>
          <a:lstStyle>
            <a:lvl1pPr marL="13947" indent="0">
              <a:lnSpc>
                <a:spcPts val="1754"/>
              </a:lnSpc>
              <a:spcBef>
                <a:spcPts val="0"/>
              </a:spcBef>
              <a:buNone/>
              <a:defRPr sz="15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92288" y="0"/>
            <a:ext cx="59743" cy="5376906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9734" tIns="34867" rIns="69734" bIns="3486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703162" y="2206770"/>
            <a:ext cx="164890" cy="164890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9734" tIns="34867" rIns="69734" bIns="3486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87990" y="2152840"/>
            <a:ext cx="50184" cy="5018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9734" tIns="34867" rIns="69734" bIns="3486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5558" y="215075"/>
            <a:ext cx="5878703" cy="896145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25557" y="1194859"/>
            <a:ext cx="2867660" cy="36562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6600" y="1194859"/>
            <a:ext cx="2867660" cy="365626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458" y="4045847"/>
            <a:ext cx="6452235" cy="896145"/>
          </a:xfrm>
        </p:spPr>
        <p:txBody>
          <a:bodyPr anchor="ctr"/>
          <a:lstStyle>
            <a:lvl1pPr algn="ctr">
              <a:defRPr sz="34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8458" y="257380"/>
            <a:ext cx="3154426" cy="501841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48814" indent="0" algn="l">
              <a:lnSpc>
                <a:spcPct val="100000"/>
              </a:lnSpc>
              <a:spcBef>
                <a:spcPts val="76"/>
              </a:spcBef>
              <a:buNone/>
              <a:defRPr sz="1500" b="0">
                <a:solidFill>
                  <a:schemeClr val="tx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656267" y="257380"/>
            <a:ext cx="3154426" cy="501841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48814" indent="0" algn="l">
              <a:lnSpc>
                <a:spcPct val="100000"/>
              </a:lnSpc>
              <a:spcBef>
                <a:spcPts val="76"/>
              </a:spcBef>
              <a:buNone/>
              <a:defRPr sz="1500" b="0">
                <a:solidFill>
                  <a:schemeClr val="tx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58458" y="759986"/>
            <a:ext cx="3154426" cy="3226118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299857" indent="-209202">
              <a:lnSpc>
                <a:spcPct val="100000"/>
              </a:lnSpc>
              <a:spcBef>
                <a:spcPts val="534"/>
              </a:spcBef>
              <a:defRPr sz="1800"/>
            </a:lvl1pPr>
            <a:lvl2pPr>
              <a:lnSpc>
                <a:spcPct val="100000"/>
              </a:lnSpc>
              <a:spcBef>
                <a:spcPts val="534"/>
              </a:spcBef>
              <a:defRPr sz="1500"/>
            </a:lvl2pPr>
            <a:lvl3pPr>
              <a:lnSpc>
                <a:spcPct val="100000"/>
              </a:lnSpc>
              <a:spcBef>
                <a:spcPts val="534"/>
              </a:spcBef>
              <a:defRPr sz="1400"/>
            </a:lvl3pPr>
            <a:lvl4pPr>
              <a:lnSpc>
                <a:spcPct val="100000"/>
              </a:lnSpc>
              <a:spcBef>
                <a:spcPts val="534"/>
              </a:spcBef>
              <a:defRPr sz="1200"/>
            </a:lvl4pPr>
            <a:lvl5pPr>
              <a:lnSpc>
                <a:spcPct val="100000"/>
              </a:lnSpc>
              <a:spcBef>
                <a:spcPts val="534"/>
              </a:spcBef>
              <a:defRPr sz="12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656267" y="759986"/>
            <a:ext cx="3154426" cy="3226118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299857" indent="-209202">
              <a:lnSpc>
                <a:spcPct val="100000"/>
              </a:lnSpc>
              <a:spcBef>
                <a:spcPts val="534"/>
              </a:spcBef>
              <a:defRPr sz="1800"/>
            </a:lvl1pPr>
            <a:lvl2pPr>
              <a:lnSpc>
                <a:spcPct val="100000"/>
              </a:lnSpc>
              <a:spcBef>
                <a:spcPts val="534"/>
              </a:spcBef>
              <a:defRPr sz="1500"/>
            </a:lvl2pPr>
            <a:lvl3pPr>
              <a:lnSpc>
                <a:spcPct val="100000"/>
              </a:lnSpc>
              <a:spcBef>
                <a:spcPts val="534"/>
              </a:spcBef>
              <a:defRPr sz="1400"/>
            </a:lvl3pPr>
            <a:lvl4pPr>
              <a:lnSpc>
                <a:spcPct val="100000"/>
              </a:lnSpc>
              <a:spcBef>
                <a:spcPts val="534"/>
              </a:spcBef>
              <a:defRPr sz="1200"/>
            </a:lvl4pPr>
            <a:lvl5pPr>
              <a:lnSpc>
                <a:spcPct val="100000"/>
              </a:lnSpc>
              <a:spcBef>
                <a:spcPts val="534"/>
              </a:spcBef>
              <a:defRPr sz="12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5558" y="215075"/>
            <a:ext cx="5878703" cy="896145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95776" y="1"/>
            <a:ext cx="6373375" cy="5376863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9734" tIns="34867" rIns="69734" bIns="3486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95776" y="-43"/>
            <a:ext cx="57353" cy="5376906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9734" tIns="34867" rIns="69734" bIns="3486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457" y="169960"/>
            <a:ext cx="2987146" cy="911080"/>
          </a:xfrm>
          <a:ln>
            <a:noFill/>
          </a:ln>
        </p:spPr>
        <p:txBody>
          <a:bodyPr anchor="b"/>
          <a:lstStyle>
            <a:lvl1pPr algn="l">
              <a:lnSpc>
                <a:spcPts val="1525"/>
              </a:lnSpc>
              <a:buNone/>
              <a:defRPr sz="17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8457" y="1103100"/>
            <a:ext cx="2987146" cy="547644"/>
          </a:xfrm>
        </p:spPr>
        <p:txBody>
          <a:bodyPr/>
          <a:lstStyle>
            <a:lvl1pPr marL="34867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8458" y="1672804"/>
            <a:ext cx="6392492" cy="31302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5491" y="836401"/>
            <a:ext cx="2150745" cy="1553316"/>
          </a:xfrm>
        </p:spPr>
        <p:txBody>
          <a:bodyPr anchor="b">
            <a:noAutofit/>
          </a:bodyPr>
          <a:lstStyle>
            <a:lvl1pPr algn="l">
              <a:buNone/>
              <a:defRPr sz="16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97429" y="836401"/>
            <a:ext cx="3584575" cy="3584575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69734" tIns="209202" rIns="69734" bIns="34867" rtlCol="0" anchor="t">
            <a:normAutofit/>
          </a:bodyPr>
          <a:lstStyle>
            <a:extLst/>
          </a:lstStyle>
          <a:p>
            <a:pPr marL="0" indent="-216176" algn="l" rtl="0" eaLnBrk="1" latinLnBrk="0" hangingPunct="1">
              <a:lnSpc>
                <a:spcPts val="2288"/>
              </a:lnSpc>
              <a:spcBef>
                <a:spcPts val="457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57172" y="896148"/>
            <a:ext cx="3465089" cy="2755490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69734" tIns="209202" anchor="t"/>
          <a:lstStyle>
            <a:lvl1pPr marL="0" indent="0" algn="l" eaLnBrk="1" latinLnBrk="0" hangingPunct="1">
              <a:buNone/>
              <a:defRPr sz="24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11044" y="748231"/>
            <a:ext cx="537686" cy="160186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9734" tIns="34867" rIns="69734" bIns="3486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923015" y="734467"/>
            <a:ext cx="509009" cy="160186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9734" tIns="34867" rIns="69734" bIns="34867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7172" y="3763805"/>
            <a:ext cx="3465089" cy="597429"/>
          </a:xfrm>
        </p:spPr>
        <p:txBody>
          <a:bodyPr anchor="ctr"/>
          <a:lstStyle>
            <a:lvl1pPr marL="0" indent="0" algn="l">
              <a:lnSpc>
                <a:spcPts val="1220"/>
              </a:lnSpc>
              <a:spcBef>
                <a:spcPts val="0"/>
              </a:spcBef>
              <a:buNone/>
              <a:defRPr sz="1100">
                <a:solidFill>
                  <a:srgbClr val="777777"/>
                </a:solidFill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39709" y="-639703"/>
            <a:ext cx="1284933" cy="128493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9734" tIns="34867" rIns="69734" bIns="3486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32359" y="16546"/>
            <a:ext cx="1334565" cy="1334565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9734" tIns="34867" rIns="69734" bIns="3486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43384" y="827210"/>
            <a:ext cx="882593" cy="86448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9734" tIns="34867" rIns="69734" bIns="3486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94121" y="-43"/>
            <a:ext cx="6375029" cy="5376906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9734" tIns="34867" rIns="69734" bIns="3486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25558" y="215323"/>
            <a:ext cx="5878703" cy="896145"/>
          </a:xfrm>
          <a:prstGeom prst="rect">
            <a:avLst/>
          </a:prstGeom>
        </p:spPr>
        <p:txBody>
          <a:bodyPr lIns="69734" tIns="34867" rIns="69734" bIns="34867"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125558" y="1135116"/>
            <a:ext cx="5878703" cy="3763804"/>
          </a:xfrm>
          <a:prstGeom prst="rect">
            <a:avLst/>
          </a:prstGeom>
        </p:spPr>
        <p:txBody>
          <a:bodyPr lIns="69734" tIns="34867" rIns="69734" bIns="34867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807917" y="4943726"/>
            <a:ext cx="1672802" cy="373394"/>
          </a:xfrm>
          <a:prstGeom prst="rect">
            <a:avLst/>
          </a:prstGeom>
        </p:spPr>
        <p:txBody>
          <a:bodyPr lIns="69734" tIns="34867" rIns="69734" bIns="34867" anchor="b"/>
          <a:lstStyle>
            <a:lvl1pPr algn="r" eaLnBrk="1" latinLnBrk="0" hangingPunct="1">
              <a:defRPr kumimoji="0" sz="9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480720" y="4943726"/>
            <a:ext cx="2270231" cy="373394"/>
          </a:xfrm>
          <a:prstGeom prst="rect">
            <a:avLst/>
          </a:prstGeom>
        </p:spPr>
        <p:txBody>
          <a:bodyPr lIns="69734" tIns="34867" rIns="69734" bIns="34867" anchor="b"/>
          <a:lstStyle>
            <a:lvl1pPr eaLnBrk="1" latinLnBrk="0" hangingPunct="1">
              <a:defRPr kumimoji="0" sz="9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753339" y="4943726"/>
            <a:ext cx="358458" cy="373394"/>
          </a:xfrm>
          <a:prstGeom prst="rect">
            <a:avLst/>
          </a:prstGeom>
        </p:spPr>
        <p:txBody>
          <a:bodyPr lIns="69734" tIns="34867" rIns="69734" bIns="34867" anchor="b"/>
          <a:lstStyle>
            <a:lvl1pPr algn="ctr" eaLnBrk="1" latinLnBrk="0" hangingPunct="1">
              <a:defRPr kumimoji="0" sz="9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95776" y="-43"/>
            <a:ext cx="57353" cy="5376906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9734" tIns="34867" rIns="69734" bIns="3486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78936" indent="-216176" algn="l" rtl="0" eaLnBrk="1" latinLnBrk="0" hangingPunct="1">
        <a:lnSpc>
          <a:spcPct val="100000"/>
        </a:lnSpc>
        <a:spcBef>
          <a:spcPts val="457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88139" indent="-181308" algn="l" rtl="0" eaLnBrk="1" latinLnBrk="0" hangingPunct="1">
        <a:lnSpc>
          <a:spcPct val="100000"/>
        </a:lnSpc>
        <a:spcBef>
          <a:spcPts val="419"/>
        </a:spcBef>
        <a:buClr>
          <a:schemeClr val="accent1"/>
        </a:buClr>
        <a:buFont typeface="Verdana"/>
        <a:buChar char="◦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676421" indent="-174335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36809" indent="-132495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990224" indent="-139468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150612" indent="-139468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311001" indent="-13946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464416" indent="-13946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1624804" indent="-13946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86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973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460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946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433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920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406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893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3097" y="796548"/>
            <a:ext cx="5807012" cy="225825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Реализация программы «Здоровое питание – здоровая жизнь» на экспериментальной площадке МАОУ «Средняя школа № 149» в городе Красноярске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8271" y="3408511"/>
            <a:ext cx="5976664" cy="640156"/>
          </a:xfrm>
        </p:spPr>
        <p:txBody>
          <a:bodyPr>
            <a:noAutofit/>
          </a:bodyPr>
          <a:lstStyle/>
          <a:p>
            <a:pPr algn="ctr"/>
            <a:r>
              <a:rPr lang="ru-RU" sz="1800" dirty="0" err="1" smtClean="0">
                <a:solidFill>
                  <a:schemeClr val="tx1"/>
                </a:solidFill>
              </a:rPr>
              <a:t>Кутумова</a:t>
            </a:r>
            <a:r>
              <a:rPr lang="ru-RU" sz="1800" dirty="0" smtClean="0">
                <a:solidFill>
                  <a:schemeClr val="tx1"/>
                </a:solidFill>
              </a:rPr>
              <a:t> О.Ю. главный врач КГБУЗ </a:t>
            </a:r>
            <a:r>
              <a:rPr lang="ru-RU" sz="1800" dirty="0">
                <a:solidFill>
                  <a:schemeClr val="tx1"/>
                </a:solidFill>
              </a:rPr>
              <a:t>«Красноярский краевой Центр медицинской </a:t>
            </a:r>
            <a:r>
              <a:rPr lang="ru-RU" sz="1800" dirty="0" smtClean="0">
                <a:solidFill>
                  <a:schemeClr val="tx1"/>
                </a:solidFill>
              </a:rPr>
              <a:t>профилактики», к.м.н., доцент</a:t>
            </a:r>
            <a:endParaRPr lang="ru-RU" sz="15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C57BDB8-E39E-4FB5-AA89-66DB9AA1CA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791" y="4792143"/>
            <a:ext cx="1471200" cy="58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61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7587" y="1306"/>
            <a:ext cx="6181564" cy="896145"/>
          </a:xfrm>
        </p:spPr>
        <p:txBody>
          <a:bodyPr>
            <a:noAutofit/>
          </a:bodyPr>
          <a:lstStyle/>
          <a:p>
            <a:r>
              <a:rPr lang="ru-RU" sz="2400" b="1" dirty="0">
                <a:effectLst/>
              </a:rPr>
              <a:t>Информированность школьников 5-11 классов о здоровом питании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306" y="994743"/>
            <a:ext cx="6266646" cy="87584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/>
              <a:t>Считают свое питание здоровым и полноценным </a:t>
            </a:r>
            <a:r>
              <a:rPr lang="ru-RU" sz="2000" b="1" dirty="0" smtClean="0"/>
              <a:t>только 50,3</a:t>
            </a:r>
            <a:r>
              <a:rPr lang="ru-RU" sz="2000" b="1" dirty="0"/>
              <a:t>% опрошенных </a:t>
            </a:r>
            <a:r>
              <a:rPr lang="ru-RU" sz="2000" b="1" dirty="0" smtClean="0"/>
              <a:t>школьников</a:t>
            </a:r>
            <a:endParaRPr lang="ru-RU" sz="20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62005708"/>
              </p:ext>
            </p:extLst>
          </p:nvPr>
        </p:nvGraphicFramePr>
        <p:xfrm>
          <a:off x="1424335" y="1608311"/>
          <a:ext cx="4650067" cy="2879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10526" y="4258984"/>
            <a:ext cx="5871452" cy="624413"/>
          </a:xfrm>
          <a:prstGeom prst="rect">
            <a:avLst/>
          </a:prstGeom>
        </p:spPr>
        <p:txBody>
          <a:bodyPr wrap="square" lIns="69734" tIns="34867" rIns="69734" bIns="34867">
            <a:spAutoFit/>
          </a:bodyPr>
          <a:lstStyle/>
          <a:p>
            <a:pPr algn="just"/>
            <a:r>
              <a:rPr lang="ru-RU" sz="1800" dirty="0" smtClean="0"/>
              <a:t>«</a:t>
            </a:r>
            <a:r>
              <a:rPr lang="ru-RU" sz="1800" dirty="0"/>
              <a:t>Считаешь ли ты свое питание здоровым и полноценным?»</a:t>
            </a:r>
          </a:p>
        </p:txBody>
      </p:sp>
    </p:spTree>
    <p:extLst>
      <p:ext uri="{BB962C8B-B14F-4D97-AF65-F5344CB8AC3E}">
        <p14:creationId xmlns:p14="http://schemas.microsoft.com/office/powerpoint/2010/main" val="32726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732" y="384175"/>
            <a:ext cx="5878703" cy="87584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/>
              <a:t>В 23,1% случаях школьники считают, что их здоровье и успеваемость не зависит от правильного питания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05167659"/>
              </p:ext>
            </p:extLst>
          </p:nvPr>
        </p:nvGraphicFramePr>
        <p:xfrm>
          <a:off x="1650360" y="1608311"/>
          <a:ext cx="4516502" cy="2596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48271" y="4128591"/>
            <a:ext cx="6120680" cy="624413"/>
          </a:xfrm>
          <a:prstGeom prst="rect">
            <a:avLst/>
          </a:prstGeom>
        </p:spPr>
        <p:txBody>
          <a:bodyPr wrap="square" lIns="69734" tIns="34867" rIns="69734" bIns="34867">
            <a:spAutoFit/>
          </a:bodyPr>
          <a:lstStyle/>
          <a:p>
            <a:pPr algn="just"/>
            <a:r>
              <a:rPr lang="ru-RU" sz="1800" dirty="0" smtClean="0"/>
              <a:t>«</a:t>
            </a:r>
            <a:r>
              <a:rPr lang="ru-RU" sz="1800" dirty="0"/>
              <a:t>Считаешь ли ты, что от правильного питания зависит твоё здоровье и успеваемость?»</a:t>
            </a:r>
          </a:p>
        </p:txBody>
      </p:sp>
    </p:spTree>
    <p:extLst>
      <p:ext uri="{BB962C8B-B14F-4D97-AF65-F5344CB8AC3E}">
        <p14:creationId xmlns:p14="http://schemas.microsoft.com/office/powerpoint/2010/main" val="369098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87" y="32127"/>
            <a:ext cx="6392887" cy="67220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/>
              </a:rPr>
              <a:t>Источники информации о питании</a:t>
            </a:r>
            <a:endParaRPr lang="ru-RU" sz="24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591" y="672207"/>
            <a:ext cx="6320879" cy="617211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/>
              <a:t>Чаще всего </a:t>
            </a:r>
            <a:r>
              <a:rPr lang="ru-RU" sz="2000" b="1" dirty="0" smtClean="0"/>
              <a:t>школьники 5-11 классов </a:t>
            </a:r>
            <a:r>
              <a:rPr lang="ru-RU" sz="2000" b="1" dirty="0"/>
              <a:t>получают информацию о правильном и здоровом питании в Интернете и дома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0185488"/>
              </p:ext>
            </p:extLst>
          </p:nvPr>
        </p:nvGraphicFramePr>
        <p:xfrm>
          <a:off x="848782" y="1446739"/>
          <a:ext cx="619268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48782" y="4458772"/>
            <a:ext cx="6192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/>
              <a:t>Распределение ответов респондентов на вопрос «Где ты получаешь информацию о правильном и здоровом питании?»</a:t>
            </a:r>
          </a:p>
        </p:txBody>
      </p:sp>
    </p:spTree>
    <p:extLst>
      <p:ext uri="{BB962C8B-B14F-4D97-AF65-F5344CB8AC3E}">
        <p14:creationId xmlns:p14="http://schemas.microsoft.com/office/powerpoint/2010/main" val="181626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0279" y="0"/>
            <a:ext cx="6115380" cy="896145"/>
          </a:xfrm>
        </p:spPr>
        <p:txBody>
          <a:bodyPr>
            <a:noAutofit/>
          </a:bodyPr>
          <a:lstStyle/>
          <a:p>
            <a:r>
              <a:rPr lang="ru-RU" sz="2400" b="1" dirty="0">
                <a:effectLst/>
              </a:rPr>
              <a:t>Проблема соблюдения режима питания школьниками 5-11 классов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5647" y="960239"/>
            <a:ext cx="6263503" cy="537103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/>
              <a:t>завтрак </a:t>
            </a:r>
            <a:r>
              <a:rPr lang="ru-RU" sz="2000" b="1" dirty="0"/>
              <a:t>отсутствует у </a:t>
            </a:r>
            <a:r>
              <a:rPr lang="ru-RU" sz="2000" b="1" dirty="0" smtClean="0"/>
              <a:t>6,4% </a:t>
            </a:r>
            <a:r>
              <a:rPr lang="ru-RU" sz="2000" b="1" dirty="0"/>
              <a:t>школьников 5-11 классов, и лишь иногда завтракают 25,8% школьников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573273"/>
              </p:ext>
            </p:extLst>
          </p:nvPr>
        </p:nvGraphicFramePr>
        <p:xfrm>
          <a:off x="1617232" y="1752327"/>
          <a:ext cx="4798783" cy="2822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56383" y="4752450"/>
            <a:ext cx="4680519" cy="347414"/>
          </a:xfrm>
          <a:prstGeom prst="rect">
            <a:avLst/>
          </a:prstGeom>
        </p:spPr>
        <p:txBody>
          <a:bodyPr wrap="square" lIns="69734" tIns="34867" rIns="69734" bIns="34867">
            <a:spAutoFit/>
          </a:bodyPr>
          <a:lstStyle/>
          <a:p>
            <a:pPr algn="just"/>
            <a:r>
              <a:rPr lang="ru-RU" sz="1800" dirty="0" smtClean="0"/>
              <a:t>«</a:t>
            </a:r>
            <a:r>
              <a:rPr lang="ru-RU" sz="1800" dirty="0"/>
              <a:t>Завтракаешь ли ты ежедневно дома?»</a:t>
            </a:r>
          </a:p>
        </p:txBody>
      </p:sp>
    </p:spTree>
    <p:extLst>
      <p:ext uri="{BB962C8B-B14F-4D97-AF65-F5344CB8AC3E}">
        <p14:creationId xmlns:p14="http://schemas.microsoft.com/office/powerpoint/2010/main" val="91250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9201" y="456183"/>
            <a:ext cx="6188108" cy="827892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/>
              <a:t>Более </a:t>
            </a:r>
            <a:r>
              <a:rPr lang="ru-RU" sz="2000" b="1" dirty="0"/>
              <a:t>половины (60,3%) </a:t>
            </a:r>
            <a:r>
              <a:rPr lang="ru-RU" sz="2000" b="1" dirty="0" smtClean="0"/>
              <a:t>школьников </a:t>
            </a:r>
            <a:r>
              <a:rPr lang="ru-RU" sz="2000" b="1" dirty="0"/>
              <a:t>не соблюдают режим питания.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81427951"/>
              </p:ext>
            </p:extLst>
          </p:nvPr>
        </p:nvGraphicFramePr>
        <p:xfrm>
          <a:off x="1543863" y="1274673"/>
          <a:ext cx="4798783" cy="2709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51073" y="3984575"/>
            <a:ext cx="5984365" cy="624413"/>
          </a:xfrm>
          <a:prstGeom prst="rect">
            <a:avLst/>
          </a:prstGeom>
        </p:spPr>
        <p:txBody>
          <a:bodyPr wrap="square" lIns="69734" tIns="34867" rIns="69734" bIns="34867">
            <a:spAutoFit/>
          </a:bodyPr>
          <a:lstStyle/>
          <a:p>
            <a:pPr algn="just"/>
            <a:r>
              <a:rPr lang="ru-RU" sz="1800" dirty="0" smtClean="0"/>
              <a:t>«</a:t>
            </a:r>
            <a:r>
              <a:rPr lang="ru-RU" sz="1800" dirty="0"/>
              <a:t>Соблюдаешь ли ты режим питания (питаешься в одно и то же время)?»</a:t>
            </a:r>
          </a:p>
        </p:txBody>
      </p:sp>
    </p:spTree>
    <p:extLst>
      <p:ext uri="{BB962C8B-B14F-4D97-AF65-F5344CB8AC3E}">
        <p14:creationId xmlns:p14="http://schemas.microsoft.com/office/powerpoint/2010/main" val="251353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6780865"/>
              </p:ext>
            </p:extLst>
          </p:nvPr>
        </p:nvGraphicFramePr>
        <p:xfrm>
          <a:off x="1181571" y="1280552"/>
          <a:ext cx="5508411" cy="293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72407" y="4344183"/>
            <a:ext cx="3726740" cy="347414"/>
          </a:xfrm>
          <a:prstGeom prst="rect">
            <a:avLst/>
          </a:prstGeom>
        </p:spPr>
        <p:txBody>
          <a:bodyPr wrap="square" lIns="69734" tIns="34867" rIns="69734" bIns="34867">
            <a:spAutoFit/>
          </a:bodyPr>
          <a:lstStyle/>
          <a:p>
            <a:pPr algn="just"/>
            <a:r>
              <a:rPr lang="ru-RU" sz="1800" dirty="0" smtClean="0"/>
              <a:t> </a:t>
            </a:r>
            <a:r>
              <a:rPr lang="ru-RU" sz="1800" dirty="0"/>
              <a:t>«Сколько раз в день ты ешь?»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36303" y="240159"/>
            <a:ext cx="54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Около 29,3% школьников едят </a:t>
            </a:r>
            <a:r>
              <a:rPr lang="ru-RU" sz="2000" b="1" dirty="0" smtClean="0"/>
              <a:t> всего 1-2 </a:t>
            </a:r>
            <a:r>
              <a:rPr lang="ru-RU" sz="2000" b="1" dirty="0"/>
              <a:t>раза в день</a:t>
            </a:r>
          </a:p>
        </p:txBody>
      </p:sp>
    </p:spTree>
    <p:extLst>
      <p:ext uri="{BB962C8B-B14F-4D97-AF65-F5344CB8AC3E}">
        <p14:creationId xmlns:p14="http://schemas.microsoft.com/office/powerpoint/2010/main" val="158686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903" y="-1834"/>
            <a:ext cx="6097277" cy="657841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effectLst/>
              </a:rPr>
              <a:t>Питание в школьной столовой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5018" y="816223"/>
            <a:ext cx="5927909" cy="1065218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Ежедневно </a:t>
            </a:r>
            <a:r>
              <a:rPr lang="ru-RU" sz="2000" b="1" dirty="0">
                <a:solidFill>
                  <a:srgbClr val="FF0000"/>
                </a:solidFill>
              </a:rPr>
              <a:t>посещают столовую </a:t>
            </a:r>
            <a:r>
              <a:rPr lang="ru-RU" sz="2000" b="1" dirty="0" smtClean="0">
                <a:solidFill>
                  <a:srgbClr val="FF0000"/>
                </a:solidFill>
              </a:rPr>
              <a:t>лишь 17,5% школьников.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98911968"/>
              </p:ext>
            </p:extLst>
          </p:nvPr>
        </p:nvGraphicFramePr>
        <p:xfrm>
          <a:off x="1125079" y="1896182"/>
          <a:ext cx="5652924" cy="3105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40359" y="4604979"/>
            <a:ext cx="4757228" cy="347414"/>
          </a:xfrm>
          <a:prstGeom prst="rect">
            <a:avLst/>
          </a:prstGeom>
        </p:spPr>
        <p:txBody>
          <a:bodyPr wrap="square" lIns="69734" tIns="34867" rIns="69734" bIns="34867">
            <a:spAutoFit/>
          </a:bodyPr>
          <a:lstStyle/>
          <a:p>
            <a:r>
              <a:rPr lang="ru-RU" sz="1800" dirty="0" smtClean="0"/>
              <a:t>«</a:t>
            </a:r>
            <a:r>
              <a:rPr lang="ru-RU" sz="1800" dirty="0"/>
              <a:t>Посещаешь ли ты школьную столовую?»</a:t>
            </a:r>
          </a:p>
        </p:txBody>
      </p:sp>
    </p:spTree>
    <p:extLst>
      <p:ext uri="{BB962C8B-B14F-4D97-AF65-F5344CB8AC3E}">
        <p14:creationId xmlns:p14="http://schemas.microsoft.com/office/powerpoint/2010/main" val="116662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6263" y="312167"/>
            <a:ext cx="6100174" cy="1224136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Не </a:t>
            </a:r>
            <a:r>
              <a:rPr lang="ru-RU" sz="2000" b="1" dirty="0">
                <a:solidFill>
                  <a:srgbClr val="FF0000"/>
                </a:solidFill>
              </a:rPr>
              <a:t>удовлетворены предлагаемым в школьной столовой меню 24,3% респондентов</a:t>
            </a:r>
            <a:r>
              <a:rPr lang="ru-RU" sz="2000" b="1" dirty="0"/>
              <a:t>. Затруднились ответить на вопрос 34,3%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97586742"/>
              </p:ext>
            </p:extLst>
          </p:nvPr>
        </p:nvGraphicFramePr>
        <p:xfrm>
          <a:off x="1064295" y="1392287"/>
          <a:ext cx="5625375" cy="3159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0279" y="4720074"/>
            <a:ext cx="6097277" cy="378192"/>
          </a:xfrm>
          <a:prstGeom prst="rect">
            <a:avLst/>
          </a:prstGeom>
        </p:spPr>
        <p:txBody>
          <a:bodyPr wrap="square" lIns="69734" tIns="34867" rIns="69734" bIns="34867">
            <a:spAutoFit/>
          </a:bodyPr>
          <a:lstStyle/>
          <a:p>
            <a:pPr algn="just"/>
            <a:r>
              <a:rPr lang="ru-RU" sz="2000" dirty="0" smtClean="0"/>
              <a:t> </a:t>
            </a:r>
            <a:r>
              <a:rPr lang="ru-RU" sz="2000" dirty="0"/>
              <a:t>«Устраивает ли тебя меню в школьной столовой?»</a:t>
            </a:r>
          </a:p>
        </p:txBody>
      </p:sp>
    </p:spTree>
    <p:extLst>
      <p:ext uri="{BB962C8B-B14F-4D97-AF65-F5344CB8AC3E}">
        <p14:creationId xmlns:p14="http://schemas.microsoft.com/office/powerpoint/2010/main" val="386400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255" y="168151"/>
            <a:ext cx="6323103" cy="1072668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29% школьников </a:t>
            </a:r>
            <a:r>
              <a:rPr lang="ru-RU" sz="2000" b="1" dirty="0">
                <a:solidFill>
                  <a:srgbClr val="FF0000"/>
                </a:solidFill>
              </a:rPr>
              <a:t>не удовлетворены качеством пищи в </a:t>
            </a:r>
            <a:r>
              <a:rPr lang="ru-RU" sz="2000" b="1" dirty="0" smtClean="0">
                <a:solidFill>
                  <a:srgbClr val="FF0000"/>
                </a:solidFill>
              </a:rPr>
              <a:t>столовой</a:t>
            </a:r>
            <a:r>
              <a:rPr lang="ru-RU" sz="2000" b="1" dirty="0" smtClean="0"/>
              <a:t>. </a:t>
            </a:r>
            <a:r>
              <a:rPr lang="ru-RU" sz="2000" b="1" dirty="0"/>
              <a:t>Затруднились однозначно ответить на вопрос 38,1% школьников.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62089653"/>
              </p:ext>
            </p:extLst>
          </p:nvPr>
        </p:nvGraphicFramePr>
        <p:xfrm>
          <a:off x="776263" y="1477818"/>
          <a:ext cx="6206342" cy="3105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49626" y="4607946"/>
            <a:ext cx="6210190" cy="624413"/>
          </a:xfrm>
          <a:prstGeom prst="rect">
            <a:avLst/>
          </a:prstGeom>
        </p:spPr>
        <p:txBody>
          <a:bodyPr wrap="square" lIns="69734" tIns="34867" rIns="69734" bIns="34867">
            <a:spAutoFit/>
          </a:bodyPr>
          <a:lstStyle/>
          <a:p>
            <a:pPr algn="just"/>
            <a:r>
              <a:rPr lang="ru-RU" sz="1800" dirty="0" smtClean="0"/>
              <a:t>«</a:t>
            </a:r>
            <a:r>
              <a:rPr lang="ru-RU" sz="1800" dirty="0"/>
              <a:t>Удовлетворен ли ты качеством приготовления пищи в школьной столовой?»</a:t>
            </a:r>
          </a:p>
        </p:txBody>
      </p:sp>
    </p:spTree>
    <p:extLst>
      <p:ext uri="{BB962C8B-B14F-4D97-AF65-F5344CB8AC3E}">
        <p14:creationId xmlns:p14="http://schemas.microsoft.com/office/powerpoint/2010/main" val="250959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029" y="240159"/>
            <a:ext cx="5991616" cy="52819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effectLst/>
              </a:rPr>
              <a:t>Засилье рациона школьниками 5-11 классов мучными изделиями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32241976"/>
              </p:ext>
            </p:extLst>
          </p:nvPr>
        </p:nvGraphicFramePr>
        <p:xfrm>
          <a:off x="416223" y="1032247"/>
          <a:ext cx="7128792" cy="3405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60478" y="4548398"/>
            <a:ext cx="5328592" cy="347414"/>
          </a:xfrm>
          <a:prstGeom prst="rect">
            <a:avLst/>
          </a:prstGeom>
        </p:spPr>
        <p:txBody>
          <a:bodyPr wrap="square" lIns="69734" tIns="34867" rIns="69734" bIns="34867">
            <a:spAutoFit/>
          </a:bodyPr>
          <a:lstStyle/>
          <a:p>
            <a:r>
              <a:rPr lang="ru-RU" sz="1800" dirty="0" smtClean="0"/>
              <a:t>«</a:t>
            </a:r>
            <a:r>
              <a:rPr lang="ru-RU" sz="1800" dirty="0"/>
              <a:t>Что ты выберешь для перекуса на перемене?»</a:t>
            </a:r>
          </a:p>
        </p:txBody>
      </p:sp>
    </p:spTree>
    <p:extLst>
      <p:ext uri="{BB962C8B-B14F-4D97-AF65-F5344CB8AC3E}">
        <p14:creationId xmlns:p14="http://schemas.microsoft.com/office/powerpoint/2010/main" val="9284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Национальный проект «Демография»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760" indent="0">
              <a:buNone/>
            </a:pPr>
            <a:r>
              <a:rPr lang="ru-RU" dirty="0" smtClean="0"/>
              <a:t>Федеральный проект «Формирование системы мотивации граждан к здоровому образу жизни, включая здоровое питание и отказ от вредных привычек» – «Укрепление общественного здоровья»</a:t>
            </a:r>
          </a:p>
          <a:p>
            <a:pPr marL="62760" indent="0">
              <a:buNone/>
            </a:pPr>
            <a:r>
              <a:rPr lang="ru-RU" dirty="0" smtClean="0"/>
              <a:t>Основными направлениями проекта является формирование корпоративных программ, в </a:t>
            </a:r>
            <a:r>
              <a:rPr lang="ru-RU" dirty="0" err="1" smtClean="0"/>
              <a:t>т.ч</a:t>
            </a:r>
            <a:r>
              <a:rPr lang="ru-RU" dirty="0" smtClean="0"/>
              <a:t>. связанных с питанием и проведение информационно-коммуникационных программ в соответствии с принципами здорового питания.</a:t>
            </a:r>
          </a:p>
          <a:p>
            <a:pPr marL="62760" indent="0">
              <a:buNone/>
            </a:pPr>
            <a:r>
              <a:rPr lang="ru-RU" dirty="0" smtClean="0"/>
              <a:t>В </a:t>
            </a:r>
            <a:r>
              <a:rPr lang="ru-RU" dirty="0"/>
              <a:t>р</a:t>
            </a:r>
            <a:r>
              <a:rPr lang="ru-RU" dirty="0" smtClean="0"/>
              <a:t>амках регионального проекта  «Укрепление общественного здоровья» сформирована корпоративная программа «Здоровое питание – здоровая жизнь» на базе МАОУ «Средняя </a:t>
            </a:r>
            <a:r>
              <a:rPr lang="ru-RU" dirty="0"/>
              <a:t>ш</a:t>
            </a:r>
            <a:r>
              <a:rPr lang="ru-RU" dirty="0" smtClean="0"/>
              <a:t>кола №149 г.» Красноярска в которую вовлечены все участники образовательного процесса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93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696977"/>
              </p:ext>
            </p:extLst>
          </p:nvPr>
        </p:nvGraphicFramePr>
        <p:xfrm>
          <a:off x="0" y="0"/>
          <a:ext cx="7169149" cy="5437302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16223"/>
                <a:gridCol w="1728192"/>
                <a:gridCol w="2592288"/>
                <a:gridCol w="1670684"/>
                <a:gridCol w="761762"/>
              </a:tblGrid>
              <a:tr h="248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Ранг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Кластер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Содержание кластера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ответов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</a:tr>
              <a:tr h="23907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Хлебобулочные изделия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Пирожок несладкий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</a:tr>
              <a:tr h="239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Пицца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Булочка сладкая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7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Гарниры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Гречка отварная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439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</a:tr>
              <a:tr h="239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Пюре картофельное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Макаронные изделия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7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Мясные блюда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Котлеты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297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</a:tr>
              <a:tr h="239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Курица жаренная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Тефтели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Свежие овощи и фрукты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Овощи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</a:tr>
              <a:tr h="253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Фрукты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73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Супы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Борщ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</a:tr>
              <a:tr h="239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Гороховый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Рыбный суп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Куриный с вермишелью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7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Молочные каши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Овсяная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</a:tr>
              <a:tr h="239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Рисовая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Манная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9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Колбаса/сосиски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</a:tr>
              <a:tr h="27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Яйца и блюда из яиц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</a:tr>
              <a:tr h="239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Рыба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2" marR="423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10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5163" y="0"/>
            <a:ext cx="6097277" cy="88304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effectLst/>
              </a:rPr>
              <a:t>Недостаточное потребление свежих овощей и фруктов школьниками 5-11 классов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17729858"/>
              </p:ext>
            </p:extLst>
          </p:nvPr>
        </p:nvGraphicFramePr>
        <p:xfrm>
          <a:off x="107939" y="1553519"/>
          <a:ext cx="6861012" cy="3616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80319" y="4891027"/>
            <a:ext cx="5688632" cy="347414"/>
          </a:xfrm>
          <a:prstGeom prst="rect">
            <a:avLst/>
          </a:prstGeom>
        </p:spPr>
        <p:txBody>
          <a:bodyPr wrap="square" lIns="69734" tIns="34867" rIns="69734" bIns="34867">
            <a:spAutoFit/>
          </a:bodyPr>
          <a:lstStyle/>
          <a:p>
            <a:pPr algn="just"/>
            <a:r>
              <a:rPr lang="ru-RU" sz="1800" dirty="0" smtClean="0"/>
              <a:t>«</a:t>
            </a:r>
            <a:r>
              <a:rPr lang="ru-RU" sz="1800" dirty="0"/>
              <a:t>Употребляешь ли ты в пищу свежие </a:t>
            </a:r>
            <a:r>
              <a:rPr lang="ru-RU" sz="1800" dirty="0" smtClean="0"/>
              <a:t>овощи и фрукты?»</a:t>
            </a:r>
            <a:endParaRPr lang="ru-RU" sz="1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92287" y="888231"/>
            <a:ext cx="5832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Редко употребляют овощи 44,8%, не употребляют свежие овощи  совсем - 3,3% 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79086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131" y="-11556"/>
            <a:ext cx="6153733" cy="896145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effectLst/>
              </a:rPr>
              <a:t>Редкое потребление школьниками 5-11 классов рыбных блюд</a:t>
            </a:r>
            <a:endParaRPr lang="ru-RU" sz="24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0628541"/>
              </p:ext>
            </p:extLst>
          </p:nvPr>
        </p:nvGraphicFramePr>
        <p:xfrm>
          <a:off x="661001" y="1637753"/>
          <a:ext cx="6608910" cy="2994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16368" y="4707877"/>
            <a:ext cx="6052781" cy="378192"/>
          </a:xfrm>
          <a:prstGeom prst="rect">
            <a:avLst/>
          </a:prstGeom>
        </p:spPr>
        <p:txBody>
          <a:bodyPr wrap="square" lIns="69734" tIns="34867" rIns="69734" bIns="34867">
            <a:spAutoFit/>
          </a:bodyPr>
          <a:lstStyle/>
          <a:p>
            <a:r>
              <a:rPr lang="ru-RU" sz="2000" dirty="0" smtClean="0"/>
              <a:t>«Как часто </a:t>
            </a:r>
            <a:r>
              <a:rPr lang="ru-RU" sz="2000" dirty="0"/>
              <a:t>рыбные блюда </a:t>
            </a:r>
            <a:r>
              <a:rPr lang="ru-RU" sz="2000" dirty="0" smtClean="0"/>
              <a:t>входят в твой рацион?»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21971" y="888231"/>
            <a:ext cx="5342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С</a:t>
            </a:r>
            <a:r>
              <a:rPr lang="ru-RU" sz="2000" b="1" dirty="0" smtClean="0"/>
              <a:t>овсем </a:t>
            </a:r>
            <a:r>
              <a:rPr lang="ru-RU" sz="2000" b="1" dirty="0"/>
              <a:t>не входят в рацион рыбные блюда у 27,9% школьников 5-11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363161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0499" y="-11414"/>
            <a:ext cx="5927909" cy="66742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effectLst/>
              </a:rPr>
              <a:t>Частое употребление сладостей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1151" y="600199"/>
            <a:ext cx="6097277" cy="1065218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Довольно </a:t>
            </a:r>
            <a:r>
              <a:rPr lang="ru-RU" sz="2000" b="1" dirty="0"/>
              <a:t>часто употребляют сладости 34,8% респондентов. Могут сразу съесть 0,5 кг конфет 10,6% школьников. 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37710972"/>
              </p:ext>
            </p:extLst>
          </p:nvPr>
        </p:nvGraphicFramePr>
        <p:xfrm>
          <a:off x="962135" y="1608311"/>
          <a:ext cx="5927909" cy="315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76463" y="4806644"/>
            <a:ext cx="3688337" cy="347414"/>
          </a:xfrm>
          <a:prstGeom prst="rect">
            <a:avLst/>
          </a:prstGeom>
        </p:spPr>
        <p:txBody>
          <a:bodyPr wrap="square" lIns="69734" tIns="34867" rIns="69734" bIns="34867">
            <a:spAutoFit/>
          </a:bodyPr>
          <a:lstStyle/>
          <a:p>
            <a:pPr algn="just"/>
            <a:r>
              <a:rPr lang="ru-RU" sz="1800" dirty="0" smtClean="0"/>
              <a:t>«</a:t>
            </a:r>
            <a:r>
              <a:rPr lang="ru-RU" sz="1800" dirty="0"/>
              <a:t>Употребляешь ли ты сладости?»</a:t>
            </a:r>
          </a:p>
        </p:txBody>
      </p:sp>
    </p:spTree>
    <p:extLst>
      <p:ext uri="{BB962C8B-B14F-4D97-AF65-F5344CB8AC3E}">
        <p14:creationId xmlns:p14="http://schemas.microsoft.com/office/powerpoint/2010/main" val="24948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9320" y="96143"/>
            <a:ext cx="6040821" cy="51308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effectLst/>
              </a:rPr>
              <a:t>Оценка значения питания </a:t>
            </a:r>
            <a:r>
              <a:rPr lang="ru-RU" sz="2400" b="1" dirty="0">
                <a:solidFill>
                  <a:srgbClr val="FF0000"/>
                </a:solidFill>
                <a:effectLst/>
              </a:rPr>
              <a:t>родителями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6263" y="744215"/>
            <a:ext cx="6192688" cy="4464496"/>
          </a:xfrm>
        </p:spPr>
        <p:txBody>
          <a:bodyPr>
            <a:noAutofit/>
          </a:bodyPr>
          <a:lstStyle/>
          <a:p>
            <a:pPr marL="62760" indent="0" algn="just">
              <a:buNone/>
            </a:pPr>
            <a:r>
              <a:rPr lang="ru-RU" sz="2000" b="1" dirty="0"/>
              <a:t>Значение питания для здоровья своего ребёнка родители оценили как «высокое» </a:t>
            </a:r>
            <a:r>
              <a:rPr lang="ru-RU" sz="2000" b="1" dirty="0" smtClean="0"/>
              <a:t>или </a:t>
            </a:r>
            <a:r>
              <a:rPr lang="ru-RU" sz="2000" b="1" dirty="0"/>
              <a:t>«очень высокое» – 52,5% и 41,5% </a:t>
            </a:r>
            <a:r>
              <a:rPr lang="ru-RU" sz="2000" b="1" dirty="0" smtClean="0"/>
              <a:t>соответственно</a:t>
            </a:r>
          </a:p>
          <a:p>
            <a:pPr marL="62760" indent="0" algn="just">
              <a:buNone/>
            </a:pPr>
            <a:endParaRPr lang="ru-RU" sz="2000" b="1" dirty="0" smtClean="0"/>
          </a:p>
          <a:p>
            <a:pPr marL="62760" indent="0" algn="just">
              <a:buNone/>
            </a:pPr>
            <a:endParaRPr lang="ru-RU" sz="2000" b="1" dirty="0" smtClean="0"/>
          </a:p>
          <a:p>
            <a:pPr marL="62760" indent="0" algn="just">
              <a:buNone/>
            </a:pPr>
            <a:r>
              <a:rPr lang="ru-RU" sz="2000" b="1" dirty="0" smtClean="0"/>
              <a:t>Родители </a:t>
            </a:r>
            <a:r>
              <a:rPr lang="ru-RU" sz="2000" b="1" dirty="0"/>
              <a:t>признают свою роль в воспитании правильных </a:t>
            </a:r>
            <a:r>
              <a:rPr lang="ru-RU" sz="2000" b="1" dirty="0" smtClean="0"/>
              <a:t>привычек в питании: 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56,7</a:t>
            </a:r>
            <a:r>
              <a:rPr lang="ru-RU" sz="2000" b="1" dirty="0">
                <a:solidFill>
                  <a:srgbClr val="FF0000"/>
                </a:solidFill>
              </a:rPr>
              <a:t>%</a:t>
            </a:r>
            <a:r>
              <a:rPr lang="ru-RU" sz="2000" b="1" dirty="0"/>
              <a:t> родителей отметили </a:t>
            </a:r>
            <a:r>
              <a:rPr lang="ru-RU" sz="2000" b="1" dirty="0" smtClean="0"/>
              <a:t>важность понимания </a:t>
            </a:r>
            <a:r>
              <a:rPr lang="ru-RU" sz="2000" b="1" dirty="0"/>
              <a:t>взрослыми </a:t>
            </a:r>
            <a:r>
              <a:rPr lang="ru-RU" sz="2000" b="1" dirty="0" smtClean="0"/>
              <a:t>необходимости </a:t>
            </a:r>
            <a:r>
              <a:rPr lang="ru-RU" sz="2000" b="1" dirty="0"/>
              <a:t>правильного </a:t>
            </a:r>
            <a:r>
              <a:rPr lang="ru-RU" sz="2000" b="1" dirty="0" smtClean="0"/>
              <a:t>питания</a:t>
            </a:r>
          </a:p>
          <a:p>
            <a:pPr algn="just"/>
            <a:r>
              <a:rPr lang="ru-RU" sz="2000" b="1" dirty="0" smtClean="0"/>
              <a:t>26,2</a:t>
            </a:r>
            <a:r>
              <a:rPr lang="ru-RU" sz="2000" b="1" dirty="0"/>
              <a:t>% </a:t>
            </a:r>
            <a:r>
              <a:rPr lang="ru-RU" sz="2000" b="1" dirty="0" smtClean="0"/>
              <a:t>- отметили </a:t>
            </a:r>
            <a:r>
              <a:rPr lang="ru-RU" sz="2000" b="1" dirty="0"/>
              <a:t>наличие знаний о правильном питании у </a:t>
            </a:r>
            <a:r>
              <a:rPr lang="ru-RU" sz="2000" b="1" dirty="0" smtClean="0"/>
              <a:t>родителей (</a:t>
            </a:r>
            <a:r>
              <a:rPr lang="ru-RU" sz="2000" b="1" dirty="0" smtClean="0">
                <a:solidFill>
                  <a:srgbClr val="FF0000"/>
                </a:solidFill>
              </a:rPr>
              <a:t>более 70% не знакомы </a:t>
            </a:r>
            <a:r>
              <a:rPr lang="ru-RU" sz="2000" b="1" dirty="0" smtClean="0"/>
              <a:t>с правилами здорового питания).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5477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397988"/>
              </p:ext>
            </p:extLst>
          </p:nvPr>
        </p:nvGraphicFramePr>
        <p:xfrm>
          <a:off x="-2" y="11"/>
          <a:ext cx="7169151" cy="537685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560241"/>
                <a:gridCol w="2520280"/>
                <a:gridCol w="2376264"/>
                <a:gridCol w="1045522"/>
                <a:gridCol w="666844"/>
              </a:tblGrid>
              <a:tr h="49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Ранг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Кластер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Содержание кластера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Кол-во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ответов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</a:tr>
              <a:tr h="33913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Молочные и кисломолочные продукты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Кисломолочные продукты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</a:tr>
              <a:tr h="257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Творог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Молоко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15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Мясные, рыбные блюда и блюда из яиц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Мясные блюда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b"/>
                </a:tc>
              </a:tr>
              <a:tr h="257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Рыбные блюда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Яйца и блюда из яиц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1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Каши и хлебобулочные изделия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Каши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</a:tr>
              <a:tr h="271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Хлебобулочные изделия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1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Свежие фрукты и овощи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Фрукты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</a:tr>
              <a:tr h="346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Овощи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15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Сладости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Леденцы, конфеты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</a:tr>
              <a:tr h="257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Пирожные, торты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Сладкая газированная вода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Супы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</a:tr>
              <a:tr h="25715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Фастфуд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Колбаса/сосиски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</a:tr>
              <a:tr h="446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Чипсы, сухарики в пакетиках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Бургеры, бутерброды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07" marR="4720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86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5160" y="312167"/>
            <a:ext cx="5899776" cy="621019"/>
          </a:xfrm>
        </p:spPr>
        <p:txBody>
          <a:bodyPr>
            <a:noAutofit/>
          </a:bodyPr>
          <a:lstStyle/>
          <a:p>
            <a:pPr marL="62760" indent="0" algn="just">
              <a:buNone/>
            </a:pPr>
            <a:r>
              <a:rPr lang="ru-RU" sz="2000" b="1" dirty="0">
                <a:solidFill>
                  <a:srgbClr val="FF0000"/>
                </a:solidFill>
              </a:rPr>
              <a:t>38,6%</a:t>
            </a:r>
            <a:r>
              <a:rPr lang="ru-RU" sz="2000" b="1" dirty="0"/>
              <a:t> родителей указали, что ребенок не обедает в школьной столовой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96344" y="4580815"/>
            <a:ext cx="5328592" cy="347414"/>
          </a:xfrm>
          <a:prstGeom prst="rect">
            <a:avLst/>
          </a:prstGeom>
        </p:spPr>
        <p:txBody>
          <a:bodyPr wrap="square" lIns="69734" tIns="34867" rIns="69734" bIns="34867">
            <a:spAutoFit/>
          </a:bodyPr>
          <a:lstStyle/>
          <a:p>
            <a:pPr algn="just"/>
            <a:r>
              <a:rPr lang="ru-RU" sz="1800" dirty="0" smtClean="0"/>
              <a:t>«</a:t>
            </a:r>
            <a:r>
              <a:rPr lang="ru-RU" sz="1800" dirty="0"/>
              <a:t>Ваш ребенок обедает в школьной столовой?»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428066"/>
              </p:ext>
            </p:extLst>
          </p:nvPr>
        </p:nvGraphicFramePr>
        <p:xfrm>
          <a:off x="825880" y="1320279"/>
          <a:ext cx="6114851" cy="3061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466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591" y="168151"/>
            <a:ext cx="6379559" cy="650015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/>
              <a:t>По </a:t>
            </a:r>
            <a:r>
              <a:rPr lang="ru-RU" sz="2000" b="1" dirty="0"/>
              <a:t>мнению </a:t>
            </a:r>
            <a:r>
              <a:rPr lang="ru-RU" sz="2000" b="1" dirty="0" smtClean="0"/>
              <a:t>родителей, </a:t>
            </a:r>
            <a:r>
              <a:rPr lang="ru-RU" sz="2000" b="1" dirty="0" smtClean="0">
                <a:solidFill>
                  <a:srgbClr val="FF0000"/>
                </a:solidFill>
              </a:rPr>
              <a:t>детям </a:t>
            </a:r>
            <a:r>
              <a:rPr lang="ru-RU" sz="2000" b="1" dirty="0">
                <a:solidFill>
                  <a:srgbClr val="FF0000"/>
                </a:solidFill>
              </a:rPr>
              <a:t>не нравится школьная еда (56%).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84954716"/>
              </p:ext>
            </p:extLst>
          </p:nvPr>
        </p:nvGraphicFramePr>
        <p:xfrm>
          <a:off x="757438" y="504980"/>
          <a:ext cx="6411712" cy="48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984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0279" y="960239"/>
            <a:ext cx="6097277" cy="2448272"/>
          </a:xfrm>
        </p:spPr>
        <p:txBody>
          <a:bodyPr>
            <a:noAutofit/>
          </a:bodyPr>
          <a:lstStyle/>
          <a:p>
            <a:pPr marL="62760" indent="0" algn="just">
              <a:buNone/>
            </a:pPr>
            <a:endParaRPr lang="ru-RU" sz="2000" b="1" dirty="0"/>
          </a:p>
          <a:p>
            <a:pPr algn="just"/>
            <a:r>
              <a:rPr lang="ru-RU" sz="2000" b="1" dirty="0"/>
              <a:t>93,2% родителей считают необходимым обучение ребенка правильному питанию в </a:t>
            </a:r>
            <a:r>
              <a:rPr lang="ru-RU" sz="2000" b="1" dirty="0" smtClean="0"/>
              <a:t>школе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91,5% родителей считают</a:t>
            </a:r>
            <a:r>
              <a:rPr lang="ru-RU" sz="2000" b="1" dirty="0"/>
              <a:t>, что, обучение детей правильному питанию в школе поможет им в организации правильного питания </a:t>
            </a:r>
            <a:r>
              <a:rPr lang="ru-RU" sz="2000" b="1" dirty="0" smtClean="0"/>
              <a:t>ребёнка</a:t>
            </a:r>
            <a:endParaRPr lang="ru-RU" sz="2000" dirty="0"/>
          </a:p>
          <a:p>
            <a:pPr marL="62760" indent="0" algn="just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72464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303" y="-14729"/>
            <a:ext cx="5878703" cy="89614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</a:rPr>
              <a:t>Выводы </a:t>
            </a:r>
            <a:endParaRPr lang="ru-RU" sz="28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2287" y="672207"/>
            <a:ext cx="5878703" cy="4152328"/>
          </a:xfrm>
        </p:spPr>
        <p:txBody>
          <a:bodyPr>
            <a:normAutofit fontScale="85000" lnSpcReduction="10000"/>
          </a:bodyPr>
          <a:lstStyle/>
          <a:p>
            <a:pPr marL="519960" indent="-457200" algn="just">
              <a:buFont typeface="+mj-lt"/>
              <a:buAutoNum type="arabicPeriod"/>
            </a:pPr>
            <a:r>
              <a:rPr lang="ru-RU" sz="2000" dirty="0" smtClean="0"/>
              <a:t>Среди школьников г. Красноярска имеется превышение показателей повышенного веса и ожирения в сравнении с соответствующими показателями по РФ</a:t>
            </a:r>
          </a:p>
          <a:p>
            <a:pPr marL="519960" indent="-457200" algn="just">
              <a:buFont typeface="+mj-lt"/>
              <a:buAutoNum type="arabicPeriod"/>
            </a:pPr>
            <a:r>
              <a:rPr lang="ru-RU" sz="2000" dirty="0" smtClean="0"/>
              <a:t>У более чем 30% школьников нет регулярного завтрака</a:t>
            </a:r>
          </a:p>
          <a:p>
            <a:pPr marL="519960" indent="-457200" algn="just">
              <a:buFont typeface="+mj-lt"/>
              <a:buAutoNum type="arabicPeriod"/>
            </a:pPr>
            <a:r>
              <a:rPr lang="ru-RU" sz="2000" dirty="0" smtClean="0"/>
              <a:t>Ежедневно посещают школьную столовую менее половины учащихся</a:t>
            </a:r>
            <a:r>
              <a:rPr lang="ru-RU" sz="2000" dirty="0" smtClean="0"/>
              <a:t>, при этом </a:t>
            </a:r>
            <a:r>
              <a:rPr lang="ru-RU" sz="2000" dirty="0" smtClean="0"/>
              <a:t>четверть учащихся не удовлетворены меню, а около 30% - качеством пищи</a:t>
            </a:r>
          </a:p>
          <a:p>
            <a:pPr marL="519960" indent="-457200" algn="just">
              <a:buFont typeface="+mj-lt"/>
              <a:buAutoNum type="arabicPeriod"/>
            </a:pPr>
            <a:r>
              <a:rPr lang="ru-RU" sz="2000" dirty="0" smtClean="0"/>
              <a:t>В рационе школьников превалируют мучные изделия</a:t>
            </a:r>
          </a:p>
          <a:p>
            <a:pPr marL="519960" indent="-457200" algn="just">
              <a:buFont typeface="+mj-lt"/>
              <a:buAutoNum type="arabicPeriod"/>
            </a:pPr>
            <a:r>
              <a:rPr lang="ru-RU" sz="2000" dirty="0" smtClean="0"/>
              <a:t>Четверть школьников считает, что их здоровье и успеваемость не зависит от рационального питания</a:t>
            </a:r>
          </a:p>
          <a:p>
            <a:pPr marL="519960" indent="-457200" algn="just">
              <a:buFont typeface="+mj-lt"/>
              <a:buAutoNum type="arabicPeriod"/>
            </a:pPr>
            <a:r>
              <a:rPr lang="ru-RU" sz="2000" dirty="0" smtClean="0"/>
              <a:t>Около половины школьников узнают информацию о здоровом питании из электронных средств массовой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4282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272" y="215323"/>
            <a:ext cx="6155990" cy="896145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Цель</a:t>
            </a:r>
            <a:r>
              <a:rPr lang="ru-RU" sz="2000" dirty="0" smtClean="0"/>
              <a:t> - сохранение </a:t>
            </a:r>
            <a:r>
              <a:rPr lang="ru-RU" sz="2000" dirty="0"/>
              <a:t>и укрепление </a:t>
            </a:r>
            <a:r>
              <a:rPr lang="ru-RU" sz="2000" dirty="0" smtClean="0"/>
              <a:t>здоровья детей, связанных </a:t>
            </a:r>
            <a:r>
              <a:rPr lang="ru-RU" sz="2000" dirty="0"/>
              <a:t>с неправильным </a:t>
            </a:r>
            <a:r>
              <a:rPr lang="ru-RU" sz="2000" dirty="0" smtClean="0"/>
              <a:t>питанием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6264" y="1135116"/>
            <a:ext cx="6227998" cy="3763804"/>
          </a:xfrm>
        </p:spPr>
        <p:txBody>
          <a:bodyPr>
            <a:normAutofit fontScale="85000" lnSpcReduction="10000"/>
          </a:bodyPr>
          <a:lstStyle/>
          <a:p>
            <a:pPr marL="62760" indent="0">
              <a:buNone/>
            </a:pPr>
            <a:r>
              <a:rPr lang="ru-RU" b="1" dirty="0" smtClean="0"/>
              <a:t>Задачи:</a:t>
            </a:r>
          </a:p>
          <a:p>
            <a:r>
              <a:rPr lang="ru-RU" dirty="0"/>
              <a:t>Совершенствование </a:t>
            </a:r>
            <a:r>
              <a:rPr lang="ru-RU" dirty="0" smtClean="0"/>
              <a:t>организации </a:t>
            </a:r>
            <a:r>
              <a:rPr lang="ru-RU" dirty="0"/>
              <a:t>питания в организованном коллективе – МАОУ «Средняя общеобразовательная школа №149» г</a:t>
            </a:r>
            <a:r>
              <a:rPr lang="ru-RU" dirty="0" smtClean="0"/>
              <a:t>. Красноярска</a:t>
            </a:r>
            <a:endParaRPr lang="ru-RU" dirty="0"/>
          </a:p>
          <a:p>
            <a:r>
              <a:rPr lang="ru-RU" dirty="0"/>
              <a:t>Разработка общеобразовательной программы для различных возрастных групп школьников, а также родителей по вопросам здорового питания</a:t>
            </a:r>
          </a:p>
          <a:p>
            <a:r>
              <a:rPr lang="ru-RU" dirty="0"/>
              <a:t>Проведение пропаганды принципов рационального, здорового питания среди всех участников образовательного процесса</a:t>
            </a:r>
          </a:p>
          <a:p>
            <a:r>
              <a:rPr lang="ru-RU" dirty="0"/>
              <a:t>Мониторинг состояния питания школьников и их родителей</a:t>
            </a:r>
          </a:p>
          <a:p>
            <a:pPr marL="627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292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188" y="-119881"/>
            <a:ext cx="5878703" cy="89614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Предложения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6263" y="756257"/>
            <a:ext cx="6166735" cy="4620606"/>
          </a:xfrm>
        </p:spPr>
        <p:txBody>
          <a:bodyPr>
            <a:normAutofit fontScale="62500" lnSpcReduction="20000"/>
          </a:bodyPr>
          <a:lstStyle/>
          <a:p>
            <a:pPr marL="519960" indent="-457200" algn="just">
              <a:buAutoNum type="arabicPeriod"/>
            </a:pPr>
            <a:r>
              <a:rPr lang="ru-RU" dirty="0" smtClean="0"/>
              <a:t>Создание условий и организация питания школьников - создание на базе школьных столовых </a:t>
            </a:r>
            <a:r>
              <a:rPr lang="ru-RU" b="1" dirty="0" smtClean="0"/>
              <a:t>центров здорового питания</a:t>
            </a:r>
          </a:p>
          <a:p>
            <a:pPr marL="62760" indent="0" algn="just">
              <a:buNone/>
            </a:pPr>
            <a:r>
              <a:rPr lang="ru-RU" dirty="0" smtClean="0"/>
              <a:t>- Удаление либо изменение состава продукции в школьных автоматах;</a:t>
            </a:r>
          </a:p>
          <a:p>
            <a:pPr marL="62760" indent="0" algn="just">
              <a:buNone/>
            </a:pPr>
            <a:r>
              <a:rPr lang="ru-RU" dirty="0" smtClean="0"/>
              <a:t>- Разработка </a:t>
            </a:r>
            <a:r>
              <a:rPr lang="ru-RU" dirty="0"/>
              <a:t>альтернативного </a:t>
            </a:r>
            <a:r>
              <a:rPr lang="ru-RU" dirty="0" smtClean="0"/>
              <a:t>меню – формирование «шведского стола» с присутствием 3-4 комплексов блюд;</a:t>
            </a:r>
          </a:p>
          <a:p>
            <a:pPr marL="62760" indent="0" algn="just">
              <a:buNone/>
            </a:pPr>
            <a:r>
              <a:rPr lang="ru-RU" dirty="0" smtClean="0"/>
              <a:t>- Создание комитетов контроля из числа представителей родительской общественности для быстрого рассмотрения жалоб от школьников и их родителей на питание в школе и оперативного решения вопросов с руководством комбинатов питания;</a:t>
            </a:r>
          </a:p>
          <a:p>
            <a:pPr marL="62760" indent="0" algn="just">
              <a:buNone/>
            </a:pPr>
            <a:r>
              <a:rPr lang="ru-RU" dirty="0" smtClean="0"/>
              <a:t>-  Отслеживание </a:t>
            </a:r>
            <a:r>
              <a:rPr lang="ru-RU" dirty="0"/>
              <a:t>охвата школьников горячим питанием на протяжении всего учебного </a:t>
            </a:r>
            <a:r>
              <a:rPr lang="ru-RU" dirty="0" smtClean="0"/>
              <a:t>года.</a:t>
            </a:r>
          </a:p>
          <a:p>
            <a:pPr marL="62760" indent="0" algn="just">
              <a:buNone/>
            </a:pPr>
            <a:r>
              <a:rPr lang="ru-RU" dirty="0" smtClean="0"/>
              <a:t>2. Повышения уровня информированности всех участников образовательного процесса:</a:t>
            </a:r>
            <a:endParaRPr lang="ru-RU" dirty="0"/>
          </a:p>
          <a:p>
            <a:pPr algn="just"/>
            <a:r>
              <a:rPr lang="ru-RU" dirty="0"/>
              <a:t>Консультации родителей по вопросам </a:t>
            </a:r>
            <a:r>
              <a:rPr lang="ru-RU" dirty="0" smtClean="0"/>
              <a:t>питания/последипломное обучение педагогов</a:t>
            </a:r>
            <a:endParaRPr lang="ru-RU" dirty="0"/>
          </a:p>
          <a:p>
            <a:pPr algn="just"/>
            <a:r>
              <a:rPr lang="ru-RU" dirty="0" smtClean="0"/>
              <a:t>Введение уроков и внеклассной деятельности по вопросам здорового питания, необходимости </a:t>
            </a:r>
            <a:r>
              <a:rPr lang="ru-RU" dirty="0"/>
              <a:t>горячего питания, рыбы и нормы овощей в </a:t>
            </a:r>
            <a:r>
              <a:rPr lang="ru-RU" dirty="0" smtClean="0"/>
              <a:t>рационе</a:t>
            </a:r>
          </a:p>
          <a:p>
            <a:pPr algn="just"/>
            <a:r>
              <a:rPr lang="ru-RU" dirty="0" smtClean="0"/>
              <a:t>Организация </a:t>
            </a:r>
            <a:r>
              <a:rPr lang="ru-RU" dirty="0"/>
              <a:t>общедоступной информации по вопросам питания на сайте </a:t>
            </a:r>
            <a:r>
              <a:rPr lang="ru-RU" dirty="0" smtClean="0"/>
              <a:t>школы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241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4335" y="1968351"/>
            <a:ext cx="5256584" cy="896145"/>
          </a:xfrm>
        </p:spPr>
        <p:txBody>
          <a:bodyPr>
            <a:noAutofit/>
          </a:bodyPr>
          <a:lstStyle/>
          <a:p>
            <a:r>
              <a:rPr lang="ru-RU" sz="2800" b="1" dirty="0"/>
              <a:t>Реализация программы «Здоровое питание – здоровая жизнь» на экспериментальной площадке МАОУ «Средняя школа № 149» в городе </a:t>
            </a:r>
            <a:r>
              <a:rPr lang="ru-RU" sz="2800" b="1" dirty="0" smtClean="0"/>
              <a:t>Красноярске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Спасибо за внимание!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51459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6264" y="1135116"/>
            <a:ext cx="6227998" cy="376380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Достижение уровня обеспечения сбалансированным горячим питанием учащихся МАОУ «Средняя общеобразовательная школа №149» </a:t>
            </a:r>
            <a:r>
              <a:rPr lang="ru-RU" dirty="0" err="1"/>
              <a:t>г.Красноярска</a:t>
            </a:r>
            <a:r>
              <a:rPr lang="ru-RU" dirty="0"/>
              <a:t> не </a:t>
            </a:r>
            <a:r>
              <a:rPr lang="ru-RU" b="1" dirty="0"/>
              <a:t>менее 98% </a:t>
            </a:r>
            <a:r>
              <a:rPr lang="ru-RU" dirty="0"/>
              <a:t>среди учащихся начальных </a:t>
            </a:r>
            <a:r>
              <a:rPr lang="ru-RU" dirty="0" smtClean="0"/>
              <a:t>классов и 80% </a:t>
            </a:r>
            <a:r>
              <a:rPr lang="ru-RU" dirty="0"/>
              <a:t>учащихся средних и старших </a:t>
            </a:r>
            <a:r>
              <a:rPr lang="ru-RU" dirty="0" smtClean="0"/>
              <a:t>классов</a:t>
            </a:r>
          </a:p>
          <a:p>
            <a:r>
              <a:rPr lang="ru-RU" dirty="0" smtClean="0"/>
              <a:t> Снижение </a:t>
            </a:r>
            <a:r>
              <a:rPr lang="ru-RU" dirty="0"/>
              <a:t>заболеваемости среди детей связанных с питанием (анемия, </a:t>
            </a:r>
            <a:r>
              <a:rPr lang="ru-RU" dirty="0" smtClean="0"/>
              <a:t>болезни </a:t>
            </a:r>
            <a:r>
              <a:rPr lang="ru-RU" dirty="0"/>
              <a:t>органов пищеварения), - </a:t>
            </a:r>
            <a:r>
              <a:rPr lang="ru-RU" b="1" dirty="0" smtClean="0"/>
              <a:t>на </a:t>
            </a:r>
            <a:r>
              <a:rPr lang="ru-RU" b="1" dirty="0"/>
              <a:t>10</a:t>
            </a:r>
            <a:r>
              <a:rPr lang="ru-RU" b="1" dirty="0" smtClean="0"/>
              <a:t>%</a:t>
            </a:r>
          </a:p>
          <a:p>
            <a:r>
              <a:rPr lang="ru-RU" dirty="0"/>
              <a:t>Повышение числа обучающихся общеобразовательных учреждениях детей, отнесённых к 1-й группе здоровья, - на </a:t>
            </a:r>
            <a:r>
              <a:rPr lang="ru-RU" b="1" dirty="0"/>
              <a:t>1% </a:t>
            </a:r>
            <a:r>
              <a:rPr lang="ru-RU" dirty="0"/>
              <a:t>и детей, отнесённых ко 2-й группе здоровья, -на </a:t>
            </a:r>
            <a:r>
              <a:rPr lang="ru-RU" b="1" dirty="0"/>
              <a:t>2%</a:t>
            </a:r>
          </a:p>
          <a:p>
            <a:r>
              <a:rPr lang="ru-RU" dirty="0"/>
              <a:t>Снижение доли детей с избытком массы тела и ожирением на </a:t>
            </a:r>
            <a:r>
              <a:rPr lang="ru-RU" b="1" dirty="0"/>
              <a:t>5%</a:t>
            </a:r>
          </a:p>
          <a:p>
            <a:r>
              <a:rPr lang="ru-RU" dirty="0"/>
              <a:t>Повышение уровня знаний родителей по вопросам здорового питания до </a:t>
            </a:r>
            <a:r>
              <a:rPr lang="ru-RU" b="1" dirty="0"/>
              <a:t>70%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80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проблему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8272" y="1135116"/>
            <a:ext cx="6155990" cy="376380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 </a:t>
            </a:r>
            <a:r>
              <a:rPr lang="ru-RU" dirty="0"/>
              <a:t>территории Российской Федерации </a:t>
            </a:r>
            <a:r>
              <a:rPr lang="ru-RU" dirty="0" smtClean="0"/>
              <a:t>в 2017г НИИ педиатрии были </a:t>
            </a:r>
            <a:r>
              <a:rPr lang="ru-RU" dirty="0"/>
              <a:t>п</a:t>
            </a:r>
            <a:r>
              <a:rPr lang="ru-RU" dirty="0" smtClean="0"/>
              <a:t>роведены </a:t>
            </a:r>
            <a:r>
              <a:rPr lang="ru-RU" dirty="0"/>
              <a:t>исследования с целью изучить распространенность избыточной массы тела и ожирения среди подростков 12—17 </a:t>
            </a:r>
            <a:r>
              <a:rPr lang="ru-RU" dirty="0" smtClean="0"/>
              <a:t>лет. </a:t>
            </a:r>
            <a:r>
              <a:rPr lang="ru-RU" dirty="0"/>
              <a:t>В ходе данного исследования было осмотрено </a:t>
            </a:r>
            <a:r>
              <a:rPr lang="ru-RU" b="1" dirty="0"/>
              <a:t>11977 </a:t>
            </a:r>
            <a:r>
              <a:rPr lang="ru-RU" b="1" dirty="0" smtClean="0"/>
              <a:t>подростков</a:t>
            </a:r>
            <a:r>
              <a:rPr lang="ru-RU" dirty="0" smtClean="0"/>
              <a:t>. Исследование </a:t>
            </a:r>
            <a:r>
              <a:rPr lang="ru-RU" dirty="0"/>
              <a:t>проводилось    на территории </a:t>
            </a:r>
            <a:r>
              <a:rPr lang="ru-RU" b="1" dirty="0"/>
              <a:t>шести Федеральных округов</a:t>
            </a:r>
            <a:r>
              <a:rPr lang="ru-RU" dirty="0"/>
              <a:t>: Центрального (Москва, Ярославль); Приволжского (Самара, Казань, Нижний Новгород); Южного (Краснодар); Уральского (Екатеринбург, Тюмень); Сибирского (Новосибирск, </a:t>
            </a:r>
            <a:r>
              <a:rPr lang="ru-RU" b="1" dirty="0"/>
              <a:t>Красноярск</a:t>
            </a:r>
            <a:r>
              <a:rPr lang="ru-RU" dirty="0"/>
              <a:t>); Дальневосточного (Хабаровск</a:t>
            </a:r>
            <a:r>
              <a:rPr lang="ru-RU" dirty="0" smtClean="0"/>
              <a:t>).</a:t>
            </a:r>
          </a:p>
          <a:p>
            <a:pPr marL="269875" indent="-207963">
              <a:buNone/>
            </a:pPr>
            <a:r>
              <a:rPr lang="ru-RU" dirty="0" smtClean="0"/>
              <a:t>    Исследование </a:t>
            </a:r>
            <a:r>
              <a:rPr lang="ru-RU" dirty="0"/>
              <a:t>показало, что во всех городах избыточный вес </a:t>
            </a:r>
            <a:r>
              <a:rPr lang="ru-RU" dirty="0" smtClean="0"/>
              <a:t>   и </a:t>
            </a:r>
            <a:r>
              <a:rPr lang="ru-RU" dirty="0"/>
              <a:t>ожирение чаще встречаются у мальчиков, чем у девочек (р&lt;0,0001). В </a:t>
            </a:r>
            <a:r>
              <a:rPr lang="ru-RU" dirty="0" smtClean="0"/>
              <a:t>среднем по </a:t>
            </a:r>
            <a:r>
              <a:rPr lang="ru-RU" dirty="0"/>
              <a:t>России избыточная масса тела у мальчиков выявлена </a:t>
            </a:r>
            <a:r>
              <a:rPr lang="ru-RU" dirty="0" smtClean="0"/>
              <a:t>в </a:t>
            </a:r>
            <a:r>
              <a:rPr lang="ru-RU" b="1" dirty="0"/>
              <a:t>11,02% случаев</a:t>
            </a:r>
            <a:r>
              <a:rPr lang="ru-RU" dirty="0"/>
              <a:t>, в том числе ожирение — у 2,5% юношей, соответственно у девочек — </a:t>
            </a:r>
            <a:r>
              <a:rPr lang="ru-RU" b="1" dirty="0"/>
              <a:t>7,7%</a:t>
            </a:r>
            <a:r>
              <a:rPr lang="ru-RU" dirty="0"/>
              <a:t> и 1,6% .</a:t>
            </a:r>
          </a:p>
          <a:p>
            <a:r>
              <a:rPr lang="ru-RU" dirty="0" smtClean="0"/>
              <a:t>Кроме того…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57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Введение в проблему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2760" indent="0">
              <a:buNone/>
            </a:pPr>
            <a:r>
              <a:rPr lang="ru-RU" dirty="0"/>
              <a:t>Исследование «Школьная среда. Питание</a:t>
            </a:r>
            <a:r>
              <a:rPr lang="ru-RU" dirty="0" smtClean="0"/>
              <a:t>»</a:t>
            </a:r>
          </a:p>
          <a:p>
            <a:pPr marL="62760" indent="0">
              <a:buNone/>
            </a:pPr>
            <a:r>
              <a:rPr lang="ru-RU" dirty="0" smtClean="0"/>
              <a:t>Исследование проводилось в 2019 году в 56 школах из 12 городов российской Ассоциации «Здоровые города районы и поселки» на основе Европейской инициативы ВОЗ. в </a:t>
            </a:r>
            <a:r>
              <a:rPr lang="ru-RU" dirty="0" err="1" smtClean="0"/>
              <a:t>т.ч</a:t>
            </a:r>
            <a:r>
              <a:rPr lang="ru-RU" dirty="0" smtClean="0"/>
              <a:t>. в г. Красноярске</a:t>
            </a:r>
          </a:p>
          <a:p>
            <a:pPr marL="62760" indent="0">
              <a:buNone/>
            </a:pPr>
            <a:r>
              <a:rPr lang="ru-RU" dirty="0" smtClean="0"/>
              <a:t>82.1% школ свободны от рекламы и маркетинга высококалорийных продуктов питания и напитков</a:t>
            </a:r>
          </a:p>
          <a:p>
            <a:pPr marL="62760" indent="0">
              <a:buNone/>
            </a:pPr>
            <a:r>
              <a:rPr lang="ru-RU" b="1" dirty="0" smtClean="0"/>
              <a:t>8,9%</a:t>
            </a:r>
            <a:r>
              <a:rPr lang="ru-RU" dirty="0" smtClean="0"/>
              <a:t> располагают торговыми автоматами</a:t>
            </a:r>
          </a:p>
          <a:p>
            <a:pPr marL="62760" indent="0">
              <a:buNone/>
            </a:pPr>
            <a:r>
              <a:rPr lang="ru-RU" dirty="0" smtClean="0"/>
              <a:t>74% школы, на территории которых можно приобрести свежие фрукты</a:t>
            </a:r>
          </a:p>
          <a:p>
            <a:pPr marL="62760" indent="0">
              <a:buNone/>
            </a:pPr>
            <a:r>
              <a:rPr lang="ru-RU" b="1" dirty="0" smtClean="0"/>
              <a:t>86,3%</a:t>
            </a:r>
            <a:r>
              <a:rPr lang="ru-RU" dirty="0" smtClean="0"/>
              <a:t> школы, на территории которых можно приобрести напитки, </a:t>
            </a:r>
            <a:r>
              <a:rPr lang="ru-RU" dirty="0"/>
              <a:t>с</a:t>
            </a:r>
            <a:r>
              <a:rPr lang="ru-RU" dirty="0" smtClean="0"/>
              <a:t>одержащие добавленный сахар</a:t>
            </a:r>
          </a:p>
          <a:p>
            <a:pPr marL="62760" indent="0">
              <a:buNone/>
            </a:pPr>
            <a:r>
              <a:rPr lang="ru-RU" b="1" dirty="0" smtClean="0"/>
              <a:t>75,9% </a:t>
            </a:r>
            <a:r>
              <a:rPr lang="ru-RU" dirty="0" smtClean="0"/>
              <a:t>школы, </a:t>
            </a:r>
            <a:r>
              <a:rPr lang="ru-RU" dirty="0"/>
              <a:t>н</a:t>
            </a:r>
            <a:r>
              <a:rPr lang="ru-RU" dirty="0" smtClean="0"/>
              <a:t>а территории которых можно приобрести сладкие или соленые снеки</a:t>
            </a:r>
          </a:p>
          <a:p>
            <a:pPr marL="62760" indent="0">
              <a:buNone/>
            </a:pPr>
            <a:r>
              <a:rPr lang="ru-RU" dirty="0" smtClean="0"/>
              <a:t>75% школ, занимаются обучением детей основам здорового питания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306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713274"/>
              </p:ext>
            </p:extLst>
          </p:nvPr>
        </p:nvGraphicFramePr>
        <p:xfrm>
          <a:off x="140742" y="1164111"/>
          <a:ext cx="6774752" cy="3943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73"/>
                <a:gridCol w="2092203"/>
                <a:gridCol w="1793317"/>
                <a:gridCol w="1594059"/>
              </a:tblGrid>
              <a:tr h="5018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класс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Мальчики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Девочки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Общее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marL="71692" marR="71692" marT="35846" marB="35846"/>
                </a:tc>
              </a:tr>
              <a:tr h="2867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13.3%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8.6%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11.1%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</a:tr>
              <a:tr h="2867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16.4%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7.9%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12.6%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</a:tr>
              <a:tr h="2867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7.4%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6.7%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</a:tr>
              <a:tr h="2867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22.3%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15.9%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19.5%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1692" marR="71692" marT="35846" marB="35846"/>
                </a:tc>
              </a:tr>
              <a:tr h="2867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13.8%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12.4%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</a:tr>
              <a:tr h="2867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7.5%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9.4%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8.4%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</a:tr>
              <a:tr h="2867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9.6%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7.5%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</a:tr>
              <a:tr h="2867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15.4%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16.8%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</a:tr>
              <a:tr h="2867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10.2%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12.2%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11.2%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</a:tr>
              <a:tr h="2867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5.5%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1.9%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</a:tr>
              <a:tr h="2867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13.7%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7.7%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10.3%</a:t>
                      </a:r>
                      <a:endParaRPr lang="ru-RU" sz="1400" dirty="0"/>
                    </a:p>
                  </a:txBody>
                  <a:tcPr marL="71692" marR="71692" marT="35846" marB="35846"/>
                </a:tc>
              </a:tr>
              <a:tr h="2867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Итого: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12.5%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9.7%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1692" marR="71692" marT="35846" marB="358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11.2%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1692" marR="71692" marT="35846" marB="35846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0742" y="212482"/>
            <a:ext cx="67747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А</a:t>
            </a:r>
            <a:r>
              <a:rPr lang="ru-RU" sz="2800" dirty="0" smtClean="0"/>
              <a:t>нализ </a:t>
            </a:r>
            <a:r>
              <a:rPr lang="ru-RU" sz="2800" dirty="0"/>
              <a:t>2290 </a:t>
            </a:r>
            <a:r>
              <a:rPr lang="ru-RU" sz="2800" dirty="0" smtClean="0"/>
              <a:t>медицинских карт учащихся (показатели </a:t>
            </a:r>
            <a:r>
              <a:rPr lang="ru-RU" sz="2800" dirty="0"/>
              <a:t>роста и </a:t>
            </a:r>
            <a:r>
              <a:rPr lang="ru-RU" sz="2800" dirty="0" smtClean="0"/>
              <a:t>веса)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23207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0447" y="-1416025"/>
            <a:ext cx="5878703" cy="8961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760" indent="0">
              <a:buNone/>
            </a:pPr>
            <a:r>
              <a:rPr lang="ru-RU" sz="2800" b="1" dirty="0"/>
              <a:t>Результаты социологического исследования по вопросам здорового питания среди школьников 5-11 классов и родителей школьников 1-4 классов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25403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4295" y="312167"/>
            <a:ext cx="5878703" cy="1368152"/>
          </a:xfrm>
        </p:spPr>
        <p:txBody>
          <a:bodyPr>
            <a:normAutofit/>
          </a:bodyPr>
          <a:lstStyle/>
          <a:p>
            <a:pPr marL="62760" indent="0">
              <a:buNone/>
            </a:pPr>
            <a:r>
              <a:rPr lang="ru-RU" sz="2000" b="1" dirty="0" smtClean="0"/>
              <a:t>В опросе приняло участие 687 человек:</a:t>
            </a:r>
          </a:p>
          <a:p>
            <a:r>
              <a:rPr lang="ru-RU" sz="2000" b="1" dirty="0" smtClean="0"/>
              <a:t>451 школьник 5-11 классов </a:t>
            </a:r>
          </a:p>
          <a:p>
            <a:r>
              <a:rPr lang="ru-RU" sz="2000" b="1" dirty="0" smtClean="0"/>
              <a:t>236 родителей 1-4 классов</a:t>
            </a:r>
            <a:endParaRPr lang="ru-RU" sz="2000" b="1" dirty="0"/>
          </a:p>
        </p:txBody>
      </p:sp>
      <p:sp>
        <p:nvSpPr>
          <p:cNvPr id="4" name="AutoShape 2" descr="Image result for школьни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327" y="1896343"/>
            <a:ext cx="5037559" cy="306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3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7">
      <a:dk1>
        <a:srgbClr val="000000"/>
      </a:dk1>
      <a:lt1>
        <a:srgbClr val="FFFFFF"/>
      </a:lt1>
      <a:dk2>
        <a:srgbClr val="434342"/>
      </a:dk2>
      <a:lt2>
        <a:srgbClr val="FDDBC8"/>
      </a:lt2>
      <a:accent1>
        <a:srgbClr val="797B7E"/>
      </a:accent1>
      <a:accent2>
        <a:srgbClr val="FBA576"/>
      </a:accent2>
      <a:accent3>
        <a:srgbClr val="52CBF7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1023</TotalTime>
  <Words>1635</Words>
  <Application>Microsoft Office PowerPoint</Application>
  <PresentationFormat>B5 (ISO) (176x250 мм)</PresentationFormat>
  <Paragraphs>320</Paragraphs>
  <Slides>31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Calibri</vt:lpstr>
      <vt:lpstr>Times New Roman</vt:lpstr>
      <vt:lpstr>Verdana</vt:lpstr>
      <vt:lpstr>Wingdings 2</vt:lpstr>
      <vt:lpstr>Солнцестояние</vt:lpstr>
      <vt:lpstr>Реализация программы «Здоровое питание – здоровая жизнь» на экспериментальной площадке МАОУ «Средняя школа № 149» в городе Красноярске</vt:lpstr>
      <vt:lpstr>Национальный проект «Демография»</vt:lpstr>
      <vt:lpstr>Цель - сохранение и укрепление здоровья детей, связанных с неправильным питанием </vt:lpstr>
      <vt:lpstr>Ожидаемые результаты</vt:lpstr>
      <vt:lpstr>Введение в проблему</vt:lpstr>
      <vt:lpstr>Введение в проблему</vt:lpstr>
      <vt:lpstr>Презентация PowerPoint</vt:lpstr>
      <vt:lpstr>Презентация PowerPoint</vt:lpstr>
      <vt:lpstr>Презентация PowerPoint</vt:lpstr>
      <vt:lpstr>Информированность школьников 5-11 классов о здоровом питании</vt:lpstr>
      <vt:lpstr>Презентация PowerPoint</vt:lpstr>
      <vt:lpstr>Источники информации о питании</vt:lpstr>
      <vt:lpstr>Проблема соблюдения режима питания школьниками 5-11 классов</vt:lpstr>
      <vt:lpstr>Презентация PowerPoint</vt:lpstr>
      <vt:lpstr>Презентация PowerPoint</vt:lpstr>
      <vt:lpstr>Питание в школьной столовой</vt:lpstr>
      <vt:lpstr>Презентация PowerPoint</vt:lpstr>
      <vt:lpstr>Презентация PowerPoint</vt:lpstr>
      <vt:lpstr>Засилье рациона школьниками 5-11 классов мучными изделиями</vt:lpstr>
      <vt:lpstr>Презентация PowerPoint</vt:lpstr>
      <vt:lpstr>Недостаточное потребление свежих овощей и фруктов школьниками 5-11 классов</vt:lpstr>
      <vt:lpstr>Редкое потребление школьниками 5-11 классов рыбных блюд</vt:lpstr>
      <vt:lpstr>Частое употребление сладостей</vt:lpstr>
      <vt:lpstr>Оценка значения питания родителями 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 </vt:lpstr>
      <vt:lpstr>Предложения</vt:lpstr>
      <vt:lpstr>Реализация программы «Здоровое питание – здоровая жизнь» на экспериментальной площадке МАОУ «Средняя школа № 149» в городе Красноярске  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doctor</dc:creator>
  <cp:lastModifiedBy>doctor</cp:lastModifiedBy>
  <cp:revision>56</cp:revision>
  <dcterms:modified xsi:type="dcterms:W3CDTF">2019-10-23T04:32:18Z</dcterms:modified>
</cp:coreProperties>
</file>