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7"/>
  </p:notesMasterIdLst>
  <p:sldIdLst>
    <p:sldId id="256" r:id="rId2"/>
    <p:sldId id="342" r:id="rId3"/>
    <p:sldId id="329" r:id="rId4"/>
    <p:sldId id="331" r:id="rId5"/>
    <p:sldId id="360" r:id="rId6"/>
    <p:sldId id="356" r:id="rId7"/>
    <p:sldId id="350" r:id="rId8"/>
    <p:sldId id="351" r:id="rId9"/>
    <p:sldId id="388" r:id="rId10"/>
    <p:sldId id="371" r:id="rId11"/>
    <p:sldId id="389" r:id="rId12"/>
    <p:sldId id="352" r:id="rId13"/>
    <p:sldId id="354" r:id="rId14"/>
    <p:sldId id="347" r:id="rId15"/>
    <p:sldId id="291" r:id="rId16"/>
  </p:sldIdLst>
  <p:sldSz cx="12192000" cy="6858000"/>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87" autoAdjust="0"/>
  </p:normalViewPr>
  <p:slideViewPr>
    <p:cSldViewPr snapToGrid="0">
      <p:cViewPr varScale="1">
        <p:scale>
          <a:sx n="100" d="100"/>
          <a:sy n="100" d="100"/>
        </p:scale>
        <p:origin x="9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452FDB46-151F-434B-BD8F-D9D856E0013B}" type="datetimeFigureOut">
              <a:rPr lang="ru-RU" smtClean="0"/>
              <a:pPr/>
              <a:t>26.02.2020</a:t>
            </a:fld>
            <a:endParaRPr lang="ru-RU"/>
          </a:p>
        </p:txBody>
      </p:sp>
      <p:sp>
        <p:nvSpPr>
          <p:cNvPr id="4" name="Образ слайда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DA4DD6C6-8A6A-47F8-A248-5B768140B544}" type="slidenum">
              <a:rPr lang="ru-RU" smtClean="0"/>
              <a:pPr/>
              <a:t>‹#›</a:t>
            </a:fld>
            <a:endParaRPr lang="ru-RU"/>
          </a:p>
        </p:txBody>
      </p:sp>
    </p:spTree>
    <p:extLst>
      <p:ext uri="{BB962C8B-B14F-4D97-AF65-F5344CB8AC3E}">
        <p14:creationId xmlns:p14="http://schemas.microsoft.com/office/powerpoint/2010/main" val="3759999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957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219216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393365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248178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0F055-74EC-4871-9ECC-5BFCD65779F5}"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57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346054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400754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113100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45826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A92644-4D22-4054-928F-990B2B4478FB}" type="datetimeFigureOut">
              <a:rPr lang="ru-RU" smtClean="0"/>
              <a:pPr/>
              <a:t>26.02.2020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4E0F055-74EC-4871-9ECC-5BFCD65779F5}" type="slidenum">
              <a:rPr lang="ru-RU" smtClean="0"/>
              <a:pPr/>
              <a:t>‹#›</a:t>
            </a:fld>
            <a:endParaRPr lang="ru-RU"/>
          </a:p>
        </p:txBody>
      </p:sp>
    </p:spTree>
    <p:extLst>
      <p:ext uri="{BB962C8B-B14F-4D97-AF65-F5344CB8AC3E}">
        <p14:creationId xmlns:p14="http://schemas.microsoft.com/office/powerpoint/2010/main" val="232820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A92644-4D22-4054-928F-990B2B4478FB}" type="datetimeFigureOut">
              <a:rPr lang="ru-RU" smtClean="0"/>
              <a:pPr/>
              <a:t>26.02.2020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0F055-74EC-4871-9ECC-5BFCD65779F5}" type="slidenum">
              <a:rPr lang="ru-RU" smtClean="0"/>
              <a:pPr/>
              <a:t>‹#›</a:t>
            </a:fld>
            <a:endParaRPr lang="ru-RU"/>
          </a:p>
        </p:txBody>
      </p:sp>
    </p:spTree>
    <p:extLst>
      <p:ext uri="{BB962C8B-B14F-4D97-AF65-F5344CB8AC3E}">
        <p14:creationId xmlns:p14="http://schemas.microsoft.com/office/powerpoint/2010/main" val="383703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A92644-4D22-4054-928F-990B2B4478FB}" type="datetimeFigureOut">
              <a:rPr lang="ru-RU" smtClean="0"/>
              <a:pPr/>
              <a:t>26.02.2020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4E0F055-74EC-4871-9ECC-5BFCD65779F5}"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6526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us.gov.ru/pub/documents?section=2011&amp;d-3998489-p=1&amp;pageSize=10&amp;searchInCurrentSectionOnly=true&amp;orderAttributeName=rank&amp;searchTermCondition=and" TargetMode="External"/><Relationship Id="rId2" Type="http://schemas.openxmlformats.org/officeDocument/2006/relationships/hyperlink" Target="https://open.edu.gov.ru/quality-of-educ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dutainme.ru/post/dobryakov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1485900"/>
            <a:ext cx="10058400" cy="1778000"/>
          </a:xfrm>
        </p:spPr>
        <p:txBody>
          <a:bodyPr>
            <a:noAutofit/>
          </a:bodyPr>
          <a:lstStyle/>
          <a:p>
            <a:pPr algn="ctr"/>
            <a:r>
              <a:rPr lang="ru-RU" sz="4400" b="1" dirty="0" smtClean="0">
                <a:latin typeface="Arial Narrow" panose="020B0606020202030204" pitchFamily="34" charset="0"/>
              </a:rPr>
              <a:t>Показатели оценки качества условий образовательной деятельности организаций</a:t>
            </a:r>
            <a:endParaRPr lang="ru-RU" sz="4400" b="1" dirty="0">
              <a:latin typeface="Arial Narrow" panose="020B0606020202030204" pitchFamily="34" charset="0"/>
            </a:endParaRPr>
          </a:p>
        </p:txBody>
      </p:sp>
      <p:sp>
        <p:nvSpPr>
          <p:cNvPr id="3" name="Подзаголовок 2"/>
          <p:cNvSpPr>
            <a:spLocks noGrp="1"/>
          </p:cNvSpPr>
          <p:nvPr>
            <p:ph type="subTitle" idx="1"/>
          </p:nvPr>
        </p:nvSpPr>
        <p:spPr>
          <a:xfrm>
            <a:off x="3541986" y="4474464"/>
            <a:ext cx="8144247" cy="983812"/>
          </a:xfrm>
        </p:spPr>
        <p:txBody>
          <a:bodyPr>
            <a:normAutofit/>
          </a:bodyPr>
          <a:lstStyle/>
          <a:p>
            <a:pPr algn="l"/>
            <a:r>
              <a:rPr lang="ru-RU" sz="2800" dirty="0" err="1" smtClean="0">
                <a:latin typeface="Arial Narrow" panose="020B0606020202030204" pitchFamily="34" charset="0"/>
              </a:rPr>
              <a:t>Стерхова</a:t>
            </a:r>
            <a:r>
              <a:rPr lang="ru-RU" sz="2800" dirty="0" smtClean="0">
                <a:latin typeface="Arial Narrow" panose="020B0606020202030204" pitchFamily="34" charset="0"/>
              </a:rPr>
              <a:t> Светлана Петровна,</a:t>
            </a:r>
            <a:br>
              <a:rPr lang="ru-RU" sz="2800" dirty="0" smtClean="0">
                <a:latin typeface="Arial Narrow" panose="020B0606020202030204" pitchFamily="34" charset="0"/>
              </a:rPr>
            </a:br>
            <a:r>
              <a:rPr lang="ru-RU" sz="2800" dirty="0" smtClean="0">
                <a:latin typeface="Arial Narrow" panose="020B0606020202030204" pitchFamily="34" charset="0"/>
              </a:rPr>
              <a:t>Дивногорск, 2020</a:t>
            </a:r>
            <a:endParaRPr lang="ru-RU" sz="2800" dirty="0">
              <a:latin typeface="Arial Narrow" panose="020B0606020202030204" pitchFamily="34" charset="0"/>
            </a:endParaRPr>
          </a:p>
        </p:txBody>
      </p:sp>
    </p:spTree>
    <p:extLst>
      <p:ext uri="{BB962C8B-B14F-4D97-AF65-F5344CB8AC3E}">
        <p14:creationId xmlns:p14="http://schemas.microsoft.com/office/powerpoint/2010/main" val="327443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097280" y="140677"/>
            <a:ext cx="10058400" cy="941150"/>
          </a:xfrm>
        </p:spPr>
        <p:txBody>
          <a:bodyPr>
            <a:normAutofit/>
          </a:bodyPr>
          <a:lstStyle/>
          <a:p>
            <a:r>
              <a:rPr lang="ru-RU" sz="2800" dirty="0">
                <a:latin typeface="Arial Narrow" panose="020B0606020202030204" pitchFamily="34" charset="0"/>
              </a:rPr>
              <a:t>3.2. </a:t>
            </a:r>
            <a:r>
              <a:rPr lang="ru-RU" sz="2800" dirty="0">
                <a:solidFill>
                  <a:schemeClr val="dk1"/>
                </a:solidFill>
                <a:latin typeface="Arial Narrow" panose="020B0606020202030204" pitchFamily="34" charset="0"/>
              </a:rPr>
              <a:t>Обеспечение в организации условий доступности, позволяющих инвалидам получать услуги наравне с </a:t>
            </a:r>
            <a:r>
              <a:rPr lang="ru-RU" sz="2800" dirty="0" smtClean="0">
                <a:solidFill>
                  <a:schemeClr val="dk1"/>
                </a:solidFill>
                <a:latin typeface="Arial Narrow" panose="020B0606020202030204" pitchFamily="34" charset="0"/>
              </a:rPr>
              <a:t>другими</a:t>
            </a:r>
            <a:endParaRPr lang="ru-RU" sz="2800" dirty="0">
              <a:latin typeface="Arial Narrow" panose="020B0606020202030204" pitchFamily="34" charset="0"/>
            </a:endParaRPr>
          </a:p>
        </p:txBody>
      </p:sp>
      <p:graphicFrame>
        <p:nvGraphicFramePr>
          <p:cNvPr id="9" name="Объект 8"/>
          <p:cNvGraphicFramePr>
            <a:graphicFrameLocks noGrp="1"/>
          </p:cNvGraphicFramePr>
          <p:nvPr>
            <p:ph idx="1"/>
            <p:extLst>
              <p:ext uri="{D42A27DB-BD31-4B8C-83A1-F6EECF244321}">
                <p14:modId xmlns:p14="http://schemas.microsoft.com/office/powerpoint/2010/main" val="4026184078"/>
              </p:ext>
            </p:extLst>
          </p:nvPr>
        </p:nvGraphicFramePr>
        <p:xfrm>
          <a:off x="399244" y="1081826"/>
          <a:ext cx="11590986" cy="5120640"/>
        </p:xfrm>
        <a:graphic>
          <a:graphicData uri="http://schemas.openxmlformats.org/drawingml/2006/table">
            <a:tbl>
              <a:tblPr firstRow="1" bandRow="1">
                <a:tableStyleId>{5C22544A-7EE6-4342-B048-85BDC9FD1C3A}</a:tableStyleId>
              </a:tblPr>
              <a:tblGrid>
                <a:gridCol w="8525815">
                  <a:extLst>
                    <a:ext uri="{9D8B030D-6E8A-4147-A177-3AD203B41FA5}">
                      <a16:colId xmlns:a16="http://schemas.microsoft.com/office/drawing/2014/main" val="20000"/>
                    </a:ext>
                  </a:extLst>
                </a:gridCol>
                <a:gridCol w="1714895">
                  <a:extLst>
                    <a:ext uri="{9D8B030D-6E8A-4147-A177-3AD203B41FA5}">
                      <a16:colId xmlns:a16="http://schemas.microsoft.com/office/drawing/2014/main" val="20001"/>
                    </a:ext>
                  </a:extLst>
                </a:gridCol>
                <a:gridCol w="1350276">
                  <a:extLst>
                    <a:ext uri="{9D8B030D-6E8A-4147-A177-3AD203B41FA5}">
                      <a16:colId xmlns:a16="http://schemas.microsoft.com/office/drawing/2014/main" val="20002"/>
                    </a:ext>
                  </a:extLst>
                </a:gridCol>
              </a:tblGrid>
              <a:tr h="898302">
                <a:tc>
                  <a:txBody>
                    <a:bodyPr/>
                    <a:lstStyle/>
                    <a:p>
                      <a:r>
                        <a:rPr lang="ru-RU" dirty="0" smtClean="0"/>
                        <a:t>Параметры показателя</a:t>
                      </a:r>
                      <a:endParaRPr lang="ru-RU" dirty="0"/>
                    </a:p>
                  </a:txBody>
                  <a:tcPr/>
                </a:tc>
                <a:tc>
                  <a:txBody>
                    <a:bodyPr/>
                    <a:lstStyle/>
                    <a:p>
                      <a:r>
                        <a:rPr lang="ru-RU" dirty="0" smtClean="0"/>
                        <a:t>Индикаторы параметров</a:t>
                      </a:r>
                      <a:r>
                        <a:rPr lang="ru-RU" baseline="0" dirty="0" smtClean="0"/>
                        <a:t> показателей </a:t>
                      </a:r>
                      <a:endParaRPr lang="ru-RU" dirty="0"/>
                    </a:p>
                  </a:txBody>
                  <a:tcPr/>
                </a:tc>
                <a:tc>
                  <a:txBody>
                    <a:bodyPr/>
                    <a:lstStyle/>
                    <a:p>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1046745">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3.2.</a:t>
                      </a:r>
                      <a:r>
                        <a:rPr lang="ru-RU" baseline="0" dirty="0" smtClean="0"/>
                        <a:t> Наличие</a:t>
                      </a:r>
                      <a:r>
                        <a:rPr lang="ru-RU" sz="1800" kern="1200" dirty="0" smtClean="0">
                          <a:solidFill>
                            <a:schemeClr val="dk1"/>
                          </a:solidFill>
                          <a:effectLst/>
                          <a:latin typeface="+mn-lt"/>
                          <a:ea typeface="+mn-ea"/>
                          <a:cs typeface="+mn-cs"/>
                        </a:rPr>
                        <a:t> в организации условий доступности, позволяющих инвалидам получать услуги наравне с другими: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дублирование для инвалидов по слуху и зрению  звуковой и зрительной информации;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дублирование надписей, знаков</a:t>
                      </a:r>
                      <a:r>
                        <a:rPr lang="ru-RU" sz="1800" kern="1200" baseline="0" dirty="0" smtClean="0">
                          <a:solidFill>
                            <a:schemeClr val="dk1"/>
                          </a:solidFill>
                          <a:effectLst/>
                          <a:latin typeface="+mn-lt"/>
                          <a:ea typeface="+mn-ea"/>
                          <a:cs typeface="+mn-cs"/>
                        </a:rPr>
                        <a:t> и иной текстовой и графической информации знаками, выполненными рельефно-точечным шрифтом Брайля;</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возможность предоставления инвалидам по слуху (слуху и зрению) услуг </a:t>
                      </a:r>
                      <a:r>
                        <a:rPr lang="ru-RU" sz="1800" kern="1200" baseline="0" dirty="0" err="1" smtClean="0">
                          <a:solidFill>
                            <a:schemeClr val="dk1"/>
                          </a:solidFill>
                          <a:effectLst/>
                          <a:latin typeface="+mn-lt"/>
                          <a:ea typeface="+mn-ea"/>
                          <a:cs typeface="+mn-cs"/>
                        </a:rPr>
                        <a:t>сурдопереводчика</a:t>
                      </a:r>
                      <a:r>
                        <a:rPr lang="ru-RU" sz="1800" kern="1200" baseline="0" dirty="0" smtClean="0">
                          <a:solidFill>
                            <a:schemeClr val="dk1"/>
                          </a:solidFill>
                          <a:effectLst/>
                          <a:latin typeface="+mn-lt"/>
                          <a:ea typeface="+mn-ea"/>
                          <a:cs typeface="+mn-cs"/>
                        </a:rPr>
                        <a:t> (</a:t>
                      </a:r>
                      <a:r>
                        <a:rPr lang="ru-RU" sz="1800" kern="1200" baseline="0" dirty="0" err="1" smtClean="0">
                          <a:solidFill>
                            <a:schemeClr val="dk1"/>
                          </a:solidFill>
                          <a:effectLst/>
                          <a:latin typeface="+mn-lt"/>
                          <a:ea typeface="+mn-ea"/>
                          <a:cs typeface="+mn-cs"/>
                        </a:rPr>
                        <a:t>тифлопереводчика</a:t>
                      </a:r>
                      <a:r>
                        <a:rPr lang="ru-RU" sz="1800" kern="1200" baseline="0" dirty="0" smtClean="0">
                          <a:solidFill>
                            <a:schemeClr val="dk1"/>
                          </a:solidFill>
                          <a:effectLst/>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альтернативной версии официального сайта организации для инвалидов по зрению;</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помощь, оказываемая работниками организации, прошедшими необходимое обучение (инструктирование) по сопровождению инвалидов в помещениях организации;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возможность предоставления образовательных услуг в дистанционном режиме или на дому </a:t>
                      </a:r>
                      <a:endParaRPr lang="ru-RU" sz="1800" kern="1200" dirty="0" smtClean="0">
                        <a:solidFill>
                          <a:schemeClr val="dk1"/>
                        </a:solidFill>
                        <a:effectLst/>
                        <a:latin typeface="+mn-lt"/>
                        <a:ea typeface="+mn-ea"/>
                        <a:cs typeface="+mn-cs"/>
                      </a:endParaRPr>
                    </a:p>
                  </a:txBody>
                  <a:tcPr/>
                </a:tc>
                <a:tc>
                  <a:txBody>
                    <a:bodyPr/>
                    <a:lstStyle/>
                    <a:p>
                      <a:r>
                        <a:rPr lang="ru-RU" dirty="0" smtClean="0"/>
                        <a:t>- отсутствуют</a:t>
                      </a:r>
                      <a:r>
                        <a:rPr lang="ru-RU" baseline="0" dirty="0" smtClean="0"/>
                        <a:t> условия доступности</a:t>
                      </a:r>
                      <a:endParaRPr lang="ru-RU" dirty="0"/>
                    </a:p>
                  </a:txBody>
                  <a:tcPr/>
                </a:tc>
                <a:tc>
                  <a:txBody>
                    <a:bodyPr/>
                    <a:lstStyle/>
                    <a:p>
                      <a:r>
                        <a:rPr lang="ru-RU" dirty="0" smtClean="0"/>
                        <a:t>0 баллов</a:t>
                      </a:r>
                      <a:endParaRPr lang="ru-RU" dirty="0"/>
                    </a:p>
                  </a:txBody>
                  <a:tcPr/>
                </a:tc>
                <a:extLst>
                  <a:ext uri="{0D108BD9-81ED-4DB2-BD59-A6C34878D82A}">
                    <a16:rowId xmlns:a16="http://schemas.microsoft.com/office/drawing/2014/main" val="10001"/>
                  </a:ext>
                </a:extLst>
              </a:tr>
              <a:tr h="1167792">
                <a:tc vMerge="1">
                  <a:txBody>
                    <a:bodyPr/>
                    <a:lstStyle/>
                    <a:p>
                      <a:endParaRPr lang="ru-RU" dirty="0"/>
                    </a:p>
                  </a:txBody>
                  <a:tcPr/>
                </a:tc>
                <a:tc>
                  <a:txBody>
                    <a:bodyPr/>
                    <a:lstStyle/>
                    <a:p>
                      <a:r>
                        <a:rPr lang="ru-RU" dirty="0" smtClean="0"/>
                        <a:t>- количество</a:t>
                      </a:r>
                      <a:r>
                        <a:rPr lang="ru-RU" baseline="0" dirty="0" smtClean="0"/>
                        <a:t> условий доступности </a:t>
                      </a:r>
                      <a:r>
                        <a:rPr lang="ru-RU" dirty="0" smtClean="0"/>
                        <a:t>(от 1 до 4-х) </a:t>
                      </a:r>
                      <a:endParaRPr lang="ru-RU" dirty="0"/>
                    </a:p>
                  </a:txBody>
                  <a:tcPr/>
                </a:tc>
                <a:tc>
                  <a:txBody>
                    <a:bodyPr/>
                    <a:lstStyle/>
                    <a:p>
                      <a:r>
                        <a:rPr lang="ru-RU" dirty="0" smtClean="0"/>
                        <a:t>по 20 баллов за каждое</a:t>
                      </a:r>
                      <a:r>
                        <a:rPr lang="ru-RU" baseline="0" dirty="0" smtClean="0"/>
                        <a:t> условие</a:t>
                      </a:r>
                      <a:endParaRPr lang="ru-RU" dirty="0"/>
                    </a:p>
                  </a:txBody>
                  <a:tcPr/>
                </a:tc>
                <a:extLst>
                  <a:ext uri="{0D108BD9-81ED-4DB2-BD59-A6C34878D82A}">
                    <a16:rowId xmlns:a16="http://schemas.microsoft.com/office/drawing/2014/main" val="10002"/>
                  </a:ext>
                </a:extLst>
              </a:tr>
              <a:tr h="1917650">
                <a:tc vMerge="1">
                  <a:txBody>
                    <a:bodyPr/>
                    <a:lstStyle/>
                    <a:p>
                      <a:endParaRPr lang="ru-RU" dirty="0"/>
                    </a:p>
                  </a:txBody>
                  <a:tcPr/>
                </a:tc>
                <a:tc>
                  <a:txBody>
                    <a:bodyPr/>
                    <a:lstStyle/>
                    <a:p>
                      <a:r>
                        <a:rPr lang="ru-RU" dirty="0" smtClean="0"/>
                        <a:t>- наличие 5</a:t>
                      </a:r>
                      <a:r>
                        <a:rPr lang="ru-RU" baseline="0" dirty="0" smtClean="0"/>
                        <a:t> и более условий доступности </a:t>
                      </a:r>
                      <a:endParaRPr lang="ru-RU" dirty="0"/>
                    </a:p>
                  </a:txBody>
                  <a:tcPr/>
                </a:tc>
                <a:tc>
                  <a:txBody>
                    <a:bodyPr/>
                    <a:lstStyle/>
                    <a:p>
                      <a:r>
                        <a:rPr lang="ru-RU" dirty="0" smtClean="0"/>
                        <a:t>100</a:t>
                      </a:r>
                      <a:r>
                        <a:rPr lang="ru-RU" baseline="0" dirty="0" smtClean="0"/>
                        <a:t>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8449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393894" y="154745"/>
            <a:ext cx="11310425" cy="2630658"/>
          </a:xfrm>
        </p:spPr>
        <p:txBody>
          <a:bodyPr>
            <a:normAutofit/>
          </a:bodyPr>
          <a:lstStyle/>
          <a:p>
            <a:r>
              <a:rPr lang="ru-RU" sz="2800" dirty="0" smtClean="0">
                <a:solidFill>
                  <a:schemeClr val="bg2">
                    <a:lumMod val="50000"/>
                  </a:schemeClr>
                </a:solidFill>
                <a:latin typeface="Arial Narrow" panose="020B0606020202030204" pitchFamily="34" charset="0"/>
              </a:rPr>
              <a:t>                                     Особенности </a:t>
            </a:r>
            <a:r>
              <a:rPr lang="ru-RU" sz="2800" dirty="0">
                <a:solidFill>
                  <a:schemeClr val="bg2">
                    <a:lumMod val="50000"/>
                  </a:schemeClr>
                </a:solidFill>
                <a:latin typeface="Arial Narrow" panose="020B0606020202030204" pitchFamily="34" charset="0"/>
              </a:rPr>
              <a:t>при расчете показателя </a:t>
            </a:r>
            <a:r>
              <a:rPr lang="ru-RU" sz="2800" dirty="0" smtClean="0">
                <a:solidFill>
                  <a:schemeClr val="bg2">
                    <a:lumMod val="50000"/>
                  </a:schemeClr>
                </a:solidFill>
                <a:latin typeface="Arial Narrow" panose="020B0606020202030204" pitchFamily="34" charset="0"/>
              </a:rPr>
              <a:t>3.2.</a:t>
            </a:r>
            <a:r>
              <a:rPr lang="ru-RU" sz="2800" dirty="0">
                <a:latin typeface="Arial Narrow" panose="020B0606020202030204" pitchFamily="34" charset="0"/>
              </a:rPr>
              <a:t> </a:t>
            </a:r>
            <a:r>
              <a:rPr lang="ru-RU" sz="2800" dirty="0" smtClean="0">
                <a:latin typeface="Arial Narrow" panose="020B0606020202030204" pitchFamily="34" charset="0"/>
              </a:rPr>
              <a:t/>
            </a:r>
            <a:br>
              <a:rPr lang="ru-RU" sz="2800" dirty="0" smtClean="0">
                <a:latin typeface="Arial Narrow" panose="020B0606020202030204" pitchFamily="34" charset="0"/>
              </a:rPr>
            </a:br>
            <a:r>
              <a:rPr lang="ru-RU" sz="2800" dirty="0" smtClean="0">
                <a:latin typeface="Arial Narrow" panose="020B0606020202030204" pitchFamily="34" charset="0"/>
              </a:rPr>
              <a:t>в </a:t>
            </a:r>
            <a:r>
              <a:rPr lang="ru-RU" sz="2800" dirty="0">
                <a:latin typeface="Arial Narrow" panose="020B0606020202030204" pitchFamily="34" charset="0"/>
              </a:rPr>
              <a:t>случае, если в образовательной организации, осуществляющей образовательную деятельность, </a:t>
            </a:r>
            <a:r>
              <a:rPr lang="ru-RU" sz="2800" u="sng" dirty="0">
                <a:latin typeface="Arial Narrow" panose="020B0606020202030204" pitchFamily="34" charset="0"/>
              </a:rPr>
              <a:t>не предусмотрены адаптированные образовательные программы и/или отсутствуют обучающиеся с ОВЗ </a:t>
            </a:r>
            <a:r>
              <a:rPr lang="ru-RU" sz="2800" dirty="0" smtClean="0">
                <a:latin typeface="Arial Narrow" panose="020B0606020202030204" pitchFamily="34" charset="0"/>
              </a:rPr>
              <a:t/>
            </a:r>
            <a:br>
              <a:rPr lang="ru-RU" sz="2800" dirty="0" smtClean="0">
                <a:latin typeface="Arial Narrow" panose="020B0606020202030204" pitchFamily="34" charset="0"/>
              </a:rPr>
            </a:br>
            <a:r>
              <a:rPr lang="ru-RU" sz="2800" dirty="0" smtClean="0">
                <a:latin typeface="Arial Narrow" panose="020B0606020202030204" pitchFamily="34" charset="0"/>
              </a:rPr>
              <a:t>(</a:t>
            </a:r>
            <a:r>
              <a:rPr lang="ru-RU" sz="2800" dirty="0">
                <a:latin typeface="Arial Narrow" panose="020B0606020202030204" pitchFamily="34" charset="0"/>
              </a:rPr>
              <a:t>данные сведения должны подтверждаться официальной статистической отчетностью за календарный год, предшествующий году проведения НОКУ ООД ) показатель качества принимает</a:t>
            </a:r>
            <a:r>
              <a:rPr lang="ru-RU" sz="2800" dirty="0" smtClean="0">
                <a:latin typeface="Arial Narrow" panose="020B0606020202030204" pitchFamily="34" charset="0"/>
              </a:rPr>
              <a:t>:</a:t>
            </a:r>
            <a:endParaRPr lang="ru-RU" sz="2800" dirty="0">
              <a:latin typeface="Arial Narrow" panose="020B0606020202030204" pitchFamily="34" charset="0"/>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1803015593"/>
              </p:ext>
            </p:extLst>
          </p:nvPr>
        </p:nvGraphicFramePr>
        <p:xfrm>
          <a:off x="956603" y="2912013"/>
          <a:ext cx="10747716" cy="3230880"/>
        </p:xfrm>
        <a:graphic>
          <a:graphicData uri="http://schemas.openxmlformats.org/drawingml/2006/table">
            <a:tbl>
              <a:tblPr firstRow="1" bandRow="1">
                <a:tableStyleId>{5C22544A-7EE6-4342-B048-85BDC9FD1C3A}</a:tableStyleId>
              </a:tblPr>
              <a:tblGrid>
                <a:gridCol w="1893520">
                  <a:extLst>
                    <a:ext uri="{9D8B030D-6E8A-4147-A177-3AD203B41FA5}">
                      <a16:colId xmlns:a16="http://schemas.microsoft.com/office/drawing/2014/main" val="20000"/>
                    </a:ext>
                  </a:extLst>
                </a:gridCol>
                <a:gridCol w="2106872">
                  <a:extLst>
                    <a:ext uri="{9D8B030D-6E8A-4147-A177-3AD203B41FA5}">
                      <a16:colId xmlns:a16="http://schemas.microsoft.com/office/drawing/2014/main" val="20001"/>
                    </a:ext>
                  </a:extLst>
                </a:gridCol>
                <a:gridCol w="6747324">
                  <a:extLst>
                    <a:ext uri="{9D8B030D-6E8A-4147-A177-3AD203B41FA5}">
                      <a16:colId xmlns:a16="http://schemas.microsoft.com/office/drawing/2014/main" val="20002"/>
                    </a:ext>
                  </a:extLst>
                </a:gridCol>
              </a:tblGrid>
              <a:tr h="689848">
                <a:tc>
                  <a:txBody>
                    <a:bodyPr/>
                    <a:lstStyle/>
                    <a:p>
                      <a:pPr algn="ctr"/>
                      <a:r>
                        <a:rPr lang="ru-RU" sz="2000" dirty="0" smtClean="0"/>
                        <a:t>Значение баллов</a:t>
                      </a:r>
                      <a:endParaRPr lang="ru-RU" sz="2000" dirty="0"/>
                    </a:p>
                  </a:txBody>
                  <a:tcPr/>
                </a:tc>
                <a:tc>
                  <a:txBody>
                    <a:bodyPr/>
                    <a:lstStyle/>
                    <a:p>
                      <a:pPr algn="ctr"/>
                      <a:r>
                        <a:rPr lang="ru-RU" sz="2000" dirty="0" smtClean="0"/>
                        <a:t>Количество условий</a:t>
                      </a:r>
                      <a:endParaRPr lang="ru-RU" sz="2000" dirty="0"/>
                    </a:p>
                  </a:txBody>
                  <a:tcPr/>
                </a:tc>
                <a:tc>
                  <a:txBody>
                    <a:bodyPr/>
                    <a:lstStyle/>
                    <a:p>
                      <a:pPr algn="ctr"/>
                      <a:r>
                        <a:rPr lang="ru-RU" sz="2000" dirty="0" smtClean="0"/>
                        <a:t>Перечень условий</a:t>
                      </a:r>
                      <a:endParaRPr lang="ru-RU" sz="2000" dirty="0"/>
                    </a:p>
                  </a:txBody>
                  <a:tcPr/>
                </a:tc>
                <a:extLst>
                  <a:ext uri="{0D108BD9-81ED-4DB2-BD59-A6C34878D82A}">
                    <a16:rowId xmlns:a16="http://schemas.microsoft.com/office/drawing/2014/main" val="10000"/>
                  </a:ext>
                </a:extLst>
              </a:tr>
              <a:tr h="717257">
                <a:tc>
                  <a:txBody>
                    <a:bodyPr/>
                    <a:lstStyle/>
                    <a:p>
                      <a:pPr algn="ctr"/>
                      <a:endParaRPr lang="ru-RU" sz="2000" dirty="0" smtClean="0"/>
                    </a:p>
                    <a:p>
                      <a:pPr algn="ctr"/>
                      <a:r>
                        <a:rPr lang="ru-RU" sz="2000" dirty="0" smtClean="0"/>
                        <a:t>100</a:t>
                      </a:r>
                      <a:endParaRPr lang="ru-RU" sz="2000" dirty="0"/>
                    </a:p>
                  </a:txBody>
                  <a:tcPr/>
                </a:tc>
                <a:tc>
                  <a:txBody>
                    <a:bodyPr/>
                    <a:lstStyle/>
                    <a:p>
                      <a:pPr algn="ctr"/>
                      <a:endParaRPr lang="ru-RU" sz="2000" dirty="0" smtClean="0"/>
                    </a:p>
                    <a:p>
                      <a:pPr algn="ctr"/>
                      <a:r>
                        <a:rPr lang="ru-RU" sz="2000" dirty="0" smtClean="0"/>
                        <a:t>3</a:t>
                      </a:r>
                      <a:endParaRPr lang="ru-RU" sz="2000" dirty="0"/>
                    </a:p>
                  </a:txBody>
                  <a:tcPr/>
                </a:tc>
                <a:tc rowSpan="3">
                  <a:txBody>
                    <a:bodyPr/>
                    <a:lstStyle/>
                    <a:p>
                      <a:pPr marL="285750" indent="-285750">
                        <a:buFont typeface="Wingdings" panose="05000000000000000000" pitchFamily="2" charset="2"/>
                        <a:buChar char="Ø"/>
                      </a:pPr>
                      <a:r>
                        <a:rPr lang="ru-RU" sz="2000" dirty="0" smtClean="0"/>
                        <a:t> наличие альтернативной версии сайта организации для инвалидов по зрению; </a:t>
                      </a:r>
                    </a:p>
                    <a:p>
                      <a:pPr marL="285750" indent="-285750">
                        <a:buFont typeface="Wingdings" panose="05000000000000000000" pitchFamily="2" charset="2"/>
                        <a:buChar char="Ø"/>
                      </a:pPr>
                      <a:r>
                        <a:rPr lang="ru-RU" sz="2000" dirty="0" smtClean="0"/>
                        <a:t>возможность предоставления образовательных услуг в дистанционном режиме или на дому; </a:t>
                      </a:r>
                    </a:p>
                    <a:p>
                      <a:pPr marL="285750" indent="-285750">
                        <a:buFont typeface="Wingdings" panose="05000000000000000000" pitchFamily="2" charset="2"/>
                        <a:buChar char="Ø"/>
                      </a:pPr>
                      <a:r>
                        <a:rPr lang="ru-RU" sz="2000" dirty="0" smtClean="0"/>
                        <a:t>помощь, оказываемая работниками организации, прошедшими необходимое обучение (инструктирование) по сопровождению инвалидов в помещении организации</a:t>
                      </a:r>
                      <a:endParaRPr lang="ru-RU" sz="2000" dirty="0"/>
                    </a:p>
                  </a:txBody>
                  <a:tcPr/>
                </a:tc>
                <a:extLst>
                  <a:ext uri="{0D108BD9-81ED-4DB2-BD59-A6C34878D82A}">
                    <a16:rowId xmlns:a16="http://schemas.microsoft.com/office/drawing/2014/main" val="10001"/>
                  </a:ext>
                </a:extLst>
              </a:tr>
              <a:tr h="389914">
                <a:tc>
                  <a:txBody>
                    <a:bodyPr/>
                    <a:lstStyle/>
                    <a:p>
                      <a:pPr algn="ctr"/>
                      <a:r>
                        <a:rPr lang="ru-RU" sz="2000" dirty="0" smtClean="0"/>
                        <a:t>60</a:t>
                      </a:r>
                      <a:endParaRPr lang="ru-RU" sz="2000" dirty="0"/>
                    </a:p>
                  </a:txBody>
                  <a:tcPr/>
                </a:tc>
                <a:tc>
                  <a:txBody>
                    <a:bodyPr/>
                    <a:lstStyle/>
                    <a:p>
                      <a:pPr algn="ctr"/>
                      <a:r>
                        <a:rPr lang="ru-RU" sz="2000" dirty="0" smtClean="0"/>
                        <a:t>2</a:t>
                      </a:r>
                      <a:endParaRPr lang="ru-RU" sz="2000" dirty="0"/>
                    </a:p>
                  </a:txBody>
                  <a:tcPr/>
                </a:tc>
                <a:tc vMerge="1">
                  <a:txBody>
                    <a:bodyPr/>
                    <a:lstStyle/>
                    <a:p>
                      <a:endParaRPr lang="ru-RU" dirty="0"/>
                    </a:p>
                  </a:txBody>
                  <a:tcPr/>
                </a:tc>
                <a:extLst>
                  <a:ext uri="{0D108BD9-81ED-4DB2-BD59-A6C34878D82A}">
                    <a16:rowId xmlns:a16="http://schemas.microsoft.com/office/drawing/2014/main" val="10002"/>
                  </a:ext>
                </a:extLst>
              </a:tr>
              <a:tr h="1382279">
                <a:tc>
                  <a:txBody>
                    <a:bodyPr/>
                    <a:lstStyle/>
                    <a:p>
                      <a:pPr algn="ctr"/>
                      <a:endParaRPr lang="ru-RU" sz="2000" dirty="0" smtClean="0"/>
                    </a:p>
                    <a:p>
                      <a:pPr algn="ctr"/>
                      <a:r>
                        <a:rPr lang="ru-RU" sz="2000" dirty="0" smtClean="0"/>
                        <a:t>30</a:t>
                      </a:r>
                      <a:endParaRPr lang="ru-RU" sz="2000" dirty="0"/>
                    </a:p>
                  </a:txBody>
                  <a:tcPr/>
                </a:tc>
                <a:tc>
                  <a:txBody>
                    <a:bodyPr/>
                    <a:lstStyle/>
                    <a:p>
                      <a:pPr algn="ctr"/>
                      <a:endParaRPr lang="ru-RU" sz="2000" dirty="0" smtClean="0"/>
                    </a:p>
                    <a:p>
                      <a:pPr algn="ctr"/>
                      <a:r>
                        <a:rPr lang="ru-RU" sz="2000" dirty="0" smtClean="0"/>
                        <a:t>1</a:t>
                      </a:r>
                      <a:endParaRPr lang="ru-RU" sz="2000" dirty="0"/>
                    </a:p>
                  </a:txBody>
                  <a:tcPr/>
                </a:tc>
                <a:tc vMerge="1">
                  <a:txBody>
                    <a:bodyPr/>
                    <a:lstStyle/>
                    <a:p>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79049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28601"/>
            <a:ext cx="10485120" cy="1130300"/>
          </a:xfrm>
        </p:spPr>
        <p:txBody>
          <a:bodyPr>
            <a:normAutofit/>
          </a:bodyPr>
          <a:lstStyle/>
          <a:p>
            <a:r>
              <a:rPr lang="ru-RU" sz="4000" b="1" dirty="0">
                <a:solidFill>
                  <a:schemeClr val="accent2"/>
                </a:solidFill>
                <a:latin typeface="Arial Narrow" panose="020B0606020202030204" pitchFamily="34" charset="0"/>
                <a:cs typeface="Times New Roman" panose="02020603050405020304" pitchFamily="18" charset="0"/>
              </a:rPr>
              <a:t>4. Доброжелательность, вежливость </a:t>
            </a:r>
            <a:br>
              <a:rPr lang="ru-RU" sz="4000" b="1" dirty="0">
                <a:solidFill>
                  <a:schemeClr val="accent2"/>
                </a:solidFill>
                <a:latin typeface="Arial Narrow" panose="020B0606020202030204" pitchFamily="34" charset="0"/>
                <a:cs typeface="Times New Roman" panose="02020603050405020304" pitchFamily="18" charset="0"/>
              </a:rPr>
            </a:br>
            <a:r>
              <a:rPr lang="ru-RU" sz="4000" b="1" dirty="0">
                <a:solidFill>
                  <a:schemeClr val="accent2"/>
                </a:solidFill>
                <a:latin typeface="Arial Narrow" panose="020B0606020202030204" pitchFamily="34" charset="0"/>
                <a:cs typeface="Times New Roman" panose="02020603050405020304" pitchFamily="18" charset="0"/>
              </a:rPr>
              <a:t>работников организаций</a:t>
            </a:r>
            <a:endParaRPr lang="ru-RU" sz="4000"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14491505"/>
              </p:ext>
            </p:extLst>
          </p:nvPr>
        </p:nvGraphicFramePr>
        <p:xfrm>
          <a:off x="1097279" y="1473201"/>
          <a:ext cx="10396219" cy="4579021"/>
        </p:xfrm>
        <a:graphic>
          <a:graphicData uri="http://schemas.openxmlformats.org/drawingml/2006/table">
            <a:tbl>
              <a:tblPr firstRow="1" bandRow="1">
                <a:tableStyleId>{5C22544A-7EE6-4342-B048-85BDC9FD1C3A}</a:tableStyleId>
              </a:tblPr>
              <a:tblGrid>
                <a:gridCol w="6751321">
                  <a:extLst>
                    <a:ext uri="{9D8B030D-6E8A-4147-A177-3AD203B41FA5}">
                      <a16:colId xmlns:a16="http://schemas.microsoft.com/office/drawing/2014/main" val="20000"/>
                    </a:ext>
                  </a:extLst>
                </a:gridCol>
                <a:gridCol w="1968500">
                  <a:extLst>
                    <a:ext uri="{9D8B030D-6E8A-4147-A177-3AD203B41FA5}">
                      <a16:colId xmlns:a16="http://schemas.microsoft.com/office/drawing/2014/main" val="20001"/>
                    </a:ext>
                  </a:extLst>
                </a:gridCol>
                <a:gridCol w="1676398">
                  <a:extLst>
                    <a:ext uri="{9D8B030D-6E8A-4147-A177-3AD203B41FA5}">
                      <a16:colId xmlns:a16="http://schemas.microsoft.com/office/drawing/2014/main" val="20002"/>
                    </a:ext>
                  </a:extLst>
                </a:gridCol>
              </a:tblGrid>
              <a:tr h="880035">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1408056">
                <a:tc>
                  <a:txBody>
                    <a:bodyPr/>
                    <a:lstStyle/>
                    <a:p>
                      <a:r>
                        <a:rPr lang="ru-RU" dirty="0" smtClean="0"/>
                        <a:t>4.1.</a:t>
                      </a:r>
                      <a:r>
                        <a:rPr lang="ru-RU" sz="1800" kern="1200" dirty="0" smtClean="0">
                          <a:solidFill>
                            <a:schemeClr val="dk1"/>
                          </a:solidFill>
                          <a:effectLst/>
                          <a:latin typeface="+mn-lt"/>
                          <a:ea typeface="+mn-ea"/>
                          <a:cs typeface="+mn-cs"/>
                        </a:rPr>
                        <a:t> Доля </a:t>
                      </a:r>
                      <a:r>
                        <a:rPr lang="ru-RU" sz="1800" b="0" kern="1200" dirty="0" smtClean="0">
                          <a:solidFill>
                            <a:schemeClr val="dk1"/>
                          </a:solidFill>
                          <a:effectLst/>
                          <a:latin typeface="+mn-lt"/>
                          <a:ea typeface="+mn-ea"/>
                          <a:cs typeface="+mn-cs"/>
                        </a:rPr>
                        <a:t>получателей услуг</a:t>
                      </a:r>
                      <a:r>
                        <a:rPr lang="ru-RU" sz="1800" kern="1200" dirty="0" smtClean="0">
                          <a:solidFill>
                            <a:schemeClr val="dk1"/>
                          </a:solidFill>
                          <a:effectLst/>
                          <a:latin typeface="+mn-lt"/>
                          <a:ea typeface="+mn-ea"/>
                          <a:cs typeface="+mn-cs"/>
                        </a:rPr>
                        <a:t>, удовлетворенных доброжелательностью, вежливостью работников организации, обеспечивающих </a:t>
                      </a:r>
                      <a:r>
                        <a:rPr lang="ru-RU" sz="1800" b="1" kern="1200" dirty="0" smtClean="0">
                          <a:solidFill>
                            <a:schemeClr val="dk1"/>
                          </a:solidFill>
                          <a:effectLst/>
                          <a:latin typeface="+mn-lt"/>
                          <a:ea typeface="+mn-ea"/>
                          <a:cs typeface="+mn-cs"/>
                        </a:rPr>
                        <a:t>первичный контакт </a:t>
                      </a:r>
                      <a:r>
                        <a:rPr lang="ru-RU" sz="1800" kern="1200" dirty="0" smtClean="0">
                          <a:solidFill>
                            <a:schemeClr val="dk1"/>
                          </a:solidFill>
                          <a:effectLst/>
                          <a:latin typeface="+mn-lt"/>
                          <a:ea typeface="+mn-ea"/>
                          <a:cs typeface="+mn-cs"/>
                        </a:rPr>
                        <a:t>и информирование получателя услуги при непосредственном обращении в организацию </a:t>
                      </a:r>
                      <a:endParaRPr lang="ru-RU" dirty="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1"/>
                  </a:ext>
                </a:extLst>
              </a:tr>
              <a:tr h="1144046">
                <a:tc>
                  <a:txBody>
                    <a:bodyPr/>
                    <a:lstStyle/>
                    <a:p>
                      <a:r>
                        <a:rPr lang="ru-RU" dirty="0" smtClean="0"/>
                        <a:t>4.2. </a:t>
                      </a:r>
                      <a:r>
                        <a:rPr lang="ru-RU" sz="1800" kern="1200" dirty="0" smtClean="0">
                          <a:solidFill>
                            <a:schemeClr val="dk1"/>
                          </a:solidFill>
                          <a:effectLst/>
                          <a:latin typeface="+mn-lt"/>
                          <a:ea typeface="+mn-ea"/>
                          <a:cs typeface="+mn-cs"/>
                        </a:rPr>
                        <a:t>Доля получателей услуг, удовлетворенных доброжелательностью, вежливостью работников организации, обеспечивающих </a:t>
                      </a:r>
                      <a:r>
                        <a:rPr lang="ru-RU" sz="1800" b="1" kern="1200" dirty="0" smtClean="0">
                          <a:solidFill>
                            <a:schemeClr val="dk1"/>
                          </a:solidFill>
                          <a:effectLst/>
                          <a:latin typeface="+mn-lt"/>
                          <a:ea typeface="+mn-ea"/>
                          <a:cs typeface="+mn-cs"/>
                        </a:rPr>
                        <a:t>непосредственное оказание услуги </a:t>
                      </a:r>
                      <a:r>
                        <a:rPr lang="ru-RU" sz="1800" kern="1200" dirty="0" smtClean="0">
                          <a:solidFill>
                            <a:schemeClr val="dk1"/>
                          </a:solidFill>
                          <a:effectLst/>
                          <a:latin typeface="+mn-lt"/>
                          <a:ea typeface="+mn-ea"/>
                          <a:cs typeface="+mn-cs"/>
                        </a:rPr>
                        <a:t>при обращении в организацию </a:t>
                      </a:r>
                      <a:endParaRPr lang="ru-RU" dirty="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2"/>
                  </a:ext>
                </a:extLst>
              </a:tr>
              <a:tr h="1012861">
                <a:tc>
                  <a:txBody>
                    <a:bodyPr/>
                    <a:lstStyle/>
                    <a:p>
                      <a:r>
                        <a:rPr lang="ru-RU" dirty="0" smtClean="0"/>
                        <a:t>4.3. </a:t>
                      </a:r>
                      <a:r>
                        <a:rPr lang="ru-RU" sz="1800" kern="1200" dirty="0" smtClean="0">
                          <a:solidFill>
                            <a:schemeClr val="dk1"/>
                          </a:solidFill>
                          <a:effectLst/>
                          <a:latin typeface="+mn-lt"/>
                          <a:ea typeface="+mn-ea"/>
                          <a:cs typeface="+mn-cs"/>
                        </a:rPr>
                        <a:t>Доля получателей образовательных услуг, удовлетворенных доброжелательностью, вежливостью работников организации при использовании </a:t>
                      </a:r>
                      <a:r>
                        <a:rPr lang="ru-RU" sz="1800" b="1" kern="1200" dirty="0" smtClean="0">
                          <a:solidFill>
                            <a:schemeClr val="dk1"/>
                          </a:solidFill>
                          <a:effectLst/>
                          <a:latin typeface="+mn-lt"/>
                          <a:ea typeface="+mn-ea"/>
                          <a:cs typeface="+mn-cs"/>
                        </a:rPr>
                        <a:t>дистанционных форм </a:t>
                      </a:r>
                      <a:r>
                        <a:rPr lang="ru-RU" sz="1800" kern="1200" dirty="0" smtClean="0">
                          <a:solidFill>
                            <a:schemeClr val="dk1"/>
                          </a:solidFill>
                          <a:effectLst/>
                          <a:latin typeface="+mn-lt"/>
                          <a:ea typeface="+mn-ea"/>
                          <a:cs typeface="+mn-cs"/>
                        </a:rPr>
                        <a:t>взаимодействия </a:t>
                      </a:r>
                      <a:endParaRPr lang="ru-RU" dirty="0"/>
                    </a:p>
                  </a:txBody>
                  <a:tcPr/>
                </a:tc>
                <a:tc>
                  <a:txBody>
                    <a:bodyPr/>
                    <a:lstStyle/>
                    <a:p>
                      <a:pPr algn="ctr"/>
                      <a:endParaRPr lang="ru-RU" dirty="0" smtClean="0"/>
                    </a:p>
                    <a:p>
                      <a:pPr algn="ctr"/>
                      <a:endParaRPr lang="ru-RU" dirty="0" smtClean="0"/>
                    </a:p>
                    <a:p>
                      <a:pPr algn="ctr"/>
                      <a:r>
                        <a:rPr lang="ru-RU" dirty="0" smtClean="0"/>
                        <a:t>0,2</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52790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447020" cy="1148497"/>
          </a:xfrm>
        </p:spPr>
        <p:txBody>
          <a:bodyPr>
            <a:noAutofit/>
          </a:bodyPr>
          <a:lstStyle/>
          <a:p>
            <a:r>
              <a:rPr lang="ru-RU" sz="4000" b="1" dirty="0">
                <a:solidFill>
                  <a:schemeClr val="accent2"/>
                </a:solidFill>
                <a:latin typeface="Arial Narrow" panose="020B0606020202030204" pitchFamily="34" charset="0"/>
                <a:cs typeface="Times New Roman" panose="02020603050405020304" pitchFamily="18" charset="0"/>
              </a:rPr>
              <a:t>5. Удовлетворенность условиями осуществления образовательной деятельности организаций</a:t>
            </a:r>
            <a:endParaRPr lang="ru-RU" sz="4000"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31360581"/>
              </p:ext>
            </p:extLst>
          </p:nvPr>
        </p:nvGraphicFramePr>
        <p:xfrm>
          <a:off x="1096963" y="1625600"/>
          <a:ext cx="10447338" cy="3931920"/>
        </p:xfrm>
        <a:graphic>
          <a:graphicData uri="http://schemas.openxmlformats.org/drawingml/2006/table">
            <a:tbl>
              <a:tblPr firstRow="1" bandRow="1">
                <a:tableStyleId>{5C22544A-7EE6-4342-B048-85BDC9FD1C3A}</a:tableStyleId>
              </a:tblPr>
              <a:tblGrid>
                <a:gridCol w="6027737">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032001">
                  <a:extLst>
                    <a:ext uri="{9D8B030D-6E8A-4147-A177-3AD203B41FA5}">
                      <a16:colId xmlns:a16="http://schemas.microsoft.com/office/drawing/2014/main" val="20002"/>
                    </a:ext>
                  </a:extLst>
                </a:gridCol>
              </a:tblGrid>
              <a:tr h="370840">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370840">
                <a:tc>
                  <a:txBody>
                    <a:bodyPr/>
                    <a:lstStyle/>
                    <a:p>
                      <a:r>
                        <a:rPr lang="ru-RU" dirty="0" smtClean="0"/>
                        <a:t>5.1.</a:t>
                      </a:r>
                      <a:r>
                        <a:rPr lang="ru-RU" sz="1800" kern="1200" dirty="0" smtClean="0">
                          <a:solidFill>
                            <a:schemeClr val="dk1"/>
                          </a:solidFill>
                          <a:effectLst/>
                          <a:latin typeface="+mn-lt"/>
                          <a:ea typeface="+mn-ea"/>
                          <a:cs typeface="+mn-cs"/>
                        </a:rPr>
                        <a:t> Доля получателей образовательных услуг, которые готовы </a:t>
                      </a:r>
                      <a:r>
                        <a:rPr lang="ru-RU" sz="1800" b="1" kern="1200" dirty="0" smtClean="0">
                          <a:solidFill>
                            <a:schemeClr val="dk1"/>
                          </a:solidFill>
                          <a:effectLst/>
                          <a:latin typeface="+mn-lt"/>
                          <a:ea typeface="+mn-ea"/>
                          <a:cs typeface="+mn-cs"/>
                        </a:rPr>
                        <a:t>рекомендовать организацию </a:t>
                      </a:r>
                      <a:r>
                        <a:rPr lang="ru-RU" sz="1800" kern="1200" dirty="0" smtClean="0">
                          <a:solidFill>
                            <a:schemeClr val="dk1"/>
                          </a:solidFill>
                          <a:effectLst/>
                          <a:latin typeface="+mn-lt"/>
                          <a:ea typeface="+mn-ea"/>
                          <a:cs typeface="+mn-cs"/>
                        </a:rPr>
                        <a:t>родственникам и знакомым (могли бы ее рекомендовать, если бы была возможность выбора организации) </a:t>
                      </a:r>
                      <a:endParaRPr lang="ru-RU" dirty="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1"/>
                  </a:ext>
                </a:extLst>
              </a:tr>
              <a:tr h="370840">
                <a:tc>
                  <a:txBody>
                    <a:bodyPr/>
                    <a:lstStyle/>
                    <a:p>
                      <a:r>
                        <a:rPr lang="ru-RU" dirty="0" smtClean="0"/>
                        <a:t>5.2. </a:t>
                      </a:r>
                      <a:r>
                        <a:rPr lang="ru-RU" sz="1800" kern="1200" dirty="0" smtClean="0">
                          <a:solidFill>
                            <a:schemeClr val="dk1"/>
                          </a:solidFill>
                          <a:effectLst/>
                          <a:latin typeface="+mn-lt"/>
                          <a:ea typeface="+mn-ea"/>
                          <a:cs typeface="+mn-cs"/>
                        </a:rPr>
                        <a:t>Доля получателей услуг, удовлетворенных </a:t>
                      </a:r>
                      <a:r>
                        <a:rPr lang="ru-RU" sz="1800" b="1" kern="1200" dirty="0" smtClean="0">
                          <a:solidFill>
                            <a:schemeClr val="dk1"/>
                          </a:solidFill>
                          <a:effectLst/>
                          <a:latin typeface="+mn-lt"/>
                          <a:ea typeface="+mn-ea"/>
                          <a:cs typeface="+mn-cs"/>
                        </a:rPr>
                        <a:t>удобством</a:t>
                      </a:r>
                      <a:r>
                        <a:rPr lang="ru-RU" sz="1800" b="1" kern="1200" baseline="0" dirty="0" smtClean="0">
                          <a:solidFill>
                            <a:schemeClr val="dk1"/>
                          </a:solidFill>
                          <a:effectLst/>
                          <a:latin typeface="+mn-lt"/>
                          <a:ea typeface="+mn-ea"/>
                          <a:cs typeface="+mn-cs"/>
                        </a:rPr>
                        <a:t> </a:t>
                      </a:r>
                      <a:r>
                        <a:rPr lang="ru-RU" sz="1800" b="1" kern="1200" dirty="0" smtClean="0">
                          <a:solidFill>
                            <a:schemeClr val="dk1"/>
                          </a:solidFill>
                          <a:effectLst/>
                          <a:latin typeface="+mn-lt"/>
                          <a:ea typeface="+mn-ea"/>
                          <a:cs typeface="+mn-cs"/>
                        </a:rPr>
                        <a:t>графика работы </a:t>
                      </a:r>
                      <a:r>
                        <a:rPr lang="ru-RU" sz="1800" kern="1200" dirty="0" smtClean="0">
                          <a:solidFill>
                            <a:schemeClr val="dk1"/>
                          </a:solidFill>
                          <a:effectLst/>
                          <a:latin typeface="+mn-lt"/>
                          <a:ea typeface="+mn-ea"/>
                          <a:cs typeface="+mn-cs"/>
                        </a:rPr>
                        <a:t>организации </a:t>
                      </a:r>
                    </a:p>
                    <a:p>
                      <a:endParaRPr lang="ru-RU" dirty="0"/>
                    </a:p>
                  </a:txBody>
                  <a:tcPr/>
                </a:tc>
                <a:tc>
                  <a:txBody>
                    <a:bodyPr/>
                    <a:lstStyle/>
                    <a:p>
                      <a:pPr algn="ctr"/>
                      <a:endParaRPr lang="ru-RU" dirty="0" smtClean="0"/>
                    </a:p>
                    <a:p>
                      <a:pPr algn="ctr"/>
                      <a:endParaRPr lang="ru-RU" dirty="0" smtClean="0"/>
                    </a:p>
                    <a:p>
                      <a:pPr algn="ctr"/>
                      <a:r>
                        <a:rPr lang="ru-RU" dirty="0" smtClean="0"/>
                        <a:t>0,2</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2"/>
                  </a:ext>
                </a:extLst>
              </a:tr>
              <a:tr h="370840">
                <a:tc>
                  <a:txBody>
                    <a:bodyPr/>
                    <a:lstStyle/>
                    <a:p>
                      <a:r>
                        <a:rPr lang="ru-RU" dirty="0" smtClean="0"/>
                        <a:t>5.3. </a:t>
                      </a:r>
                      <a:r>
                        <a:rPr lang="ru-RU" sz="1800" kern="1200" dirty="0" smtClean="0">
                          <a:solidFill>
                            <a:schemeClr val="dk1"/>
                          </a:solidFill>
                          <a:effectLst/>
                          <a:latin typeface="+mn-lt"/>
                          <a:ea typeface="+mn-ea"/>
                          <a:cs typeface="+mn-cs"/>
                        </a:rPr>
                        <a:t>Доля получателей образовательных услуг, удовлетворенных </a:t>
                      </a:r>
                      <a:r>
                        <a:rPr lang="ru-RU" sz="1800" b="1" kern="1200" dirty="0" smtClean="0">
                          <a:solidFill>
                            <a:schemeClr val="dk1"/>
                          </a:solidFill>
                          <a:effectLst/>
                          <a:latin typeface="+mn-lt"/>
                          <a:ea typeface="+mn-ea"/>
                          <a:cs typeface="+mn-cs"/>
                        </a:rPr>
                        <a:t>в целом условиями оказания </a:t>
                      </a:r>
                      <a:r>
                        <a:rPr lang="ru-RU" sz="1800" kern="1200" dirty="0" smtClean="0">
                          <a:solidFill>
                            <a:schemeClr val="dk1"/>
                          </a:solidFill>
                          <a:effectLst/>
                          <a:latin typeface="+mn-lt"/>
                          <a:ea typeface="+mn-ea"/>
                          <a:cs typeface="+mn-cs"/>
                        </a:rPr>
                        <a:t>образовательных услуг в организации </a:t>
                      </a:r>
                      <a:endParaRPr lang="ru-RU" dirty="0"/>
                    </a:p>
                  </a:txBody>
                  <a:tcPr/>
                </a:tc>
                <a:tc>
                  <a:txBody>
                    <a:bodyPr/>
                    <a:lstStyle/>
                    <a:p>
                      <a:pPr algn="ctr"/>
                      <a:endParaRPr lang="ru-RU" dirty="0" smtClean="0"/>
                    </a:p>
                    <a:p>
                      <a:pPr algn="ctr"/>
                      <a:endParaRPr lang="ru-RU" dirty="0" smtClean="0"/>
                    </a:p>
                    <a:p>
                      <a:pPr algn="ctr"/>
                      <a:r>
                        <a:rPr lang="ru-RU" dirty="0" smtClean="0"/>
                        <a:t>0,5</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13892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96900" y="152401"/>
            <a:ext cx="11112500" cy="1693334"/>
          </a:xfrm>
        </p:spPr>
        <p:txBody>
          <a:bodyPr>
            <a:normAutofit/>
          </a:bodyPr>
          <a:lstStyle/>
          <a:p>
            <a:pPr algn="ctr"/>
            <a:r>
              <a:rPr lang="ru-RU" sz="4000" b="1" dirty="0" smtClean="0">
                <a:solidFill>
                  <a:schemeClr val="accent2"/>
                </a:solidFill>
                <a:latin typeface="Arial Narrow" panose="020B0606020202030204" pitchFamily="34" charset="0"/>
              </a:rPr>
              <a:t>Нормативные документы по расчету показателей НОКУ ООД размещены</a:t>
            </a:r>
            <a:r>
              <a:rPr lang="ru-RU" sz="4000" b="1" dirty="0">
                <a:solidFill>
                  <a:schemeClr val="accent2"/>
                </a:solidFill>
                <a:latin typeface="Arial Narrow" panose="020B0606020202030204" pitchFamily="34" charset="0"/>
              </a:rPr>
              <a:t>:</a:t>
            </a:r>
          </a:p>
        </p:txBody>
      </p:sp>
      <p:sp>
        <p:nvSpPr>
          <p:cNvPr id="5" name="Объект 4"/>
          <p:cNvSpPr>
            <a:spLocks noGrp="1"/>
          </p:cNvSpPr>
          <p:nvPr>
            <p:ph idx="1"/>
          </p:nvPr>
        </p:nvSpPr>
        <p:spPr>
          <a:xfrm>
            <a:off x="596901" y="1845734"/>
            <a:ext cx="10882336" cy="4023360"/>
          </a:xfrm>
        </p:spPr>
        <p:txBody>
          <a:bodyPr>
            <a:normAutofit/>
          </a:bodyPr>
          <a:lstStyle/>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2900" u="sng" dirty="0">
                <a:solidFill>
                  <a:schemeClr val="tx1"/>
                </a:solidFill>
                <a:latin typeface="Arial Narrow" panose="020B0606020202030204" pitchFamily="34" charset="0"/>
              </a:rPr>
              <a:t>на сайте </a:t>
            </a:r>
            <a:r>
              <a:rPr lang="ru-RU" sz="2900" u="sng" dirty="0" err="1">
                <a:solidFill>
                  <a:schemeClr val="tx1"/>
                </a:solidFill>
                <a:latin typeface="Arial Narrow" panose="020B0606020202030204" pitchFamily="34" charset="0"/>
              </a:rPr>
              <a:t>Минпросвещения</a:t>
            </a:r>
            <a:r>
              <a:rPr lang="ru-RU" sz="2900" u="sng" dirty="0">
                <a:solidFill>
                  <a:schemeClr val="tx1"/>
                </a:solidFill>
                <a:latin typeface="Arial Narrow" panose="020B0606020202030204" pitchFamily="34" charset="0"/>
              </a:rPr>
              <a:t> России в разделе «Открытое Министерство» </a:t>
            </a:r>
            <a:r>
              <a:rPr lang="ru-RU" sz="2900" u="sng" dirty="0">
                <a:solidFill>
                  <a:schemeClr val="tx1"/>
                </a:solidFill>
                <a:latin typeface="Arial Narrow" panose="020B0606020202030204" pitchFamily="34" charset="0"/>
                <a:hlinkClick r:id="rId2"/>
              </a:rPr>
              <a:t>https://open.edu.gov.ru/quality-of-education/</a:t>
            </a:r>
            <a:endParaRPr lang="ru-RU" sz="2900" u="sng" dirty="0">
              <a:solidFill>
                <a:schemeClr val="tx1"/>
              </a:solidFill>
              <a:latin typeface="Arial Narrow" panose="020B0606020202030204" pitchFamily="34" charset="0"/>
            </a:endParaRPr>
          </a:p>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2900" u="sng" dirty="0">
                <a:solidFill>
                  <a:schemeClr val="tx1"/>
                </a:solidFill>
                <a:latin typeface="Arial Narrow" panose="020B0606020202030204" pitchFamily="34" charset="0"/>
              </a:rPr>
              <a:t>на официальном сайте для размещения информации о государственных и муниципальных учреждениях в информационно-телекоммуникационной сети «Интернет» (</a:t>
            </a:r>
            <a:r>
              <a:rPr lang="en-US" sz="2900" u="sng" dirty="0">
                <a:solidFill>
                  <a:schemeClr val="tx1"/>
                </a:solidFill>
                <a:latin typeface="Arial Narrow" panose="020B0606020202030204" pitchFamily="34" charset="0"/>
              </a:rPr>
              <a:t>bus.gov.ru</a:t>
            </a:r>
            <a:r>
              <a:rPr lang="en-US" sz="2900" u="sng" dirty="0" smtClean="0">
                <a:solidFill>
                  <a:schemeClr val="tx1"/>
                </a:solidFill>
                <a:latin typeface="Arial Narrow" panose="020B0606020202030204" pitchFamily="34" charset="0"/>
              </a:rPr>
              <a:t>)</a:t>
            </a:r>
            <a:r>
              <a:rPr lang="ru-RU" sz="2900" u="sng" dirty="0">
                <a:solidFill>
                  <a:schemeClr val="tx1"/>
                </a:solidFill>
                <a:latin typeface="Arial Narrow" panose="020B0606020202030204" pitchFamily="34" charset="0"/>
              </a:rPr>
              <a:t> в разделе </a:t>
            </a:r>
            <a:r>
              <a:rPr lang="ru-RU" sz="2900" u="sng" dirty="0" smtClean="0">
                <a:solidFill>
                  <a:schemeClr val="tx1"/>
                </a:solidFill>
                <a:latin typeface="Arial Narrow" panose="020B0606020202030204" pitchFamily="34" charset="0"/>
              </a:rPr>
              <a:t>«Документы» </a:t>
            </a:r>
            <a:r>
              <a:rPr lang="ru-RU" sz="2900" u="sng" dirty="0" smtClean="0">
                <a:solidFill>
                  <a:schemeClr val="tx1"/>
                </a:solidFill>
                <a:latin typeface="Arial Narrow" panose="020B0606020202030204" pitchFamily="34" charset="0"/>
                <a:hlinkClick r:id="rId3"/>
              </a:rPr>
              <a:t> </a:t>
            </a:r>
            <a:r>
              <a:rPr lang="en-US" sz="2900" u="sng" dirty="0" smtClean="0">
                <a:solidFill>
                  <a:schemeClr val="tx1"/>
                </a:solidFill>
                <a:latin typeface="Arial Narrow" panose="020B0606020202030204" pitchFamily="34" charset="0"/>
                <a:hlinkClick r:id="rId3"/>
              </a:rPr>
              <a:t> </a:t>
            </a:r>
            <a:r>
              <a:rPr lang="en-US" sz="2900" u="sng" dirty="0">
                <a:solidFill>
                  <a:schemeClr val="tx1"/>
                </a:solidFill>
                <a:latin typeface="Arial Narrow" panose="020B0606020202030204" pitchFamily="34" charset="0"/>
                <a:hlinkClick r:id="rId3"/>
              </a:rPr>
              <a:t>https://bus.gov.ru/pub/documents?section=2011&amp;d-3998489-p=1&amp;pageSize=10&amp;searchInCurrentSectionOnly=true&amp;orderAttributeName=rank&amp;searchTermCondition=and</a:t>
            </a:r>
            <a:r>
              <a:rPr lang="ru-RU" sz="2900" u="sng" dirty="0">
                <a:solidFill>
                  <a:schemeClr val="tx1"/>
                </a:solidFill>
                <a:latin typeface="Arial Narrow" panose="020B0606020202030204" pitchFamily="34" charset="0"/>
              </a:rPr>
              <a:t> </a:t>
            </a:r>
            <a:endParaRPr lang="en-US" sz="2900" u="sng" dirty="0">
              <a:solidFill>
                <a:schemeClr val="tx1"/>
              </a:solidFill>
              <a:latin typeface="Arial Narrow" panose="020B0606020202030204" pitchFamily="34" charset="0"/>
            </a:endParaRPr>
          </a:p>
          <a:p>
            <a:pPr>
              <a:buFont typeface="Wingdings" panose="05000000000000000000" pitchFamily="2" charset="2"/>
              <a:buChar char="Ø"/>
            </a:pPr>
            <a:endParaRPr lang="ru-RU" dirty="0">
              <a:latin typeface="Arial Narrow" panose="020B0606020202030204" pitchFamily="34" charset="0"/>
            </a:endParaRPr>
          </a:p>
          <a:p>
            <a:pPr>
              <a:buFont typeface="Wingdings" panose="05000000000000000000" pitchFamily="2" charset="2"/>
              <a:buChar char="Ø"/>
            </a:pPr>
            <a:endParaRPr lang="ru-RU" dirty="0"/>
          </a:p>
          <a:p>
            <a:endParaRPr lang="ru-RU" dirty="0"/>
          </a:p>
        </p:txBody>
      </p:sp>
    </p:spTree>
    <p:extLst>
      <p:ext uri="{BB962C8B-B14F-4D97-AF65-F5344CB8AC3E}">
        <p14:creationId xmlns:p14="http://schemas.microsoft.com/office/powerpoint/2010/main" val="2526324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97280" y="2987039"/>
            <a:ext cx="10058400" cy="3134303"/>
          </a:xfrm>
        </p:spPr>
        <p:txBody>
          <a:bodyPr>
            <a:normAutofit/>
          </a:bodyPr>
          <a:lstStyle/>
          <a:p>
            <a:pPr marL="0" indent="0" algn="ctr">
              <a:lnSpc>
                <a:spcPct val="100000"/>
              </a:lnSpc>
              <a:spcBef>
                <a:spcPts val="600"/>
              </a:spcBef>
              <a:buNone/>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4000" b="1" dirty="0" smtClean="0">
                <a:solidFill>
                  <a:srgbClr val="002060"/>
                </a:solidFill>
                <a:latin typeface="Arial Narrow" panose="020B0606020202030204" pitchFamily="34" charset="0"/>
              </a:rPr>
              <a:t>Спасибо за </a:t>
            </a:r>
            <a:r>
              <a:rPr lang="ru-RU" sz="4800" b="1" dirty="0" smtClean="0">
                <a:solidFill>
                  <a:srgbClr val="002060"/>
                </a:solidFill>
                <a:latin typeface="Arial Narrow" panose="020B0606020202030204" pitchFamily="34" charset="0"/>
              </a:rPr>
              <a:t>внимание</a:t>
            </a:r>
            <a:r>
              <a:rPr lang="ru-RU" sz="4000" b="1" dirty="0" smtClean="0">
                <a:solidFill>
                  <a:srgbClr val="002060"/>
                </a:solidFill>
                <a:latin typeface="Arial Narrow" panose="020B0606020202030204" pitchFamily="34" charset="0"/>
              </a:rPr>
              <a:t>!</a:t>
            </a:r>
            <a:endParaRPr lang="ru-RU" sz="4000" u="sng" dirty="0">
              <a:solidFill>
                <a:schemeClr val="tx1"/>
              </a:solidFill>
              <a:latin typeface="Arial Narrow" panose="020B0606020202030204" pitchFamily="34" charset="0"/>
              <a:hlinkClick r:id="rId2"/>
            </a:endParaRPr>
          </a:p>
        </p:txBody>
      </p:sp>
    </p:spTree>
    <p:extLst>
      <p:ext uri="{BB962C8B-B14F-4D97-AF65-F5344CB8AC3E}">
        <p14:creationId xmlns:p14="http://schemas.microsoft.com/office/powerpoint/2010/main" val="426238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114300"/>
            <a:ext cx="10058400" cy="1028700"/>
          </a:xfrm>
        </p:spPr>
        <p:txBody>
          <a:bodyPr>
            <a:normAutofit/>
          </a:bodyPr>
          <a:lstStyle/>
          <a:p>
            <a:pPr algn="ctr"/>
            <a:r>
              <a:rPr lang="ru-RU" sz="4400" b="1" dirty="0" smtClean="0">
                <a:solidFill>
                  <a:schemeClr val="accent2"/>
                </a:solidFill>
                <a:latin typeface="Arial Narrow" panose="020B0606020202030204" pitchFamily="34" charset="0"/>
              </a:rPr>
              <a:t>Нормативный документы</a:t>
            </a:r>
            <a:endParaRPr lang="ru-RU" sz="4400" b="1" dirty="0">
              <a:solidFill>
                <a:schemeClr val="accent2"/>
              </a:solidFill>
              <a:latin typeface="Arial Narrow" panose="020B0606020202030204" pitchFamily="34" charset="0"/>
            </a:endParaRPr>
          </a:p>
        </p:txBody>
      </p:sp>
      <p:sp>
        <p:nvSpPr>
          <p:cNvPr id="5" name="Объект 4"/>
          <p:cNvSpPr>
            <a:spLocks noGrp="1"/>
          </p:cNvSpPr>
          <p:nvPr>
            <p:ph idx="1"/>
          </p:nvPr>
        </p:nvSpPr>
        <p:spPr>
          <a:xfrm>
            <a:off x="1097280" y="1663700"/>
            <a:ext cx="10612120" cy="4546600"/>
          </a:xfrm>
        </p:spPr>
        <p:txBody>
          <a:bodyPr>
            <a:normAutofit fontScale="77500" lnSpcReduction="20000"/>
          </a:bodyPr>
          <a:lstStyle/>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3100" u="sng" dirty="0">
                <a:solidFill>
                  <a:schemeClr val="tx1"/>
                </a:solidFill>
                <a:latin typeface="Arial Narrow" panose="020B0606020202030204" pitchFamily="34" charset="0"/>
              </a:rPr>
              <a:t>П</a:t>
            </a:r>
            <a:r>
              <a:rPr lang="ru-RU" sz="3100" u="sng" dirty="0" smtClean="0">
                <a:solidFill>
                  <a:schemeClr val="tx1"/>
                </a:solidFill>
                <a:latin typeface="Arial Narrow" panose="020B0606020202030204" pitchFamily="34" charset="0"/>
              </a:rPr>
              <a:t>риказ Министерства просвещения Российской Федерации от 13 марта 2019 № 114 «Об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a:t>
            </a:r>
          </a:p>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3100" u="sng" dirty="0" smtClean="0">
                <a:solidFill>
                  <a:schemeClr val="tx1"/>
                </a:solidFill>
                <a:latin typeface="Arial Narrow" panose="020B0606020202030204" pitchFamily="34" charset="0"/>
              </a:rPr>
              <a:t>Приказ Министерства труда и социальной защиты РФ от 31 мая 2018 № 344н «Об утверждении Единого порядка расчета показателей, характеризующих общие критерии оценки качества условий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 </a:t>
            </a:r>
          </a:p>
          <a:p>
            <a:pPr marL="268288" indent="-268288">
              <a:lnSpc>
                <a:spcPct val="100000"/>
              </a:lnSpc>
              <a:spcBef>
                <a:spcPts val="600"/>
              </a:spcBef>
              <a:buFont typeface="Wingdings" pitchFamily="2" charset="2"/>
              <a:buChar char="w"/>
              <a:tabLst>
                <a:tab pos="386958" algn="l"/>
                <a:tab pos="1428487" algn="l"/>
                <a:tab pos="2470017" algn="l"/>
                <a:tab pos="3511547" algn="l"/>
                <a:tab pos="4553076" algn="l"/>
                <a:tab pos="5594606" algn="l"/>
                <a:tab pos="6636136" algn="l"/>
                <a:tab pos="7677665" algn="l"/>
                <a:tab pos="8719195" algn="l"/>
                <a:tab pos="9760724" algn="l"/>
                <a:tab pos="10802254" algn="l"/>
                <a:tab pos="11843785" algn="l"/>
              </a:tabLst>
              <a:defRPr/>
            </a:pPr>
            <a:r>
              <a:rPr lang="ru-RU" sz="3100" u="sng" dirty="0" smtClean="0">
                <a:solidFill>
                  <a:schemeClr val="tx1"/>
                </a:solidFill>
                <a:latin typeface="Arial Narrow" panose="020B0606020202030204" pitchFamily="34" charset="0"/>
              </a:rPr>
              <a:t>Методические </a:t>
            </a:r>
            <a:r>
              <a:rPr lang="ru-RU" sz="3100" u="sng" dirty="0">
                <a:solidFill>
                  <a:schemeClr val="tx1"/>
                </a:solidFill>
                <a:latin typeface="Arial Narrow" panose="020B0606020202030204" pitchFamily="34" charset="0"/>
              </a:rPr>
              <a:t>рекомендации к единому порядку расчета показателей с учетом отраслевых особенностей </a:t>
            </a:r>
            <a:endParaRPr lang="ru-RU" sz="3100" i="1" dirty="0">
              <a:solidFill>
                <a:srgbClr val="0070C0"/>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457382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800" y="139700"/>
            <a:ext cx="11760200" cy="1130300"/>
          </a:xfrm>
        </p:spPr>
        <p:txBody>
          <a:bodyPr anchor="ctr" anchorCtr="0">
            <a:noAutofit/>
          </a:bodyPr>
          <a:lstStyle/>
          <a:p>
            <a:r>
              <a:rPr lang="ru-RU" sz="3800" b="1" dirty="0">
                <a:solidFill>
                  <a:schemeClr val="accent2"/>
                </a:solidFill>
                <a:latin typeface="Arial Narrow" panose="020B0606020202030204" pitchFamily="34" charset="0"/>
                <a:cs typeface="Times New Roman" panose="02020603050405020304" pitchFamily="18" charset="0"/>
              </a:rPr>
              <a:t>1. Открытость и доступность информации об </a:t>
            </a:r>
            <a:r>
              <a:rPr lang="ru-RU" sz="3800" b="1" dirty="0" smtClean="0">
                <a:solidFill>
                  <a:schemeClr val="accent2"/>
                </a:solidFill>
                <a:latin typeface="Arial Narrow" panose="020B0606020202030204" pitchFamily="34" charset="0"/>
                <a:cs typeface="Times New Roman" panose="02020603050405020304" pitchFamily="18" charset="0"/>
              </a:rPr>
              <a:t>организации, осуществляющей образовательную деятельность</a:t>
            </a:r>
            <a:endParaRPr lang="ru-RU" sz="3800" b="1"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21799641"/>
              </p:ext>
            </p:extLst>
          </p:nvPr>
        </p:nvGraphicFramePr>
        <p:xfrm>
          <a:off x="673100" y="1358901"/>
          <a:ext cx="11074400" cy="4787899"/>
        </p:xfrm>
        <a:graphic>
          <a:graphicData uri="http://schemas.openxmlformats.org/drawingml/2006/table">
            <a:tbl>
              <a:tblPr firstRow="1" bandRow="1">
                <a:tableStyleId>{5C22544A-7EE6-4342-B048-85BDC9FD1C3A}</a:tableStyleId>
              </a:tblPr>
              <a:tblGrid>
                <a:gridCol w="7349217">
                  <a:extLst>
                    <a:ext uri="{9D8B030D-6E8A-4147-A177-3AD203B41FA5}">
                      <a16:colId xmlns:a16="http://schemas.microsoft.com/office/drawing/2014/main" val="20000"/>
                    </a:ext>
                  </a:extLst>
                </a:gridCol>
                <a:gridCol w="2120704">
                  <a:extLst>
                    <a:ext uri="{9D8B030D-6E8A-4147-A177-3AD203B41FA5}">
                      <a16:colId xmlns:a16="http://schemas.microsoft.com/office/drawing/2014/main" val="20001"/>
                    </a:ext>
                  </a:extLst>
                </a:gridCol>
                <a:gridCol w="1604479">
                  <a:extLst>
                    <a:ext uri="{9D8B030D-6E8A-4147-A177-3AD203B41FA5}">
                      <a16:colId xmlns:a16="http://schemas.microsoft.com/office/drawing/2014/main" val="20002"/>
                    </a:ext>
                  </a:extLst>
                </a:gridCol>
              </a:tblGrid>
              <a:tr h="920749">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1749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1.1 </a:t>
                      </a:r>
                      <a:r>
                        <a:rPr lang="ru-RU" baseline="0" dirty="0" smtClean="0"/>
                        <a:t> </a:t>
                      </a:r>
                      <a:r>
                        <a:rPr lang="ru-RU" sz="1800" kern="1200" dirty="0" smtClean="0">
                          <a:solidFill>
                            <a:schemeClr val="dk1"/>
                          </a:solidFill>
                          <a:effectLst/>
                          <a:latin typeface="+mn-lt"/>
                          <a:ea typeface="+mn-ea"/>
                          <a:cs typeface="+mn-cs"/>
                        </a:rPr>
                        <a:t>Соответствие информации о деятельности организации, размещенной на общедоступных информационных ресурсах, ее содержанию и порядку (форме) размещения, установленным нормативными правовыми актами: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1.1.1.  на </a:t>
                      </a:r>
                      <a:r>
                        <a:rPr lang="ru-RU" sz="1800" b="1" kern="1200" dirty="0" smtClean="0">
                          <a:solidFill>
                            <a:schemeClr val="dk1"/>
                          </a:solidFill>
                          <a:effectLst/>
                          <a:latin typeface="+mn-lt"/>
                          <a:ea typeface="+mn-ea"/>
                          <a:cs typeface="+mn-cs"/>
                        </a:rPr>
                        <a:t>информационных стендах </a:t>
                      </a:r>
                      <a:r>
                        <a:rPr lang="ru-RU" sz="1800" kern="1200" dirty="0" smtClean="0">
                          <a:solidFill>
                            <a:schemeClr val="dk1"/>
                          </a:solidFill>
                          <a:effectLst/>
                          <a:latin typeface="+mn-lt"/>
                          <a:ea typeface="+mn-ea"/>
                          <a:cs typeface="+mn-cs"/>
                        </a:rPr>
                        <a:t>в помещении</a:t>
                      </a:r>
                      <a:r>
                        <a:rPr lang="ru-RU" sz="1800" kern="1200" baseline="0" dirty="0" smtClean="0">
                          <a:solidFill>
                            <a:schemeClr val="dk1"/>
                          </a:solidFill>
                          <a:effectLst/>
                          <a:latin typeface="+mn-lt"/>
                          <a:ea typeface="+mn-ea"/>
                          <a:cs typeface="+mn-cs"/>
                        </a:rPr>
                        <a:t> организации</a:t>
                      </a:r>
                      <a:endParaRPr lang="ru-RU"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1.1.2.  на официальных </a:t>
                      </a:r>
                      <a:r>
                        <a:rPr lang="ru-RU" sz="1800" b="1" kern="1200" dirty="0" smtClean="0">
                          <a:solidFill>
                            <a:schemeClr val="dk1"/>
                          </a:solidFill>
                          <a:effectLst/>
                          <a:latin typeface="+mn-lt"/>
                          <a:ea typeface="+mn-ea"/>
                          <a:cs typeface="+mn-cs"/>
                        </a:rPr>
                        <a:t>сайтах </a:t>
                      </a:r>
                      <a:r>
                        <a:rPr lang="ru-RU" sz="1800" kern="1200" dirty="0" smtClean="0">
                          <a:solidFill>
                            <a:schemeClr val="dk1"/>
                          </a:solidFill>
                          <a:effectLst/>
                          <a:latin typeface="+mn-lt"/>
                          <a:ea typeface="+mn-ea"/>
                          <a:cs typeface="+mn-cs"/>
                        </a:rPr>
                        <a:t>организации в сети «Интернет»</a:t>
                      </a:r>
                      <a:endParaRPr lang="ru-RU" dirty="0" smtClean="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1"/>
                  </a:ext>
                </a:extLst>
              </a:tr>
              <a:tr h="920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1.2.</a:t>
                      </a:r>
                      <a:r>
                        <a:rPr lang="ru-RU" sz="1800" kern="1200" dirty="0" smtClean="0">
                          <a:solidFill>
                            <a:schemeClr val="dk1"/>
                          </a:solidFill>
                          <a:effectLst/>
                          <a:latin typeface="+mn-lt"/>
                          <a:ea typeface="+mn-ea"/>
                          <a:cs typeface="+mn-cs"/>
                        </a:rPr>
                        <a:t> Наличие и функционирование на официальном сайте организации </a:t>
                      </a:r>
                      <a:r>
                        <a:rPr lang="ru-RU" sz="1800" b="1" kern="1200" dirty="0" smtClean="0">
                          <a:solidFill>
                            <a:schemeClr val="dk1"/>
                          </a:solidFill>
                          <a:effectLst/>
                          <a:latin typeface="+mn-lt"/>
                          <a:ea typeface="+mn-ea"/>
                          <a:cs typeface="+mn-cs"/>
                        </a:rPr>
                        <a:t>дистанционных способов обратной связи </a:t>
                      </a:r>
                      <a:r>
                        <a:rPr lang="ru-RU" sz="1800" kern="1200" dirty="0" smtClean="0">
                          <a:solidFill>
                            <a:schemeClr val="dk1"/>
                          </a:solidFill>
                          <a:effectLst/>
                          <a:latin typeface="+mn-lt"/>
                          <a:ea typeface="+mn-ea"/>
                          <a:cs typeface="+mn-cs"/>
                        </a:rPr>
                        <a:t>и взаимодействия с получателями услуг</a:t>
                      </a:r>
                      <a:endParaRPr lang="ru-RU" dirty="0" smtClean="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2"/>
                  </a:ext>
                </a:extLst>
              </a:tr>
              <a:tr h="1196975">
                <a:tc>
                  <a:txBody>
                    <a:bodyPr/>
                    <a:lstStyle/>
                    <a:p>
                      <a:r>
                        <a:rPr lang="ru-RU" dirty="0" smtClean="0"/>
                        <a:t>1.3. </a:t>
                      </a:r>
                      <a:r>
                        <a:rPr lang="ru-RU" sz="1800" kern="1200" dirty="0" smtClean="0">
                          <a:solidFill>
                            <a:schemeClr val="dk1"/>
                          </a:solidFill>
                          <a:effectLst/>
                          <a:latin typeface="+mn-lt"/>
                          <a:ea typeface="+mn-ea"/>
                          <a:cs typeface="+mn-cs"/>
                        </a:rPr>
                        <a:t>Доля </a:t>
                      </a:r>
                      <a:r>
                        <a:rPr lang="ru-RU" sz="1800" b="1" kern="1200" dirty="0" smtClean="0">
                          <a:solidFill>
                            <a:schemeClr val="dk1"/>
                          </a:solidFill>
                          <a:effectLst/>
                          <a:latin typeface="+mn-lt"/>
                          <a:ea typeface="+mn-ea"/>
                          <a:cs typeface="+mn-cs"/>
                        </a:rPr>
                        <a:t>получателей</a:t>
                      </a:r>
                      <a:r>
                        <a:rPr lang="ru-RU" sz="1800" kern="1200" dirty="0" smtClean="0">
                          <a:solidFill>
                            <a:schemeClr val="dk1"/>
                          </a:solidFill>
                          <a:effectLst/>
                          <a:latin typeface="+mn-lt"/>
                          <a:ea typeface="+mn-ea"/>
                          <a:cs typeface="+mn-cs"/>
                        </a:rPr>
                        <a:t> услуг, удовлетворенных открытостью, полнотой и доступностью информации о деятельности организации, размещенной на информационных стендах в помещении организации, на официальном сайте организации </a:t>
                      </a:r>
                      <a:endParaRPr lang="ru-RU" dirty="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57108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15900"/>
            <a:ext cx="10058400" cy="1387122"/>
          </a:xfrm>
        </p:spPr>
        <p:txBody>
          <a:bodyPr anchor="ctr" anchorCtr="0">
            <a:noAutofit/>
          </a:bodyPr>
          <a:lstStyle/>
          <a:p>
            <a:r>
              <a:rPr lang="ru-RU" sz="2800" dirty="0">
                <a:latin typeface="Arial Narrow" panose="020B0606020202030204" pitchFamily="34" charset="0"/>
              </a:rPr>
              <a:t>1.1  </a:t>
            </a:r>
            <a:r>
              <a:rPr lang="ru-RU" sz="2800" dirty="0">
                <a:solidFill>
                  <a:schemeClr val="dk1"/>
                </a:solidFill>
                <a:latin typeface="Arial Narrow" panose="020B0606020202030204" pitchFamily="34" charset="0"/>
              </a:rPr>
              <a:t>Соответствие информации о деятельности </a:t>
            </a:r>
            <a:r>
              <a:rPr lang="ru-RU" sz="2800" dirty="0" smtClean="0">
                <a:solidFill>
                  <a:schemeClr val="dk1"/>
                </a:solidFill>
                <a:latin typeface="Arial Narrow" panose="020B0606020202030204" pitchFamily="34" charset="0"/>
              </a:rPr>
              <a:t>организации, </a:t>
            </a:r>
            <a:r>
              <a:rPr lang="ru-RU" sz="2800" dirty="0">
                <a:solidFill>
                  <a:schemeClr val="dk1"/>
                </a:solidFill>
                <a:latin typeface="Arial Narrow" panose="020B0606020202030204" pitchFamily="34" charset="0"/>
              </a:rPr>
              <a:t>размещенной </a:t>
            </a:r>
            <a:r>
              <a:rPr lang="ru-RU" sz="2800" b="1" dirty="0">
                <a:solidFill>
                  <a:schemeClr val="dk1"/>
                </a:solidFill>
                <a:latin typeface="Arial Narrow" panose="020B0606020202030204" pitchFamily="34" charset="0"/>
              </a:rPr>
              <a:t>на общедоступных информационных ресурсах</a:t>
            </a:r>
            <a:r>
              <a:rPr lang="ru-RU" sz="2800" dirty="0">
                <a:solidFill>
                  <a:schemeClr val="dk1"/>
                </a:solidFill>
                <a:latin typeface="Arial Narrow" panose="020B0606020202030204" pitchFamily="34" charset="0"/>
              </a:rPr>
              <a:t>, ее содержанию и порядку (форме) размещения, установленным нормативными правовыми </a:t>
            </a:r>
            <a:r>
              <a:rPr lang="ru-RU" sz="2800" dirty="0" smtClean="0">
                <a:solidFill>
                  <a:schemeClr val="dk1"/>
                </a:solidFill>
                <a:latin typeface="Arial Narrow" panose="020B0606020202030204" pitchFamily="34" charset="0"/>
              </a:rPr>
              <a:t>актами:</a:t>
            </a:r>
            <a:endParaRPr lang="ru-RU" sz="2800" b="1"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39501066"/>
              </p:ext>
            </p:extLst>
          </p:nvPr>
        </p:nvGraphicFramePr>
        <p:xfrm>
          <a:off x="622301" y="1603022"/>
          <a:ext cx="11010899" cy="4663440"/>
        </p:xfrm>
        <a:graphic>
          <a:graphicData uri="http://schemas.openxmlformats.org/drawingml/2006/table">
            <a:tbl>
              <a:tblPr firstRow="1" bandRow="1">
                <a:tableStyleId>{5C22544A-7EE6-4342-B048-85BDC9FD1C3A}</a:tableStyleId>
              </a:tblPr>
              <a:tblGrid>
                <a:gridCol w="3725333">
                  <a:extLst>
                    <a:ext uri="{9D8B030D-6E8A-4147-A177-3AD203B41FA5}">
                      <a16:colId xmlns:a16="http://schemas.microsoft.com/office/drawing/2014/main" val="20000"/>
                    </a:ext>
                  </a:extLst>
                </a:gridCol>
                <a:gridCol w="3725333">
                  <a:extLst>
                    <a:ext uri="{9D8B030D-6E8A-4147-A177-3AD203B41FA5}">
                      <a16:colId xmlns:a16="http://schemas.microsoft.com/office/drawing/2014/main" val="20001"/>
                    </a:ext>
                  </a:extLst>
                </a:gridCol>
                <a:gridCol w="3560233">
                  <a:extLst>
                    <a:ext uri="{9D8B030D-6E8A-4147-A177-3AD203B41FA5}">
                      <a16:colId xmlns:a16="http://schemas.microsoft.com/office/drawing/2014/main" val="20002"/>
                    </a:ext>
                  </a:extLst>
                </a:gridCol>
              </a:tblGrid>
              <a:tr h="1441436">
                <a:tc>
                  <a:txBody>
                    <a:bodyPr/>
                    <a:lstStyle/>
                    <a:p>
                      <a:r>
                        <a:rPr lang="ru-RU" dirty="0" smtClean="0"/>
                        <a:t>показатель</a:t>
                      </a:r>
                      <a:endParaRPr lang="ru-RU" dirty="0"/>
                    </a:p>
                  </a:txBody>
                  <a:tcPr/>
                </a:tc>
                <a:tc>
                  <a:txBody>
                    <a:bodyPr/>
                    <a:lstStyle/>
                    <a:p>
                      <a:r>
                        <a:rPr lang="ru-RU" dirty="0" smtClean="0"/>
                        <a:t>Документы</a:t>
                      </a:r>
                      <a:r>
                        <a:rPr lang="ru-RU" baseline="0" dirty="0" smtClean="0"/>
                        <a:t> в соответствии с которыми учитывается </a:t>
                      </a:r>
                      <a:r>
                        <a:rPr lang="ru-RU" dirty="0" smtClean="0"/>
                        <a:t>размещенная информация</a:t>
                      </a:r>
                      <a:endParaRPr lang="ru-RU" dirty="0"/>
                    </a:p>
                  </a:txBody>
                  <a:tcPr/>
                </a:tc>
                <a:tc>
                  <a:txBody>
                    <a:bodyPr/>
                    <a:lstStyle/>
                    <a:p>
                      <a:r>
                        <a:rPr lang="ru-RU" dirty="0" smtClean="0"/>
                        <a:t>Алгоритм определения фактического объема информации</a:t>
                      </a:r>
                      <a:r>
                        <a:rPr lang="ru-RU" baseline="0" dirty="0" smtClean="0"/>
                        <a:t> предполагает использование следующей шкалы</a:t>
                      </a:r>
                      <a:endParaRPr lang="ru-RU" dirty="0"/>
                    </a:p>
                  </a:txBody>
                  <a:tcPr/>
                </a:tc>
                <a:extLst>
                  <a:ext uri="{0D108BD9-81ED-4DB2-BD59-A6C34878D82A}">
                    <a16:rowId xmlns:a16="http://schemas.microsoft.com/office/drawing/2014/main" val="10000"/>
                  </a:ext>
                </a:extLst>
              </a:tr>
              <a:tr h="1171167">
                <a:tc>
                  <a:txBody>
                    <a:bodyPr/>
                    <a:lstStyle/>
                    <a:p>
                      <a:r>
                        <a:rPr lang="ru-RU" dirty="0" smtClean="0"/>
                        <a:t>1.1.1. на </a:t>
                      </a:r>
                      <a:r>
                        <a:rPr lang="ru-RU" b="1" dirty="0" smtClean="0"/>
                        <a:t>информационных стендах </a:t>
                      </a:r>
                      <a:r>
                        <a:rPr lang="ru-RU" dirty="0" smtClean="0"/>
                        <a:t>в помещении организации</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Методические рекомендации к единому порядку расчета показателей с учетом отраслевых особенностей (таблица</a:t>
                      </a:r>
                      <a:r>
                        <a:rPr lang="ru-RU" baseline="0" dirty="0" smtClean="0"/>
                        <a:t> </a:t>
                      </a:r>
                      <a:r>
                        <a:rPr lang="ru-RU" dirty="0" smtClean="0"/>
                        <a:t>3)</a:t>
                      </a:r>
                    </a:p>
                  </a:txBody>
                  <a:tcPr/>
                </a:tc>
                <a:tc rowSpan="2">
                  <a:txBody>
                    <a:bodyPr/>
                    <a:lstStyle/>
                    <a:p>
                      <a:endParaRPr lang="ru-RU" dirty="0" smtClean="0"/>
                    </a:p>
                    <a:p>
                      <a:r>
                        <a:rPr lang="ru-RU" dirty="0" smtClean="0"/>
                        <a:t>1-</a:t>
                      </a:r>
                      <a:r>
                        <a:rPr lang="ru-RU" baseline="0" dirty="0" smtClean="0"/>
                        <a:t> информация представлена в полном объеме</a:t>
                      </a:r>
                    </a:p>
                    <a:p>
                      <a:r>
                        <a:rPr lang="ru-RU" baseline="0" dirty="0" smtClean="0"/>
                        <a:t>0,5 – информация представлена частично (в таблице указан перечень информации по каждому пункту)</a:t>
                      </a:r>
                    </a:p>
                    <a:p>
                      <a:r>
                        <a:rPr lang="ru-RU" baseline="0" dirty="0" smtClean="0"/>
                        <a:t>0 – информация отсутствует</a:t>
                      </a:r>
                      <a:endParaRPr lang="ru-RU" dirty="0"/>
                    </a:p>
                  </a:txBody>
                  <a:tcPr/>
                </a:tc>
                <a:extLst>
                  <a:ext uri="{0D108BD9-81ED-4DB2-BD59-A6C34878D82A}">
                    <a16:rowId xmlns:a16="http://schemas.microsoft.com/office/drawing/2014/main" val="10001"/>
                  </a:ext>
                </a:extLst>
              </a:tr>
              <a:tr h="1981975">
                <a:tc>
                  <a:txBody>
                    <a:bodyPr/>
                    <a:lstStyle/>
                    <a:p>
                      <a:r>
                        <a:rPr lang="ru-RU" dirty="0" smtClean="0"/>
                        <a:t>1.1.2. </a:t>
                      </a:r>
                      <a:r>
                        <a:rPr lang="ru-RU" dirty="0" smtClean="0"/>
                        <a:t>на </a:t>
                      </a:r>
                      <a:r>
                        <a:rPr lang="ru-RU" b="1" dirty="0" smtClean="0"/>
                        <a:t>официальном сайте </a:t>
                      </a:r>
                      <a:r>
                        <a:rPr lang="ru-RU" dirty="0" smtClean="0"/>
                        <a:t>организации в информационно-телекоммуникационной сети «Интернет»</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Постановление Правительства Российской Федерации от 10 июля 2013 № 582</a:t>
                      </a:r>
                    </a:p>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Методические рекомендации к единому порядку расчета показателей с учетом отраслевых особенностей (таблица</a:t>
                      </a:r>
                      <a:r>
                        <a:rPr lang="ru-RU" baseline="0" dirty="0" smtClean="0"/>
                        <a:t> 2</a:t>
                      </a:r>
                      <a:r>
                        <a:rPr lang="ru-RU" dirty="0" smtClean="0"/>
                        <a:t>)</a:t>
                      </a:r>
                    </a:p>
                  </a:txBody>
                  <a:tcPr/>
                </a:tc>
                <a:tc vMerge="1">
                  <a:txBody>
                    <a:bodyPr/>
                    <a:lstStyle/>
                    <a:p>
                      <a:endParaRPr lang="ru-RU"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5003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097280" y="140677"/>
            <a:ext cx="10058400" cy="1237957"/>
          </a:xfrm>
        </p:spPr>
        <p:txBody>
          <a:bodyPr>
            <a:normAutofit/>
          </a:bodyPr>
          <a:lstStyle/>
          <a:p>
            <a:r>
              <a:rPr lang="ru-RU" sz="2800" dirty="0">
                <a:latin typeface="Arial Narrow" panose="020B0606020202030204" pitchFamily="34" charset="0"/>
              </a:rPr>
              <a:t>1.2.</a:t>
            </a:r>
            <a:r>
              <a:rPr lang="ru-RU" sz="2800" dirty="0">
                <a:solidFill>
                  <a:schemeClr val="dk1"/>
                </a:solidFill>
                <a:latin typeface="Arial Narrow" panose="020B0606020202030204" pitchFamily="34" charset="0"/>
              </a:rPr>
              <a:t> Наличие и функционирование на официальном сайте организации дистанционных способов обратной связи и взаимодействия с получателями </a:t>
            </a:r>
            <a:r>
              <a:rPr lang="ru-RU" sz="2800" dirty="0" smtClean="0">
                <a:solidFill>
                  <a:schemeClr val="dk1"/>
                </a:solidFill>
                <a:latin typeface="Arial Narrow" panose="020B0606020202030204" pitchFamily="34" charset="0"/>
              </a:rPr>
              <a:t>услуг</a:t>
            </a:r>
            <a:endParaRPr lang="ru-RU" sz="2800" dirty="0"/>
          </a:p>
        </p:txBody>
      </p:sp>
      <p:graphicFrame>
        <p:nvGraphicFramePr>
          <p:cNvPr id="2" name="Объект 1"/>
          <p:cNvGraphicFramePr>
            <a:graphicFrameLocks noGrp="1"/>
          </p:cNvGraphicFramePr>
          <p:nvPr>
            <p:ph idx="1"/>
            <p:extLst>
              <p:ext uri="{D42A27DB-BD31-4B8C-83A1-F6EECF244321}">
                <p14:modId xmlns:p14="http://schemas.microsoft.com/office/powerpoint/2010/main" val="786903766"/>
              </p:ext>
            </p:extLst>
          </p:nvPr>
        </p:nvGraphicFramePr>
        <p:xfrm>
          <a:off x="407963" y="1378634"/>
          <a:ext cx="11451101" cy="4867422"/>
        </p:xfrm>
        <a:graphic>
          <a:graphicData uri="http://schemas.openxmlformats.org/drawingml/2006/table">
            <a:tbl>
              <a:tblPr firstRow="1" bandRow="1">
                <a:tableStyleId>{5C22544A-7EE6-4342-B048-85BDC9FD1C3A}</a:tableStyleId>
              </a:tblPr>
              <a:tblGrid>
                <a:gridCol w="5835394">
                  <a:extLst>
                    <a:ext uri="{9D8B030D-6E8A-4147-A177-3AD203B41FA5}">
                      <a16:colId xmlns:a16="http://schemas.microsoft.com/office/drawing/2014/main" val="20000"/>
                    </a:ext>
                  </a:extLst>
                </a:gridCol>
                <a:gridCol w="3418854">
                  <a:extLst>
                    <a:ext uri="{9D8B030D-6E8A-4147-A177-3AD203B41FA5}">
                      <a16:colId xmlns:a16="http://schemas.microsoft.com/office/drawing/2014/main" val="20001"/>
                    </a:ext>
                  </a:extLst>
                </a:gridCol>
                <a:gridCol w="2196853">
                  <a:extLst>
                    <a:ext uri="{9D8B030D-6E8A-4147-A177-3AD203B41FA5}">
                      <a16:colId xmlns:a16="http://schemas.microsoft.com/office/drawing/2014/main" val="20002"/>
                    </a:ext>
                  </a:extLst>
                </a:gridCol>
              </a:tblGrid>
              <a:tr h="918381">
                <a:tc>
                  <a:txBody>
                    <a:bodyPr/>
                    <a:lstStyle/>
                    <a:p>
                      <a:r>
                        <a:rPr lang="ru-RU" dirty="0" smtClean="0"/>
                        <a:t>Параметры показателя</a:t>
                      </a:r>
                      <a:endParaRPr lang="ru-RU" dirty="0"/>
                    </a:p>
                  </a:txBody>
                  <a:tcPr/>
                </a:tc>
                <a:tc>
                  <a:txBody>
                    <a:bodyPr/>
                    <a:lstStyle/>
                    <a:p>
                      <a:r>
                        <a:rPr lang="ru-RU" dirty="0" smtClean="0"/>
                        <a:t>Индикаторы параметров</a:t>
                      </a:r>
                      <a:r>
                        <a:rPr lang="ru-RU" baseline="0" dirty="0" smtClean="0"/>
                        <a:t> показателей </a:t>
                      </a:r>
                      <a:endParaRPr lang="ru-RU" dirty="0"/>
                    </a:p>
                  </a:txBody>
                  <a:tcPr/>
                </a:tc>
                <a:tc>
                  <a:txBody>
                    <a:bodyPr/>
                    <a:lstStyle/>
                    <a:p>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109818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1.2.</a:t>
                      </a:r>
                      <a:r>
                        <a:rPr lang="ru-RU" sz="1800" kern="1200" dirty="0" smtClean="0">
                          <a:solidFill>
                            <a:schemeClr val="dk1"/>
                          </a:solidFill>
                          <a:effectLst/>
                          <a:latin typeface="+mn-lt"/>
                          <a:ea typeface="+mn-ea"/>
                          <a:cs typeface="+mn-cs"/>
                        </a:rPr>
                        <a:t> Наличие на официальном сайте организации информации о дистанционных способов обратной связи и взаимодействия с получателями услуг и их функционирование:</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абонентского номера телефона;</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адрес электронной</a:t>
                      </a:r>
                      <a:r>
                        <a:rPr lang="ru-RU" sz="1800" kern="1200" baseline="0" dirty="0" smtClean="0">
                          <a:solidFill>
                            <a:schemeClr val="dk1"/>
                          </a:solidFill>
                          <a:effectLst/>
                          <a:latin typeface="+mn-lt"/>
                          <a:ea typeface="+mn-ea"/>
                          <a:cs typeface="+mn-cs"/>
                        </a:rPr>
                        <a:t> почты;</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dirty="0" smtClean="0"/>
                        <a:t>электронных сервисов (форма для подачи электронного обращения (жалобы, предложения), получения консультации по оказываемым услугам,);</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dirty="0" smtClean="0"/>
                        <a:t>раздела «Часто задаваемые вопросы»);</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dirty="0" smtClean="0"/>
                        <a:t>технической возможности выражения получателями образовательных услуг мнения о качестве оказания услуг (наличие анкеты для опроса граждан или гиперссылки на нее)</a:t>
                      </a:r>
                    </a:p>
                  </a:txBody>
                  <a:tcPr/>
                </a:tc>
                <a:tc>
                  <a:txBody>
                    <a:bodyPr/>
                    <a:lstStyle/>
                    <a:p>
                      <a:r>
                        <a:rPr lang="ru-RU" dirty="0" smtClean="0"/>
                        <a:t>- отсутствуют или не функционируют</a:t>
                      </a:r>
                      <a:r>
                        <a:rPr lang="ru-RU" baseline="0" dirty="0" smtClean="0"/>
                        <a:t> дистанционные способы взаимодействия</a:t>
                      </a:r>
                      <a:endParaRPr lang="ru-RU" dirty="0"/>
                    </a:p>
                  </a:txBody>
                  <a:tcPr/>
                </a:tc>
                <a:tc>
                  <a:txBody>
                    <a:bodyPr/>
                    <a:lstStyle/>
                    <a:p>
                      <a:r>
                        <a:rPr lang="ru-RU" dirty="0" smtClean="0"/>
                        <a:t>0 баллов</a:t>
                      </a:r>
                      <a:endParaRPr lang="ru-RU" dirty="0"/>
                    </a:p>
                  </a:txBody>
                  <a:tcPr/>
                </a:tc>
                <a:extLst>
                  <a:ext uri="{0D108BD9-81ED-4DB2-BD59-A6C34878D82A}">
                    <a16:rowId xmlns:a16="http://schemas.microsoft.com/office/drawing/2014/main" val="10001"/>
                  </a:ext>
                </a:extLst>
              </a:tr>
              <a:tr h="1351606">
                <a:tc vMerge="1">
                  <a:txBody>
                    <a:bodyPr/>
                    <a:lstStyle/>
                    <a:p>
                      <a:endParaRPr lang="ru-RU" dirty="0"/>
                    </a:p>
                  </a:txBody>
                  <a:tcPr/>
                </a:tc>
                <a:tc>
                  <a:txBody>
                    <a:bodyPr/>
                    <a:lstStyle/>
                    <a:p>
                      <a:r>
                        <a:rPr lang="ru-RU" dirty="0" smtClean="0"/>
                        <a:t>- количество функционирующих дистанционных способов взаимодействия (от 1 до 3 способов включительно) </a:t>
                      </a:r>
                      <a:endParaRPr lang="ru-RU" dirty="0"/>
                    </a:p>
                  </a:txBody>
                  <a:tcPr/>
                </a:tc>
                <a:tc>
                  <a:txBody>
                    <a:bodyPr/>
                    <a:lstStyle/>
                    <a:p>
                      <a:r>
                        <a:rPr lang="ru-RU" dirty="0" smtClean="0"/>
                        <a:t>по 30 баллов за каждый способ</a:t>
                      </a:r>
                      <a:endParaRPr lang="ru-RU" dirty="0"/>
                    </a:p>
                  </a:txBody>
                  <a:tcPr/>
                </a:tc>
                <a:extLst>
                  <a:ext uri="{0D108BD9-81ED-4DB2-BD59-A6C34878D82A}">
                    <a16:rowId xmlns:a16="http://schemas.microsoft.com/office/drawing/2014/main" val="10002"/>
                  </a:ext>
                </a:extLst>
              </a:tr>
              <a:tr h="1499255">
                <a:tc vMerge="1">
                  <a:txBody>
                    <a:bodyPr/>
                    <a:lstStyle/>
                    <a:p>
                      <a:endParaRPr lang="ru-RU" dirty="0"/>
                    </a:p>
                  </a:txBody>
                  <a:tcPr/>
                </a:tc>
                <a:tc>
                  <a:txBody>
                    <a:bodyPr/>
                    <a:lstStyle/>
                    <a:p>
                      <a:r>
                        <a:rPr lang="ru-RU" dirty="0" smtClean="0"/>
                        <a:t>- в наличии и функционируют более 3-х</a:t>
                      </a:r>
                      <a:r>
                        <a:rPr lang="ru-RU" baseline="0" dirty="0" smtClean="0"/>
                        <a:t> дистанционных способов взаимодействия</a:t>
                      </a:r>
                      <a:endParaRPr lang="ru-RU" dirty="0"/>
                    </a:p>
                  </a:txBody>
                  <a:tcPr/>
                </a:tc>
                <a:tc>
                  <a:txBody>
                    <a:bodyPr/>
                    <a:lstStyle/>
                    <a:p>
                      <a:r>
                        <a:rPr lang="ru-RU" dirty="0" smtClean="0"/>
                        <a:t>100</a:t>
                      </a:r>
                      <a:r>
                        <a:rPr lang="ru-RU" baseline="0" dirty="0" smtClean="0"/>
                        <a:t>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29730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latin typeface="Arial Narrow" panose="020B0606020202030204" pitchFamily="34" charset="0"/>
              </a:rPr>
              <a:t>2</a:t>
            </a:r>
            <a:r>
              <a:rPr lang="ru-RU" sz="2800" dirty="0" smtClean="0">
                <a:latin typeface="Arial Narrow" panose="020B0606020202030204" pitchFamily="34" charset="0"/>
              </a:rPr>
              <a:t>.</a:t>
            </a:r>
            <a:r>
              <a:rPr lang="ru-RU" sz="2800" dirty="0" smtClean="0">
                <a:solidFill>
                  <a:schemeClr val="dk1"/>
                </a:solidFill>
                <a:latin typeface="Arial Narrow" panose="020B0606020202030204" pitchFamily="34" charset="0"/>
              </a:rPr>
              <a:t> </a:t>
            </a:r>
            <a:r>
              <a:rPr lang="ru-RU" sz="2800" dirty="0">
                <a:solidFill>
                  <a:schemeClr val="dk1"/>
                </a:solidFill>
                <a:latin typeface="Arial Narrow" panose="020B0606020202030204" pitchFamily="34" charset="0"/>
              </a:rPr>
              <a:t>Обеспечение в организации комфортных условий, в которых осуществляется образовательная деятельность</a:t>
            </a:r>
            <a:endParaRPr lang="ru-RU"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80729433"/>
              </p:ext>
            </p:extLst>
          </p:nvPr>
        </p:nvGraphicFramePr>
        <p:xfrm>
          <a:off x="858131" y="1737359"/>
          <a:ext cx="10621106" cy="4424289"/>
        </p:xfrm>
        <a:graphic>
          <a:graphicData uri="http://schemas.openxmlformats.org/drawingml/2006/table">
            <a:tbl>
              <a:tblPr firstRow="1" bandRow="1">
                <a:tableStyleId>{5C22544A-7EE6-4342-B048-85BDC9FD1C3A}</a:tableStyleId>
              </a:tblPr>
              <a:tblGrid>
                <a:gridCol w="5355766">
                  <a:extLst>
                    <a:ext uri="{9D8B030D-6E8A-4147-A177-3AD203B41FA5}">
                      <a16:colId xmlns:a16="http://schemas.microsoft.com/office/drawing/2014/main" val="20000"/>
                    </a:ext>
                  </a:extLst>
                </a:gridCol>
                <a:gridCol w="3168653">
                  <a:extLst>
                    <a:ext uri="{9D8B030D-6E8A-4147-A177-3AD203B41FA5}">
                      <a16:colId xmlns:a16="http://schemas.microsoft.com/office/drawing/2014/main" val="20001"/>
                    </a:ext>
                  </a:extLst>
                </a:gridCol>
                <a:gridCol w="2096687">
                  <a:extLst>
                    <a:ext uri="{9D8B030D-6E8A-4147-A177-3AD203B41FA5}">
                      <a16:colId xmlns:a16="http://schemas.microsoft.com/office/drawing/2014/main" val="20002"/>
                    </a:ext>
                  </a:extLst>
                </a:gridCol>
              </a:tblGrid>
              <a:tr h="1005521">
                <a:tc>
                  <a:txBody>
                    <a:bodyPr/>
                    <a:lstStyle/>
                    <a:p>
                      <a:r>
                        <a:rPr lang="ru-RU" dirty="0" smtClean="0"/>
                        <a:t>Параметры показателя</a:t>
                      </a:r>
                      <a:endParaRPr lang="ru-RU" dirty="0"/>
                    </a:p>
                  </a:txBody>
                  <a:tcPr/>
                </a:tc>
                <a:tc>
                  <a:txBody>
                    <a:bodyPr/>
                    <a:lstStyle/>
                    <a:p>
                      <a:r>
                        <a:rPr lang="ru-RU" dirty="0" smtClean="0"/>
                        <a:t>Индикаторы параметров</a:t>
                      </a:r>
                      <a:r>
                        <a:rPr lang="ru-RU" baseline="0" dirty="0" smtClean="0"/>
                        <a:t> показателей </a:t>
                      </a:r>
                      <a:endParaRPr lang="ru-RU" dirty="0"/>
                    </a:p>
                  </a:txBody>
                  <a:tcPr/>
                </a:tc>
                <a:tc>
                  <a:txBody>
                    <a:bodyPr/>
                    <a:lstStyle/>
                    <a:p>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703863">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2.1. Обеспечение в организации комфортных условий:</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зоны отдыха (ожидания) оборудованной соответствующей мебелью;</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и понятность навигации внутри организации;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и доступность питьевой воды;</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наличие и доступность санитарно-гигиенических помещений;</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санитарное состояние помещений организации</a:t>
                      </a:r>
                    </a:p>
                  </a:txBody>
                  <a:tcPr/>
                </a:tc>
                <a:tc>
                  <a:txBody>
                    <a:bodyPr/>
                    <a:lstStyle/>
                    <a:p>
                      <a:r>
                        <a:rPr lang="ru-RU" dirty="0" smtClean="0"/>
                        <a:t>- отсутствуют комфортные</a:t>
                      </a:r>
                      <a:r>
                        <a:rPr lang="ru-RU" baseline="0" dirty="0" smtClean="0"/>
                        <a:t> условия</a:t>
                      </a:r>
                      <a:endParaRPr lang="ru-RU" dirty="0"/>
                    </a:p>
                  </a:txBody>
                  <a:tcPr/>
                </a:tc>
                <a:tc>
                  <a:txBody>
                    <a:bodyPr/>
                    <a:lstStyle/>
                    <a:p>
                      <a:r>
                        <a:rPr lang="ru-RU" dirty="0" smtClean="0"/>
                        <a:t>0 баллов</a:t>
                      </a:r>
                      <a:endParaRPr lang="ru-RU" dirty="0"/>
                    </a:p>
                  </a:txBody>
                  <a:tcPr/>
                </a:tc>
                <a:extLst>
                  <a:ext uri="{0D108BD9-81ED-4DB2-BD59-A6C34878D82A}">
                    <a16:rowId xmlns:a16="http://schemas.microsoft.com/office/drawing/2014/main" val="10001"/>
                  </a:ext>
                </a:extLst>
              </a:tr>
              <a:tr h="1608833">
                <a:tc vMerge="1">
                  <a:txBody>
                    <a:bodyPr/>
                    <a:lstStyle/>
                    <a:p>
                      <a:endParaRPr lang="ru-RU" dirty="0"/>
                    </a:p>
                  </a:txBody>
                  <a:tcPr/>
                </a:tc>
                <a:tc>
                  <a:txBody>
                    <a:bodyPr/>
                    <a:lstStyle/>
                    <a:p>
                      <a:r>
                        <a:rPr lang="ru-RU" dirty="0" smtClean="0"/>
                        <a:t>- количество</a:t>
                      </a:r>
                      <a:r>
                        <a:rPr lang="ru-RU" baseline="0" dirty="0" smtClean="0"/>
                        <a:t> комфортных условий для предоставления образовательных услуг</a:t>
                      </a:r>
                      <a:r>
                        <a:rPr lang="ru-RU" dirty="0" smtClean="0"/>
                        <a:t> (от 1 до 4-х включительно) </a:t>
                      </a:r>
                      <a:endParaRPr lang="ru-RU" dirty="0"/>
                    </a:p>
                  </a:txBody>
                  <a:tcPr/>
                </a:tc>
                <a:tc>
                  <a:txBody>
                    <a:bodyPr/>
                    <a:lstStyle/>
                    <a:p>
                      <a:r>
                        <a:rPr lang="ru-RU" dirty="0" smtClean="0"/>
                        <a:t>по 20 баллов за каждое</a:t>
                      </a:r>
                      <a:r>
                        <a:rPr lang="ru-RU" baseline="0" dirty="0" smtClean="0"/>
                        <a:t> условие</a:t>
                      </a:r>
                      <a:endParaRPr lang="ru-RU" dirty="0"/>
                    </a:p>
                  </a:txBody>
                  <a:tcPr/>
                </a:tc>
                <a:extLst>
                  <a:ext uri="{0D108BD9-81ED-4DB2-BD59-A6C34878D82A}">
                    <a16:rowId xmlns:a16="http://schemas.microsoft.com/office/drawing/2014/main" val="10002"/>
                  </a:ext>
                </a:extLst>
              </a:tr>
              <a:tr h="1106072">
                <a:tc vMerge="1">
                  <a:txBody>
                    <a:bodyPr/>
                    <a:lstStyle/>
                    <a:p>
                      <a:endParaRPr lang="ru-RU" dirty="0"/>
                    </a:p>
                  </a:txBody>
                  <a:tcPr/>
                </a:tc>
                <a:tc>
                  <a:txBody>
                    <a:bodyPr/>
                    <a:lstStyle/>
                    <a:p>
                      <a:r>
                        <a:rPr lang="ru-RU" dirty="0" smtClean="0"/>
                        <a:t>- наличие 5</a:t>
                      </a:r>
                      <a:r>
                        <a:rPr lang="ru-RU" baseline="0" dirty="0" smtClean="0"/>
                        <a:t> и более комфортных условий</a:t>
                      </a:r>
                      <a:endParaRPr lang="ru-RU" dirty="0"/>
                    </a:p>
                  </a:txBody>
                  <a:tcPr/>
                </a:tc>
                <a:tc>
                  <a:txBody>
                    <a:bodyPr/>
                    <a:lstStyle/>
                    <a:p>
                      <a:r>
                        <a:rPr lang="ru-RU" dirty="0" smtClean="0"/>
                        <a:t>100</a:t>
                      </a:r>
                      <a:r>
                        <a:rPr lang="ru-RU" baseline="0" dirty="0" smtClean="0"/>
                        <a:t>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02517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1186597"/>
          </a:xfrm>
        </p:spPr>
        <p:txBody>
          <a:bodyPr>
            <a:normAutofit/>
          </a:bodyPr>
          <a:lstStyle/>
          <a:p>
            <a:r>
              <a:rPr lang="ru-RU" sz="4000" b="1" dirty="0">
                <a:solidFill>
                  <a:schemeClr val="accent2"/>
                </a:solidFill>
                <a:latin typeface="Arial Narrow" panose="020B0606020202030204" pitchFamily="34" charset="0"/>
                <a:cs typeface="Times New Roman" panose="02020603050405020304" pitchFamily="18" charset="0"/>
              </a:rPr>
              <a:t>3. Доступность образовательной деятельности для инвалидов</a:t>
            </a:r>
            <a:endParaRPr lang="ru-RU" sz="4000" dirty="0">
              <a:solidFill>
                <a:schemeClr val="accent2"/>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39853413"/>
              </p:ext>
            </p:extLst>
          </p:nvPr>
        </p:nvGraphicFramePr>
        <p:xfrm>
          <a:off x="675250" y="1473200"/>
          <a:ext cx="10733648" cy="4632178"/>
        </p:xfrm>
        <a:graphic>
          <a:graphicData uri="http://schemas.openxmlformats.org/drawingml/2006/table">
            <a:tbl>
              <a:tblPr firstRow="1" bandRow="1">
                <a:tableStyleId>{5C22544A-7EE6-4342-B048-85BDC9FD1C3A}</a:tableStyleId>
              </a:tblPr>
              <a:tblGrid>
                <a:gridCol w="4724770">
                  <a:extLst>
                    <a:ext uri="{9D8B030D-6E8A-4147-A177-3AD203B41FA5}">
                      <a16:colId xmlns:a16="http://schemas.microsoft.com/office/drawing/2014/main" val="20000"/>
                    </a:ext>
                  </a:extLst>
                </a:gridCol>
                <a:gridCol w="3374594">
                  <a:extLst>
                    <a:ext uri="{9D8B030D-6E8A-4147-A177-3AD203B41FA5}">
                      <a16:colId xmlns:a16="http://schemas.microsoft.com/office/drawing/2014/main" val="20001"/>
                    </a:ext>
                  </a:extLst>
                </a:gridCol>
                <a:gridCol w="2634284">
                  <a:extLst>
                    <a:ext uri="{9D8B030D-6E8A-4147-A177-3AD203B41FA5}">
                      <a16:colId xmlns:a16="http://schemas.microsoft.com/office/drawing/2014/main" val="20002"/>
                    </a:ext>
                  </a:extLst>
                </a:gridCol>
              </a:tblGrid>
              <a:tr h="661740">
                <a:tc>
                  <a:txBody>
                    <a:bodyPr/>
                    <a:lstStyle/>
                    <a:p>
                      <a:pPr algn="ctr"/>
                      <a:r>
                        <a:rPr lang="ru-RU" dirty="0" smtClean="0"/>
                        <a:t>Показатели </a:t>
                      </a:r>
                      <a:endParaRPr lang="ru-RU" dirty="0"/>
                    </a:p>
                  </a:txBody>
                  <a:tcPr/>
                </a:tc>
                <a:tc>
                  <a:txBody>
                    <a:bodyPr/>
                    <a:lstStyle/>
                    <a:p>
                      <a:pPr algn="ctr"/>
                      <a:r>
                        <a:rPr lang="ru-RU" dirty="0" smtClean="0"/>
                        <a:t>Коэффициент значимости показателей</a:t>
                      </a:r>
                      <a:endParaRPr lang="ru-RU" dirty="0"/>
                    </a:p>
                  </a:txBody>
                  <a:tcPr/>
                </a:tc>
                <a:tc>
                  <a:txBody>
                    <a:bodyPr/>
                    <a:lstStyle/>
                    <a:p>
                      <a:pPr algn="ctr"/>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1512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3.1.</a:t>
                      </a:r>
                      <a:r>
                        <a:rPr lang="ru-RU" sz="1800" kern="1200" dirty="0" smtClean="0">
                          <a:solidFill>
                            <a:schemeClr val="dk1"/>
                          </a:solidFill>
                          <a:effectLst/>
                          <a:latin typeface="+mn-lt"/>
                          <a:ea typeface="+mn-ea"/>
                          <a:cs typeface="+mn-cs"/>
                        </a:rPr>
                        <a:t> Оборудование помещений организации и прилегающей к организации территории с учетом доступности для инвалидов</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1"/>
                  </a:ext>
                </a:extLst>
              </a:tr>
              <a:tr h="12289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3.2. </a:t>
                      </a:r>
                      <a:r>
                        <a:rPr lang="ru-RU" sz="1800" kern="1200" dirty="0" smtClean="0">
                          <a:solidFill>
                            <a:schemeClr val="dk1"/>
                          </a:solidFill>
                          <a:effectLst/>
                          <a:latin typeface="+mn-lt"/>
                          <a:ea typeface="+mn-ea"/>
                          <a:cs typeface="+mn-cs"/>
                        </a:rPr>
                        <a:t>Обеспечение в организации условий доступности, позволяющих инвалидам получать услуги наравне с другими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tc>
                <a:tc>
                  <a:txBody>
                    <a:bodyPr/>
                    <a:lstStyle/>
                    <a:p>
                      <a:pPr algn="ctr"/>
                      <a:endParaRPr lang="ru-RU" dirty="0" smtClean="0"/>
                    </a:p>
                    <a:p>
                      <a:pPr algn="ctr"/>
                      <a:endParaRPr lang="ru-RU" dirty="0" smtClean="0"/>
                    </a:p>
                    <a:p>
                      <a:pPr algn="ctr"/>
                      <a:r>
                        <a:rPr lang="ru-RU" dirty="0" smtClean="0"/>
                        <a:t>0,4</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2"/>
                  </a:ext>
                </a:extLst>
              </a:tr>
              <a:tr h="1228945">
                <a:tc>
                  <a:txBody>
                    <a:bodyPr/>
                    <a:lstStyle/>
                    <a:p>
                      <a:r>
                        <a:rPr lang="ru-RU" dirty="0" smtClean="0"/>
                        <a:t>3.3. </a:t>
                      </a:r>
                      <a:r>
                        <a:rPr lang="ru-RU" sz="1800" kern="1200" dirty="0" smtClean="0">
                          <a:solidFill>
                            <a:schemeClr val="dk1"/>
                          </a:solidFill>
                          <a:effectLst/>
                          <a:latin typeface="+mn-lt"/>
                          <a:ea typeface="+mn-ea"/>
                          <a:cs typeface="+mn-cs"/>
                        </a:rPr>
                        <a:t>Доля получателей услуг, удовлетворенных доступностью образовательных услуг для инвалидов </a:t>
                      </a:r>
                    </a:p>
                    <a:p>
                      <a:endParaRPr lang="ru-RU" dirty="0"/>
                    </a:p>
                  </a:txBody>
                  <a:tcPr/>
                </a:tc>
                <a:tc>
                  <a:txBody>
                    <a:bodyPr/>
                    <a:lstStyle/>
                    <a:p>
                      <a:pPr algn="ctr"/>
                      <a:endParaRPr lang="ru-RU" dirty="0" smtClean="0"/>
                    </a:p>
                    <a:p>
                      <a:pPr algn="ctr"/>
                      <a:endParaRPr lang="ru-RU" dirty="0" smtClean="0"/>
                    </a:p>
                    <a:p>
                      <a:pPr algn="ctr"/>
                      <a:r>
                        <a:rPr lang="ru-RU" dirty="0" smtClean="0"/>
                        <a:t>0,3</a:t>
                      </a:r>
                      <a:endParaRPr lang="ru-RU" dirty="0"/>
                    </a:p>
                  </a:txBody>
                  <a:tcPr/>
                </a:tc>
                <a:tc>
                  <a:txBody>
                    <a:bodyPr/>
                    <a:lstStyle/>
                    <a:p>
                      <a:pPr algn="ctr"/>
                      <a:endParaRPr lang="ru-RU" dirty="0" smtClean="0"/>
                    </a:p>
                    <a:p>
                      <a:pPr algn="ctr"/>
                      <a:endParaRPr lang="ru-RU" dirty="0" smtClean="0"/>
                    </a:p>
                    <a:p>
                      <a:pPr algn="ctr"/>
                      <a:r>
                        <a:rPr lang="ru-RU" dirty="0" smtClean="0"/>
                        <a:t>0-100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4580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1014163"/>
          </a:xfrm>
        </p:spPr>
        <p:txBody>
          <a:bodyPr>
            <a:normAutofit/>
          </a:bodyPr>
          <a:lstStyle/>
          <a:p>
            <a:r>
              <a:rPr lang="ru-RU" sz="2800" dirty="0" smtClean="0">
                <a:latin typeface="Arial Narrow" panose="020B0606020202030204" pitchFamily="34" charset="0"/>
              </a:rPr>
              <a:t>3.</a:t>
            </a:r>
            <a:r>
              <a:rPr lang="ru-RU" sz="2800" dirty="0" smtClean="0">
                <a:solidFill>
                  <a:schemeClr val="dk1"/>
                </a:solidFill>
                <a:latin typeface="Arial Narrow" panose="020B0606020202030204" pitchFamily="34" charset="0"/>
              </a:rPr>
              <a:t> </a:t>
            </a:r>
            <a:r>
              <a:rPr lang="ru-RU" sz="2800" dirty="0">
                <a:solidFill>
                  <a:schemeClr val="dk1"/>
                </a:solidFill>
                <a:latin typeface="Arial Narrow" panose="020B0606020202030204" pitchFamily="34" charset="0"/>
              </a:rPr>
              <a:t>Оборудование помещений организации и прилегающей к организации территории с учетом доступности для </a:t>
            </a:r>
            <a:r>
              <a:rPr lang="ru-RU" sz="2800" dirty="0" smtClean="0">
                <a:solidFill>
                  <a:schemeClr val="dk1"/>
                </a:solidFill>
                <a:latin typeface="Arial Narrow" panose="020B0606020202030204" pitchFamily="34" charset="0"/>
              </a:rPr>
              <a:t>инвалидов</a:t>
            </a:r>
            <a:endParaRPr lang="ru-RU" sz="2800" dirty="0">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12697331"/>
              </p:ext>
            </p:extLst>
          </p:nvPr>
        </p:nvGraphicFramePr>
        <p:xfrm>
          <a:off x="844063" y="1738647"/>
          <a:ext cx="10733648" cy="4254190"/>
        </p:xfrm>
        <a:graphic>
          <a:graphicData uri="http://schemas.openxmlformats.org/drawingml/2006/table">
            <a:tbl>
              <a:tblPr firstRow="1" bandRow="1">
                <a:tableStyleId>{5C22544A-7EE6-4342-B048-85BDC9FD1C3A}</a:tableStyleId>
              </a:tblPr>
              <a:tblGrid>
                <a:gridCol w="5398771">
                  <a:extLst>
                    <a:ext uri="{9D8B030D-6E8A-4147-A177-3AD203B41FA5}">
                      <a16:colId xmlns:a16="http://schemas.microsoft.com/office/drawing/2014/main" val="20000"/>
                    </a:ext>
                  </a:extLst>
                </a:gridCol>
                <a:gridCol w="2872386">
                  <a:extLst>
                    <a:ext uri="{9D8B030D-6E8A-4147-A177-3AD203B41FA5}">
                      <a16:colId xmlns:a16="http://schemas.microsoft.com/office/drawing/2014/main" val="20001"/>
                    </a:ext>
                  </a:extLst>
                </a:gridCol>
                <a:gridCol w="2462491">
                  <a:extLst>
                    <a:ext uri="{9D8B030D-6E8A-4147-A177-3AD203B41FA5}">
                      <a16:colId xmlns:a16="http://schemas.microsoft.com/office/drawing/2014/main" val="20002"/>
                    </a:ext>
                  </a:extLst>
                </a:gridCol>
              </a:tblGrid>
              <a:tr h="711411">
                <a:tc>
                  <a:txBody>
                    <a:bodyPr/>
                    <a:lstStyle/>
                    <a:p>
                      <a:r>
                        <a:rPr lang="ru-RU" dirty="0" smtClean="0"/>
                        <a:t>Параметры показателя</a:t>
                      </a:r>
                      <a:endParaRPr lang="ru-RU" dirty="0"/>
                    </a:p>
                  </a:txBody>
                  <a:tcPr/>
                </a:tc>
                <a:tc>
                  <a:txBody>
                    <a:bodyPr/>
                    <a:lstStyle/>
                    <a:p>
                      <a:r>
                        <a:rPr lang="ru-RU" dirty="0" smtClean="0"/>
                        <a:t>Индикаторы параметров</a:t>
                      </a:r>
                      <a:r>
                        <a:rPr lang="ru-RU" baseline="0" dirty="0" smtClean="0"/>
                        <a:t> показателей </a:t>
                      </a:r>
                      <a:endParaRPr lang="ru-RU" dirty="0"/>
                    </a:p>
                  </a:txBody>
                  <a:tcPr/>
                </a:tc>
                <a:tc>
                  <a:txBody>
                    <a:bodyPr/>
                    <a:lstStyle/>
                    <a:p>
                      <a:r>
                        <a:rPr lang="ru-RU" dirty="0" smtClean="0"/>
                        <a:t>Значение параметров в баллах</a:t>
                      </a:r>
                      <a:endParaRPr lang="ru-RU" dirty="0"/>
                    </a:p>
                  </a:txBody>
                  <a:tcPr/>
                </a:tc>
                <a:extLst>
                  <a:ext uri="{0D108BD9-81ED-4DB2-BD59-A6C34878D82A}">
                    <a16:rowId xmlns:a16="http://schemas.microsoft.com/office/drawing/2014/main" val="10000"/>
                  </a:ext>
                </a:extLst>
              </a:tr>
              <a:tr h="957508">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3.1.</a:t>
                      </a:r>
                      <a:r>
                        <a:rPr lang="ru-RU" sz="1800" kern="1200" dirty="0" smtClean="0">
                          <a:solidFill>
                            <a:schemeClr val="dk1"/>
                          </a:solidFill>
                          <a:effectLst/>
                          <a:latin typeface="+mn-lt"/>
                          <a:ea typeface="+mn-ea"/>
                          <a:cs typeface="+mn-cs"/>
                        </a:rPr>
                        <a:t> Наличие в помещениях организации и на прилегающей к зданиям организации территории: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оборудованных входных групп пандусами (подъемными платформами);</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dirty="0" smtClean="0">
                          <a:solidFill>
                            <a:schemeClr val="dk1"/>
                          </a:solidFill>
                          <a:effectLst/>
                          <a:latin typeface="+mn-lt"/>
                          <a:ea typeface="+mn-ea"/>
                          <a:cs typeface="+mn-cs"/>
                        </a:rPr>
                        <a:t>выделенных стоянок для автотранспортных</a:t>
                      </a:r>
                      <a:r>
                        <a:rPr lang="ru-RU" sz="1800" kern="1200" baseline="0" dirty="0" smtClean="0">
                          <a:solidFill>
                            <a:schemeClr val="dk1"/>
                          </a:solidFill>
                          <a:effectLst/>
                          <a:latin typeface="+mn-lt"/>
                          <a:ea typeface="+mn-ea"/>
                          <a:cs typeface="+mn-cs"/>
                        </a:rPr>
                        <a:t> средств инвалидов;</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 адаптированных лифтов, поручней, расширенных дверных проемов;</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сменных кресел-колясок;</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effectLst/>
                          <a:latin typeface="+mn-lt"/>
                          <a:ea typeface="+mn-ea"/>
                          <a:cs typeface="+mn-cs"/>
                        </a:rPr>
                        <a:t>специально оборудованных санитарно-гигиенических помещений в организации</a:t>
                      </a:r>
                      <a:endParaRPr lang="ru-RU" sz="1800" kern="1200" dirty="0" smtClean="0">
                        <a:solidFill>
                          <a:schemeClr val="dk1"/>
                        </a:solidFill>
                        <a:effectLst/>
                        <a:latin typeface="+mn-lt"/>
                        <a:ea typeface="+mn-ea"/>
                        <a:cs typeface="+mn-cs"/>
                      </a:endParaRPr>
                    </a:p>
                    <a:p>
                      <a:endParaRPr lang="ru-RU" dirty="0"/>
                    </a:p>
                  </a:txBody>
                  <a:tcPr/>
                </a:tc>
                <a:tc>
                  <a:txBody>
                    <a:bodyPr/>
                    <a:lstStyle/>
                    <a:p>
                      <a:r>
                        <a:rPr lang="ru-RU" dirty="0" smtClean="0"/>
                        <a:t>- отсутствуют</a:t>
                      </a:r>
                      <a:r>
                        <a:rPr lang="ru-RU" baseline="0" dirty="0" smtClean="0"/>
                        <a:t> условия доступности для инвалидов</a:t>
                      </a:r>
                      <a:endParaRPr lang="ru-RU" dirty="0"/>
                    </a:p>
                  </a:txBody>
                  <a:tcPr/>
                </a:tc>
                <a:tc>
                  <a:txBody>
                    <a:bodyPr/>
                    <a:lstStyle/>
                    <a:p>
                      <a:r>
                        <a:rPr lang="ru-RU" dirty="0" smtClean="0"/>
                        <a:t>0 баллов</a:t>
                      </a:r>
                      <a:endParaRPr lang="ru-RU" dirty="0"/>
                    </a:p>
                  </a:txBody>
                  <a:tcPr/>
                </a:tc>
                <a:extLst>
                  <a:ext uri="{0D108BD9-81ED-4DB2-BD59-A6C34878D82A}">
                    <a16:rowId xmlns:a16="http://schemas.microsoft.com/office/drawing/2014/main" val="10001"/>
                  </a:ext>
                </a:extLst>
              </a:tr>
              <a:tr h="1244760">
                <a:tc vMerge="1">
                  <a:txBody>
                    <a:bodyPr/>
                    <a:lstStyle/>
                    <a:p>
                      <a:endParaRPr lang="ru-RU" dirty="0"/>
                    </a:p>
                  </a:txBody>
                  <a:tcPr/>
                </a:tc>
                <a:tc>
                  <a:txBody>
                    <a:bodyPr/>
                    <a:lstStyle/>
                    <a:p>
                      <a:r>
                        <a:rPr lang="ru-RU" dirty="0" smtClean="0"/>
                        <a:t>- количество</a:t>
                      </a:r>
                      <a:r>
                        <a:rPr lang="ru-RU" baseline="0" dirty="0" smtClean="0"/>
                        <a:t> условий доступности организации для инвалидов</a:t>
                      </a:r>
                      <a:r>
                        <a:rPr lang="ru-RU" dirty="0" smtClean="0"/>
                        <a:t> (от 1 до 4-х) </a:t>
                      </a:r>
                      <a:endParaRPr lang="ru-RU" dirty="0"/>
                    </a:p>
                  </a:txBody>
                  <a:tcPr/>
                </a:tc>
                <a:tc>
                  <a:txBody>
                    <a:bodyPr/>
                    <a:lstStyle/>
                    <a:p>
                      <a:r>
                        <a:rPr lang="ru-RU" dirty="0" smtClean="0"/>
                        <a:t>по 20 баллов за каждое</a:t>
                      </a:r>
                      <a:r>
                        <a:rPr lang="ru-RU" baseline="0" dirty="0" smtClean="0"/>
                        <a:t> условие</a:t>
                      </a:r>
                      <a:endParaRPr lang="ru-RU" dirty="0"/>
                    </a:p>
                  </a:txBody>
                  <a:tcPr/>
                </a:tc>
                <a:extLst>
                  <a:ext uri="{0D108BD9-81ED-4DB2-BD59-A6C34878D82A}">
                    <a16:rowId xmlns:a16="http://schemas.microsoft.com/office/drawing/2014/main" val="10002"/>
                  </a:ext>
                </a:extLst>
              </a:tr>
              <a:tr h="1340511">
                <a:tc vMerge="1">
                  <a:txBody>
                    <a:bodyPr/>
                    <a:lstStyle/>
                    <a:p>
                      <a:endParaRPr lang="ru-RU" dirty="0"/>
                    </a:p>
                  </a:txBody>
                  <a:tcPr/>
                </a:tc>
                <a:tc>
                  <a:txBody>
                    <a:bodyPr/>
                    <a:lstStyle/>
                    <a:p>
                      <a:r>
                        <a:rPr lang="ru-RU" dirty="0" smtClean="0"/>
                        <a:t>- наличие 5</a:t>
                      </a:r>
                      <a:r>
                        <a:rPr lang="ru-RU" baseline="0" dirty="0" smtClean="0"/>
                        <a:t> и более условий доступности для инвалидов</a:t>
                      </a:r>
                      <a:endParaRPr lang="ru-RU" dirty="0"/>
                    </a:p>
                  </a:txBody>
                  <a:tcPr/>
                </a:tc>
                <a:tc>
                  <a:txBody>
                    <a:bodyPr/>
                    <a:lstStyle/>
                    <a:p>
                      <a:r>
                        <a:rPr lang="ru-RU" dirty="0" smtClean="0"/>
                        <a:t>100</a:t>
                      </a:r>
                      <a:r>
                        <a:rPr lang="ru-RU" baseline="0" dirty="0" smtClean="0"/>
                        <a:t> баллов</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0758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2625408"/>
          </a:xfrm>
        </p:spPr>
        <p:txBody>
          <a:bodyPr>
            <a:normAutofit/>
          </a:bodyPr>
          <a:lstStyle/>
          <a:p>
            <a:r>
              <a:rPr lang="ru-RU" sz="2800" dirty="0" smtClean="0">
                <a:solidFill>
                  <a:schemeClr val="bg2">
                    <a:lumMod val="50000"/>
                  </a:schemeClr>
                </a:solidFill>
                <a:latin typeface="Arial Narrow" panose="020B0606020202030204" pitchFamily="34" charset="0"/>
              </a:rPr>
              <a:t>                Особенности при </a:t>
            </a:r>
            <a:r>
              <a:rPr lang="ru-RU" sz="2800" dirty="0">
                <a:solidFill>
                  <a:schemeClr val="bg2">
                    <a:lumMod val="50000"/>
                  </a:schemeClr>
                </a:solidFill>
                <a:latin typeface="Arial Narrow" panose="020B0606020202030204" pitchFamily="34" charset="0"/>
              </a:rPr>
              <a:t>р</a:t>
            </a:r>
            <a:r>
              <a:rPr lang="ru-RU" sz="2800" dirty="0" smtClean="0">
                <a:solidFill>
                  <a:schemeClr val="bg2">
                    <a:lumMod val="50000"/>
                  </a:schemeClr>
                </a:solidFill>
                <a:latin typeface="Arial Narrow" panose="020B0606020202030204" pitchFamily="34" charset="0"/>
              </a:rPr>
              <a:t>асчете показателя 3.1.</a:t>
            </a:r>
            <a:r>
              <a:rPr lang="ru-RU" sz="2800" b="1" u="sng" dirty="0">
                <a:latin typeface="Arial Narrow" panose="020B0606020202030204" pitchFamily="34" charset="0"/>
              </a:rPr>
              <a:t> </a:t>
            </a:r>
            <a:r>
              <a:rPr lang="ru-RU" sz="2800" b="1" u="sng" dirty="0" smtClean="0">
                <a:latin typeface="Arial Narrow" panose="020B0606020202030204" pitchFamily="34" charset="0"/>
              </a:rPr>
              <a:t/>
            </a:r>
            <a:br>
              <a:rPr lang="ru-RU" sz="2800" b="1" u="sng" dirty="0" smtClean="0">
                <a:latin typeface="Arial Narrow" panose="020B0606020202030204" pitchFamily="34" charset="0"/>
              </a:rPr>
            </a:br>
            <a:r>
              <a:rPr lang="ru-RU" sz="2800" b="1" u="sng" dirty="0">
                <a:latin typeface="Arial Narrow" panose="020B0606020202030204" pitchFamily="34" charset="0"/>
              </a:rPr>
              <a:t>д</a:t>
            </a:r>
            <a:r>
              <a:rPr lang="ru-RU" sz="2800" b="1" u="sng" dirty="0" smtClean="0">
                <a:latin typeface="Arial Narrow" panose="020B0606020202030204" pitchFamily="34" charset="0"/>
              </a:rPr>
              <a:t>ля </a:t>
            </a:r>
            <a:r>
              <a:rPr lang="ru-RU" sz="2800" b="1" u="sng" dirty="0">
                <a:latin typeface="Arial Narrow" panose="020B0606020202030204" pitchFamily="34" charset="0"/>
              </a:rPr>
              <a:t>образовательных организаций, располагающихся в зданиях исторического, культурного и архитектурного наследия </a:t>
            </a:r>
            <a:r>
              <a:rPr lang="ru-RU" sz="2800" dirty="0">
                <a:latin typeface="Arial Narrow" panose="020B0606020202030204" pitchFamily="34" charset="0"/>
              </a:rPr>
              <a:t>(имеющие подтверждение решениями органов по охране и использованию памятников истории и культуры соответствующего уровня) показатель оценки качества принимает</a:t>
            </a:r>
            <a:r>
              <a:rPr lang="ru-RU" sz="2800" dirty="0" smtClean="0">
                <a:latin typeface="Arial Narrow" panose="020B0606020202030204" pitchFamily="34" charset="0"/>
              </a:rPr>
              <a:t>:</a:t>
            </a:r>
            <a:endParaRPr lang="ru-RU" sz="2800" dirty="0">
              <a:solidFill>
                <a:schemeClr val="bg2">
                  <a:lumMod val="50000"/>
                </a:schemeClr>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88254202"/>
              </p:ext>
            </p:extLst>
          </p:nvPr>
        </p:nvGraphicFramePr>
        <p:xfrm>
          <a:off x="1096963" y="3066757"/>
          <a:ext cx="10058400" cy="2912011"/>
        </p:xfrm>
        <a:graphic>
          <a:graphicData uri="http://schemas.openxmlformats.org/drawingml/2006/table">
            <a:tbl>
              <a:tblPr firstRow="1" bandRow="1">
                <a:tableStyleId>{5C22544A-7EE6-4342-B048-85BDC9FD1C3A}</a:tableStyleId>
              </a:tblPr>
              <a:tblGrid>
                <a:gridCol w="2335554">
                  <a:extLst>
                    <a:ext uri="{9D8B030D-6E8A-4147-A177-3AD203B41FA5}">
                      <a16:colId xmlns:a16="http://schemas.microsoft.com/office/drawing/2014/main" val="20000"/>
                    </a:ext>
                  </a:extLst>
                </a:gridCol>
                <a:gridCol w="2841674">
                  <a:extLst>
                    <a:ext uri="{9D8B030D-6E8A-4147-A177-3AD203B41FA5}">
                      <a16:colId xmlns:a16="http://schemas.microsoft.com/office/drawing/2014/main" val="20001"/>
                    </a:ext>
                  </a:extLst>
                </a:gridCol>
                <a:gridCol w="4881172">
                  <a:extLst>
                    <a:ext uri="{9D8B030D-6E8A-4147-A177-3AD203B41FA5}">
                      <a16:colId xmlns:a16="http://schemas.microsoft.com/office/drawing/2014/main" val="20002"/>
                    </a:ext>
                  </a:extLst>
                </a:gridCol>
              </a:tblGrid>
              <a:tr h="840224">
                <a:tc>
                  <a:txBody>
                    <a:bodyPr/>
                    <a:lstStyle/>
                    <a:p>
                      <a:pPr algn="ctr"/>
                      <a:r>
                        <a:rPr lang="ru-RU" sz="2000" dirty="0" smtClean="0"/>
                        <a:t>Значение баллов</a:t>
                      </a:r>
                      <a:endParaRPr lang="ru-RU" sz="2000" dirty="0"/>
                    </a:p>
                  </a:txBody>
                  <a:tcPr/>
                </a:tc>
                <a:tc>
                  <a:txBody>
                    <a:bodyPr/>
                    <a:lstStyle/>
                    <a:p>
                      <a:pPr algn="ctr"/>
                      <a:r>
                        <a:rPr lang="ru-RU" sz="2000" dirty="0" smtClean="0"/>
                        <a:t>Количество условий</a:t>
                      </a:r>
                      <a:endParaRPr lang="ru-RU" sz="2000" dirty="0"/>
                    </a:p>
                  </a:txBody>
                  <a:tcPr/>
                </a:tc>
                <a:tc>
                  <a:txBody>
                    <a:bodyPr/>
                    <a:lstStyle/>
                    <a:p>
                      <a:pPr algn="ctr"/>
                      <a:r>
                        <a:rPr lang="ru-RU" sz="2000" dirty="0" smtClean="0"/>
                        <a:t>Перечень условий</a:t>
                      </a:r>
                      <a:endParaRPr lang="ru-RU" sz="2000" dirty="0"/>
                    </a:p>
                  </a:txBody>
                  <a:tcPr/>
                </a:tc>
                <a:extLst>
                  <a:ext uri="{0D108BD9-81ED-4DB2-BD59-A6C34878D82A}">
                    <a16:rowId xmlns:a16="http://schemas.microsoft.com/office/drawing/2014/main" val="10000"/>
                  </a:ext>
                </a:extLst>
              </a:tr>
              <a:tr h="840224">
                <a:tc>
                  <a:txBody>
                    <a:bodyPr/>
                    <a:lstStyle/>
                    <a:p>
                      <a:pPr algn="ctr"/>
                      <a:r>
                        <a:rPr lang="ru-RU" sz="2000" dirty="0" smtClean="0"/>
                        <a:t>100</a:t>
                      </a:r>
                      <a:endParaRPr lang="ru-RU" sz="2000" dirty="0"/>
                    </a:p>
                  </a:txBody>
                  <a:tcPr/>
                </a:tc>
                <a:tc>
                  <a:txBody>
                    <a:bodyPr/>
                    <a:lstStyle/>
                    <a:p>
                      <a:pPr algn="ctr"/>
                      <a:r>
                        <a:rPr lang="ru-RU" sz="2000" dirty="0" smtClean="0"/>
                        <a:t>2</a:t>
                      </a:r>
                      <a:endParaRPr lang="ru-RU" sz="2000" dirty="0"/>
                    </a:p>
                  </a:txBody>
                  <a:tcPr/>
                </a:tc>
                <a:tc rowSpan="2">
                  <a:txBody>
                    <a:bodyPr/>
                    <a:lstStyle/>
                    <a:p>
                      <a:pPr marL="285750" indent="-285750">
                        <a:buFont typeface="Wingdings" panose="05000000000000000000" pitchFamily="2" charset="2"/>
                        <a:buChar char="Ø"/>
                      </a:pPr>
                      <a:r>
                        <a:rPr lang="ru-RU" sz="2000" dirty="0" smtClean="0"/>
                        <a:t>наличие выделенных стоянок для автотранспортных средств инвалидов; </a:t>
                      </a:r>
                    </a:p>
                    <a:p>
                      <a:pPr marL="285750" indent="-285750">
                        <a:buFont typeface="Wingdings" panose="05000000000000000000" pitchFamily="2" charset="2"/>
                        <a:buChar char="Ø"/>
                      </a:pPr>
                      <a:endParaRPr lang="ru-RU" sz="2000" dirty="0" smtClean="0"/>
                    </a:p>
                    <a:p>
                      <a:pPr marL="285750" indent="-285750">
                        <a:buFont typeface="Wingdings" panose="05000000000000000000" pitchFamily="2" charset="2"/>
                        <a:buChar char="Ø"/>
                      </a:pPr>
                      <a:r>
                        <a:rPr lang="ru-RU" sz="2000" dirty="0" smtClean="0"/>
                        <a:t>наличие сменных кресел- колясок</a:t>
                      </a:r>
                      <a:endParaRPr lang="ru-RU" sz="2000" dirty="0"/>
                    </a:p>
                  </a:txBody>
                  <a:tcPr/>
                </a:tc>
                <a:extLst>
                  <a:ext uri="{0D108BD9-81ED-4DB2-BD59-A6C34878D82A}">
                    <a16:rowId xmlns:a16="http://schemas.microsoft.com/office/drawing/2014/main" val="10001"/>
                  </a:ext>
                </a:extLst>
              </a:tr>
              <a:tr h="1231563">
                <a:tc>
                  <a:txBody>
                    <a:bodyPr/>
                    <a:lstStyle/>
                    <a:p>
                      <a:pPr algn="ctr"/>
                      <a:r>
                        <a:rPr lang="ru-RU" sz="2000" dirty="0" smtClean="0"/>
                        <a:t>50</a:t>
                      </a:r>
                      <a:endParaRPr lang="ru-RU" sz="2000" dirty="0"/>
                    </a:p>
                  </a:txBody>
                  <a:tcPr/>
                </a:tc>
                <a:tc>
                  <a:txBody>
                    <a:bodyPr/>
                    <a:lstStyle/>
                    <a:p>
                      <a:pPr algn="ctr"/>
                      <a:r>
                        <a:rPr lang="ru-RU" sz="2000" dirty="0" smtClean="0"/>
                        <a:t>1</a:t>
                      </a:r>
                      <a:endParaRPr lang="ru-RU" sz="2000" dirty="0"/>
                    </a:p>
                  </a:txBody>
                  <a:tcPr/>
                </a:tc>
                <a:tc vMerge="1">
                  <a:txBody>
                    <a:bodyPr/>
                    <a:lstStyle/>
                    <a:p>
                      <a:endParaRPr lang="ru-RU"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92986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4755</TotalTime>
  <Words>1256</Words>
  <Application>Microsoft Office PowerPoint</Application>
  <PresentationFormat>Широкоэкранный</PresentationFormat>
  <Paragraphs>219</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 Narrow</vt:lpstr>
      <vt:lpstr>Calibri</vt:lpstr>
      <vt:lpstr>Calibri Light</vt:lpstr>
      <vt:lpstr>Times New Roman</vt:lpstr>
      <vt:lpstr>Wingdings</vt:lpstr>
      <vt:lpstr>Ретро</vt:lpstr>
      <vt:lpstr>Показатели оценки качества условий образовательной деятельности организаций</vt:lpstr>
      <vt:lpstr>Нормативный документы</vt:lpstr>
      <vt:lpstr>1. Открытость и доступность информации об организации, осуществляющей образовательную деятельность</vt:lpstr>
      <vt:lpstr>1.1  Соответствие информации о деятельности организации, размещенной на общедоступных информационных ресурсах, ее содержанию и порядку (форме) размещения, установленным нормативными правовыми актами:</vt:lpstr>
      <vt:lpstr>1.2. Наличие и функционирование на официальном сайте организации дистанционных способов обратной связи и взаимодействия с получателями услуг</vt:lpstr>
      <vt:lpstr>2. Обеспечение в организации комфортных условий, в которых осуществляется образовательная деятельность</vt:lpstr>
      <vt:lpstr>3. Доступность образовательной деятельности для инвалидов</vt:lpstr>
      <vt:lpstr>3. Оборудование помещений организации и прилегающей к организации территории с учетом доступности для инвалидов</vt:lpstr>
      <vt:lpstr>                Особенности при расчете показателя 3.1.  для образовательных организаций, располагающихся в зданиях исторического, культурного и архитектурного наследия (имеющие подтверждение решениями органов по охране и использованию памятников истории и культуры соответствующего уровня) показатель оценки качества принимает:</vt:lpstr>
      <vt:lpstr>3.2. Обеспечение в организации условий доступности, позволяющих инвалидам получать услуги наравне с другими</vt:lpstr>
      <vt:lpstr>                                     Особенности при расчете показателя 3.2.  в случае, если в образовательной организации, осуществляющей образовательную деятельность, не предусмотрены адаптированные образовательные программы и/или отсутствуют обучающиеся с ОВЗ  (данные сведения должны подтверждаться официальной статистической отчетностью за календарный год, предшествующий году проведения НОКУ ООД ) показатель качества принимает:</vt:lpstr>
      <vt:lpstr>4. Доброжелательность, вежливость  работников организаций</vt:lpstr>
      <vt:lpstr>5. Удовлетворенность условиями осуществления образовательной деятельности организаций</vt:lpstr>
      <vt:lpstr>Нормативные документы по расчету показателей НОКУ ООД размещены:</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Показатели НОКО</dc:title>
  <dc:creator>Стерхова Светлана Петровна</dc:creator>
  <cp:lastModifiedBy>direktor</cp:lastModifiedBy>
  <cp:revision>5</cp:revision>
  <cp:lastPrinted>2019-11-15T04:53:30Z</cp:lastPrinted>
  <dcterms:created xsi:type="dcterms:W3CDTF">2019-06-05T12:05:36Z</dcterms:created>
  <dcterms:modified xsi:type="dcterms:W3CDTF">2020-02-27T22:23:46Z</dcterms:modified>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МКУ ГИМЦ</vt:lpwstr>
  </property>
</Properties>
</file>