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7" r:id="rId3"/>
    <p:sldId id="274" r:id="rId4"/>
    <p:sldId id="275" r:id="rId5"/>
    <p:sldId id="277" r:id="rId6"/>
    <p:sldId id="276" r:id="rId7"/>
    <p:sldId id="278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DB3"/>
    <a:srgbClr val="FF6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B9ED7-6155-4FF8-949F-E2E3E874D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86A88B-8F7A-4878-8B32-DA329223E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3D36C-3EDD-41C5-8D40-07040CA3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76A6C-B966-4084-B960-BB70D354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CECB7-1AB7-41A4-83C5-090D6676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4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5B974-304E-4318-BFA3-BB2E9F5D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95282-C388-41EA-836A-B04A056B0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EBA65-E1F6-4077-AD36-173E5975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CD0B9-F09D-464D-8E23-25C8958C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E795B-1DBD-4458-B851-628783B2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52EF99-3AB6-4AF0-BF8E-281510EDC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EB048A-4D25-476B-A386-8F594690E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8D9BF-84D0-49EB-A7EA-4462658F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95C78-1605-4CEB-9F37-AED3A888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05E0D-8CF7-4EB5-9B32-FB9939A3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3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533EF-378C-40FC-8EDC-51996DBF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4C190-B616-46AB-90B0-62ED607D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597ED-8627-4BD8-9751-8D44F38D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5EC30-4392-4721-A81D-30401C02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58BEA-0C05-4633-A341-3DC4F2B0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8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888C6-6104-4793-9EE1-4CB98DA5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F58D3-5F68-49D9-812D-77CA6F5A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CF51A-18F8-41B8-A383-0B898C42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5F5C9-E603-467C-B9FC-C6260C5F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667D8-651C-4E55-B2AF-3E792B62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00012-F798-48B6-8CA5-F98C0243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3AAA5-833D-4BE8-B032-B652A2FF4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3052D0-2768-48FE-B31A-2913EB93B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D2CB9-9445-4BF5-BC64-0969F746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43493-AEE5-45EE-9E22-79684A42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9B704E-976C-4DAF-8CFA-0F4E0BE0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7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73056-E427-408C-807C-822B0F7F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1AE4B-09C8-420A-9DEC-F4C7DB92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52DB8-688D-476D-ADD1-FCEA900F3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4BFA45-DDE9-4899-BA25-9D103E449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F941A0-5CB7-43A4-A25F-FB141426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E93D6A-EF87-47C3-9B25-11DC03EA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5319B4-8B08-4FBC-BC11-74D51FD2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4E5B29-03B4-47AB-845B-EE4503CD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9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F42B-87B3-442F-A2FC-39E4F065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08574D-DD3B-4086-BEEE-EC8099FE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F04B98-8C99-4E1A-A07F-F9E2092A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456210-7F78-4322-81E6-3BB3064D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8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21A9E0-361E-4C93-9EAF-11216A39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006CB9-400D-4C15-8117-D96B8DA9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29B22-60AE-49D8-8FED-83843F60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2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8979A-7483-4D44-96AA-8545EE1A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4BAA7-A024-48B0-9C86-AB1AA8FD9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548089-3CCE-49CC-BB54-CF299315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1497C-7083-4327-9BAC-BA5AB7B4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45BCB-3A10-4460-A211-3EAA4E61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734E43-7D77-433A-A051-DF8ECF1D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4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A1D0-FB9A-45D0-9E6F-B7F31327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D5F395-F3D0-4A01-AD6D-F45807747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6F0D9B-8503-4076-AC29-A6D6114B1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51DBA1-B7E7-4C93-9BEE-DD1F3A12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78AA33-5E8C-48B9-9B10-D749C246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3745C-6244-4BCB-A9AC-2E7A1567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890C6-812E-4835-8F05-DC43B799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9D0D1-1623-4FB5-B00A-AEBDA523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F2A07-840D-4AEE-809B-A4DA15D20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6951-EF7F-4B6D-888E-15530F7E27A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74660-F18B-4494-B950-13337CB41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BAB8E-A7DD-41C1-855F-EDB3B93AE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DDCE-0AA8-4279-BF9C-446972F0C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5">
            <a:extLst>
              <a:ext uri="{FF2B5EF4-FFF2-40B4-BE49-F238E27FC236}">
                <a16:creationId xmlns:a16="http://schemas.microsoft.com/office/drawing/2014/main" id="{140E2863-A898-4DA1-9509-89D409F32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9" t="24681" r="12445" b="17807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93D17-4390-45B0-A060-7D4E14A9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88" y="1"/>
            <a:ext cx="5683348" cy="139270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Единая модель                              профориентации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42D90D-7A59-4698-A0A2-949B573F4FE7}"/>
              </a:ext>
            </a:extLst>
          </p:cNvPr>
          <p:cNvSpPr/>
          <p:nvPr/>
        </p:nvSpPr>
        <p:spPr>
          <a:xfrm rot="171419">
            <a:off x="744607" y="4782977"/>
            <a:ext cx="4126526" cy="1520928"/>
          </a:xfrm>
          <a:prstGeom prst="rect">
            <a:avLst/>
          </a:prstGeom>
          <a:solidFill>
            <a:srgbClr val="FF65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2025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802E76-294D-4282-9124-EE7A1D025135}"/>
              </a:ext>
            </a:extLst>
          </p:cNvPr>
          <p:cNvSpPr/>
          <p:nvPr/>
        </p:nvSpPr>
        <p:spPr>
          <a:xfrm>
            <a:off x="8482818" y="5556738"/>
            <a:ext cx="1491176" cy="1181687"/>
          </a:xfrm>
          <a:prstGeom prst="rect">
            <a:avLst/>
          </a:prstGeom>
          <a:solidFill>
            <a:srgbClr val="B2A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63D1CB-A92E-4CCB-89A0-70ACEED9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18" y="5345722"/>
            <a:ext cx="1716259" cy="15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BA23A-EF11-451E-9FA9-6F3F1ED1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02" y="0"/>
            <a:ext cx="9466998" cy="22458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Задача хоть и сложная, но конкретная:</a:t>
            </a:r>
            <a:br>
              <a:rPr lang="ru-RU" b="1" dirty="0"/>
            </a:br>
            <a:r>
              <a:rPr lang="ru-RU" b="1" i="1" dirty="0"/>
              <a:t>за ближайшие </a:t>
            </a:r>
            <a:r>
              <a:rPr lang="ru-RU" b="1" i="1" dirty="0">
                <a:solidFill>
                  <a:srgbClr val="FF0000"/>
                </a:solidFill>
              </a:rPr>
              <a:t>пять лет </a:t>
            </a:r>
            <a:r>
              <a:rPr lang="ru-RU" b="1" i="1" dirty="0"/>
              <a:t>подготовить больше  </a:t>
            </a:r>
            <a:r>
              <a:rPr lang="ru-RU" b="1" i="1" dirty="0">
                <a:solidFill>
                  <a:srgbClr val="FF0000"/>
                </a:solidFill>
              </a:rPr>
              <a:t>миллиона специалистов </a:t>
            </a:r>
            <a:r>
              <a:rPr lang="ru-RU" b="1" i="1" dirty="0"/>
              <a:t>рабочих профессий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61638-DB06-44E5-BE36-42555876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422358"/>
            <a:ext cx="9466997" cy="37859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отраслей экономики Российской Федерации испытывают кадровый дефицит. В 2019 году стартует федеральный проект «Успех каждого ребенка», одним из мероприятий которого становится проект по ранней профориентации обучающихся  6-11 классов «Билет в будущее», цель которого переход от событийной, эпизодической профориентации школьников к логически выстроенной системной профориентационной работе.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2023 года во всех школах Российской Федерации внедрена единая модель профориентации. </a:t>
            </a:r>
          </a:p>
        </p:txBody>
      </p:sp>
      <p:sp>
        <p:nvSpPr>
          <p:cNvPr id="4" name="AutoShape 2" descr="https://cdn.bvbinfo.ru/_nuxt/putin.8cdb8f84.webp">
            <a:extLst>
              <a:ext uri="{FF2B5EF4-FFF2-40B4-BE49-F238E27FC236}">
                <a16:creationId xmlns:a16="http://schemas.microsoft.com/office/drawing/2014/main" id="{046DA390-B03D-4D5E-A60E-1DB84EC1E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9421" y="3276599"/>
            <a:ext cx="1498979" cy="14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F66F3-A7B1-4265-969B-07960B3F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59" y="302963"/>
            <a:ext cx="1023583" cy="10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0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65CE4-65C7-43FC-BD09-2F2CD76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ЦЕЛЬ И 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DDD2C-4C4C-4FF0-9F18-7B5912D1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533378"/>
            <a:ext cx="11227191" cy="5324621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/>
              <a:t>Цель Проекта – формирование готовности к профессиональному самоопределению обучающихся 6-11-х классов образовательных организаций.</a:t>
            </a:r>
          </a:p>
          <a:p>
            <a:pPr lvl="1"/>
            <a:r>
              <a:rPr lang="ru-RU" dirty="0"/>
              <a:t>Ключевые задачи Проекта:</a:t>
            </a:r>
          </a:p>
          <a:p>
            <a:pPr lvl="1"/>
            <a:r>
              <a:rPr lang="ru-RU" dirty="0"/>
              <a:t>Расширение, систематизация и обогащение инструментами и практиками региональных, муниципальных и школьных моделей профессиональной ориентации обучающихся,</a:t>
            </a:r>
          </a:p>
          <a:p>
            <a:pPr lvl="1"/>
            <a:r>
              <a:rPr lang="ru-RU" dirty="0"/>
              <a:t>Разработка программ профориентационного сопровождения для групп обучающихся по возрастам, включая программы для обучающихся с ОВЗ по разным нозологиям,</a:t>
            </a:r>
          </a:p>
          <a:p>
            <a:pPr lvl="1"/>
            <a:r>
              <a:rPr lang="ru-RU" dirty="0"/>
              <a:t>Выявление уровня сформированности внутренних (мотивационно-личностных) и внешних сторон ГПС у обучающихся, формирование форматов </a:t>
            </a:r>
          </a:p>
          <a:p>
            <a:pPr marL="457200" lvl="1" indent="0">
              <a:buNone/>
            </a:pPr>
            <a:r>
              <a:rPr lang="ru-RU" dirty="0"/>
              <a:t>   и средств профориентационной помощи на этой основе,</a:t>
            </a:r>
          </a:p>
          <a:p>
            <a:pPr lvl="1"/>
            <a:r>
              <a:rPr lang="ru-RU" dirty="0"/>
              <a:t>Формирование индивидуальных рекомендаций для обучающихся по построению образовательно-профессиональной траектории в зависимости от уровня осознанности, интересов, способностей, доступных им возможностей.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41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2E9C-C594-4760-A7E1-A5086D3B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Ядро проекта - онлайн-платформа https://bvbinfo.ru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0C88D-A124-4E5C-ADD8-BBAE328A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55409"/>
            <a:ext cx="12192001" cy="474081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Региональный оператор проекта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Красноярский краевой институт развития образования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Красноярский краевой Дворец пионеров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Красноярский колледж сферы услуг и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предпринимательства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61 территориальный администратор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706 школ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554 педагога-навигатора, прошедших обучение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104 партнера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66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C1A9C-1B85-490F-B8FD-1FD1DE37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реализации проекта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БвБ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- 2025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DF627-E8C1-4DF8-B6E9-5E4946F1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Консолидация Единой модели профориентации и проекта «Билет в будущее»</a:t>
            </a:r>
          </a:p>
          <a:p>
            <a:pPr marL="0" indent="0">
              <a:buNone/>
            </a:pPr>
            <a:r>
              <a:rPr lang="ru-RU" dirty="0"/>
              <a:t>2) В команду регионального оператора проекта добавился КК ИРО</a:t>
            </a:r>
          </a:p>
          <a:p>
            <a:pPr marL="0" indent="0">
              <a:buNone/>
            </a:pPr>
            <a:r>
              <a:rPr lang="ru-RU" dirty="0"/>
              <a:t>3) Наложение на реализацию проекта «Билет в будущее» пилотной апробации методических рекомендаций по организации системы профориентации и маршрутизации обучающихся и выпускников</a:t>
            </a:r>
          </a:p>
          <a:p>
            <a:pPr marL="0" indent="0">
              <a:buNone/>
            </a:pPr>
            <a:r>
              <a:rPr lang="ru-RU" dirty="0"/>
              <a:t>4) Планирование профориентационных мероприятий в соответствии с расчетом Минтруда прогноза о востребованных профессиях в регионе с перспективой на 5 лет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49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711CE-CE6F-46B2-A438-5213D09B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</a:rPr>
              <a:t>Организационная модель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64DCAF4-B182-4B08-8C1F-4F4FD584B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080853"/>
              </p:ext>
            </p:extLst>
          </p:nvPr>
        </p:nvGraphicFramePr>
        <p:xfrm>
          <a:off x="154744" y="1364566"/>
          <a:ext cx="1203725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418">
                  <a:extLst>
                    <a:ext uri="{9D8B030D-6E8A-4147-A177-3AD203B41FA5}">
                      <a16:colId xmlns:a16="http://schemas.microsoft.com/office/drawing/2014/main" val="2092608296"/>
                    </a:ext>
                  </a:extLst>
                </a:gridCol>
                <a:gridCol w="4012418">
                  <a:extLst>
                    <a:ext uri="{9D8B030D-6E8A-4147-A177-3AD203B41FA5}">
                      <a16:colId xmlns:a16="http://schemas.microsoft.com/office/drawing/2014/main" val="3682264383"/>
                    </a:ext>
                  </a:extLst>
                </a:gridCol>
                <a:gridCol w="4012418">
                  <a:extLst>
                    <a:ext uri="{9D8B030D-6E8A-4147-A177-3AD203B41FA5}">
                      <a16:colId xmlns:a16="http://schemas.microsoft.com/office/drawing/2014/main" val="3932017615"/>
                    </a:ext>
                  </a:extLst>
                </a:gridCol>
              </a:tblGrid>
              <a:tr h="1131402">
                <a:tc>
                  <a:txBody>
                    <a:bodyPr/>
                    <a:lstStyle/>
                    <a:p>
                      <a:r>
                        <a:rPr lang="ru-RU" sz="2400" dirty="0"/>
                        <a:t>Красноярский краевой институт развития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Красноярский краевой Дворец пионеров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Красноярский колледж сферы услуг и предпринимательства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11117"/>
                  </a:ext>
                </a:extLst>
              </a:tr>
              <a:tr h="4186186">
                <a:tc>
                  <a:txBody>
                    <a:bodyPr/>
                    <a:lstStyle/>
                    <a:p>
                      <a:r>
                        <a:rPr lang="ru-RU" sz="2400" b="1" dirty="0"/>
                        <a:t>Сопровождение школ</a:t>
                      </a:r>
                    </a:p>
                    <a:p>
                      <a:r>
                        <a:rPr lang="ru-RU" sz="2400" dirty="0"/>
                        <a:t>Регистрация школ,  </a:t>
                      </a:r>
                    </a:p>
                    <a:p>
                      <a:r>
                        <a:rPr lang="ru-RU" sz="2400" dirty="0"/>
                        <a:t>Регистрация педагогов, </a:t>
                      </a:r>
                    </a:p>
                    <a:p>
                      <a:r>
                        <a:rPr lang="ru-RU" sz="2400" dirty="0"/>
                        <a:t>Обучение педагогов (ПК)</a:t>
                      </a:r>
                    </a:p>
                    <a:p>
                      <a:r>
                        <a:rPr lang="ru-RU" sz="2400" dirty="0"/>
                        <a:t>Сбор согласий педагогов</a:t>
                      </a:r>
                    </a:p>
                    <a:p>
                      <a:r>
                        <a:rPr lang="ru-RU" sz="2400" dirty="0"/>
                        <a:t>Сбор согласий детей</a:t>
                      </a:r>
                    </a:p>
                    <a:p>
                      <a:r>
                        <a:rPr lang="ru-RU" sz="2400" dirty="0"/>
                        <a:t>Загрузка детей на платформу</a:t>
                      </a:r>
                    </a:p>
                    <a:p>
                      <a:r>
                        <a:rPr lang="ru-RU" sz="2400" dirty="0"/>
                        <a:t>Формирование перечня профессий, </a:t>
                      </a:r>
                    </a:p>
                    <a:p>
                      <a:r>
                        <a:rPr lang="ru-RU" sz="2400" dirty="0"/>
                        <a:t>регионального расписание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Диагностико</a:t>
                      </a:r>
                      <a:r>
                        <a:rPr lang="ru-RU" sz="2400" b="1" dirty="0"/>
                        <a:t>-активизирующий</a:t>
                      </a:r>
                    </a:p>
                    <a:p>
                      <a:r>
                        <a:rPr lang="ru-RU" sz="2400" dirty="0"/>
                        <a:t>Онлайн-диагностика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Профориентационные и рефлексивные уроки, </a:t>
                      </a:r>
                    </a:p>
                    <a:p>
                      <a:r>
                        <a:rPr lang="ru-RU" sz="2400" dirty="0"/>
                        <a:t>Сопровождение реализации модели самоопределения «Узнаю-пробую-понимаю»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Практико-</a:t>
                      </a:r>
                    </a:p>
                    <a:p>
                      <a:r>
                        <a:rPr lang="ru-RU" sz="2400" b="1" dirty="0"/>
                        <a:t>ориентированный</a:t>
                      </a:r>
                    </a:p>
                    <a:p>
                      <a:r>
                        <a:rPr lang="ru-RU" sz="2400" dirty="0"/>
                        <a:t>Сопровождение площадок </a:t>
                      </a:r>
                      <a:r>
                        <a:rPr lang="ru-RU" sz="2400" dirty="0" err="1"/>
                        <a:t>профпроб</a:t>
                      </a:r>
                      <a:endParaRPr lang="ru-RU" sz="2400" dirty="0"/>
                    </a:p>
                    <a:p>
                      <a:r>
                        <a:rPr lang="ru-RU" sz="2400" dirty="0"/>
                        <a:t>Сопровождение работодателей </a:t>
                      </a:r>
                    </a:p>
                    <a:p>
                      <a:r>
                        <a:rPr lang="ru-RU" sz="2400" dirty="0"/>
                        <a:t>Разработка программ проф. проб </a:t>
                      </a:r>
                    </a:p>
                    <a:p>
                      <a:r>
                        <a:rPr lang="ru-RU" sz="2400" dirty="0"/>
                        <a:t>организация проф. проб (8-11 </a:t>
                      </a:r>
                      <a:r>
                        <a:rPr lang="ru-RU" sz="2400" dirty="0" err="1"/>
                        <a:t>кл</a:t>
                      </a:r>
                      <a:r>
                        <a:rPr lang="ru-RU" sz="2400" dirty="0"/>
                        <a:t>.)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организация экскурсий на предприятия (6-11кл)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0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16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BEC69-86EE-477C-8B3F-3FA2F9EC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Цикл мероприятий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AC1FF-A98D-4BDA-8630-149B67CF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825625"/>
            <a:ext cx="11085340" cy="46672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Апрель-май:</a:t>
            </a:r>
          </a:p>
          <a:p>
            <a:pPr marL="0" indent="0">
              <a:buNone/>
            </a:pPr>
            <a:r>
              <a:rPr lang="ru-RU" dirty="0"/>
              <a:t>           Регистрация новых участников проекта </a:t>
            </a:r>
          </a:p>
          <a:p>
            <a:pPr marL="0" indent="0">
              <a:buNone/>
            </a:pPr>
            <a:r>
              <a:rPr lang="ru-RU" dirty="0"/>
              <a:t>           Проведение доступных диагностик и других мероприятий</a:t>
            </a:r>
          </a:p>
          <a:p>
            <a:pPr marL="0" indent="0">
              <a:buNone/>
            </a:pPr>
            <a:r>
              <a:rPr lang="ru-RU" dirty="0"/>
              <a:t>Сентябрь:</a:t>
            </a:r>
          </a:p>
          <a:p>
            <a:pPr marL="0" indent="0">
              <a:buNone/>
            </a:pPr>
            <a:r>
              <a:rPr lang="ru-RU" dirty="0"/>
              <a:t>           продолжаем регистрировать новых участников проекта</a:t>
            </a:r>
          </a:p>
          <a:p>
            <a:pPr marL="0" indent="0">
              <a:buNone/>
            </a:pPr>
            <a:r>
              <a:rPr lang="ru-RU" dirty="0"/>
              <a:t>           верификация данных</a:t>
            </a:r>
          </a:p>
          <a:p>
            <a:pPr marL="0" indent="0">
              <a:buNone/>
            </a:pPr>
            <a:r>
              <a:rPr lang="ru-RU" dirty="0"/>
              <a:t>           ПК для педагогов-навигаторов</a:t>
            </a:r>
          </a:p>
          <a:p>
            <a:pPr marL="0" indent="0">
              <a:buNone/>
            </a:pPr>
            <a:r>
              <a:rPr lang="ru-RU" dirty="0"/>
              <a:t>           мероприятия (диагностика, </a:t>
            </a:r>
            <a:r>
              <a:rPr lang="ru-RU" dirty="0" err="1"/>
              <a:t>профтуры</a:t>
            </a:r>
            <a:r>
              <a:rPr lang="ru-RU" dirty="0"/>
              <a:t>, </a:t>
            </a:r>
            <a:r>
              <a:rPr lang="ru-RU" dirty="0" err="1"/>
              <a:t>профпробы</a:t>
            </a:r>
            <a:r>
              <a:rPr lang="ru-RU" dirty="0"/>
              <a:t> и пр.)</a:t>
            </a:r>
          </a:p>
        </p:txBody>
      </p:sp>
    </p:spTree>
    <p:extLst>
      <p:ext uri="{BB962C8B-B14F-4D97-AF65-F5344CB8AC3E}">
        <p14:creationId xmlns:p14="http://schemas.microsoft.com/office/powerpoint/2010/main" val="51099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C591-8D54-490F-A01C-068372BF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9655"/>
            <a:ext cx="10515600" cy="6569612"/>
          </a:xfrm>
        </p:spPr>
        <p:txBody>
          <a:bodyPr>
            <a:noAutofit/>
          </a:bodyPr>
          <a:lstStyle/>
          <a:p>
            <a:r>
              <a:rPr lang="ru-RU" sz="3600" b="1" dirty="0"/>
              <a:t>Задача проекта Единая модель профориентации "Билет в будущее"  - достичь 43% показателя "Доля обучающихся, охваченных комплексом профориентационных мероприятий в рамках Единой модели профориентации" к декабрю 2025 года</a:t>
            </a:r>
            <a:r>
              <a:rPr lang="en-US" sz="3600" b="1" dirty="0"/>
              <a:t>.</a:t>
            </a:r>
            <a:br>
              <a:rPr lang="en-US" sz="3600" b="1" dirty="0"/>
            </a:br>
            <a:br>
              <a:rPr lang="en-US" sz="3600" b="1" dirty="0"/>
            </a:br>
            <a:r>
              <a:rPr lang="ru-RU" sz="3600" b="1" dirty="0"/>
              <a:t>                 </a:t>
            </a:r>
            <a:r>
              <a:rPr lang="ru-RU" sz="1800" b="1" dirty="0"/>
              <a:t>Ссылки на </a:t>
            </a:r>
            <a:r>
              <a:rPr lang="en-US" sz="1800" b="1" dirty="0"/>
              <a:t>tm</a:t>
            </a:r>
            <a:r>
              <a:rPr lang="ru-RU" sz="1800" b="1" dirty="0"/>
              <a:t>/каналы</a:t>
            </a:r>
            <a:endParaRPr lang="ru-RU" sz="36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70B2F0-9E78-41DD-8932-4419FF110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18" t="34019" r="47698" b="27186"/>
          <a:stretch/>
        </p:blipFill>
        <p:spPr>
          <a:xfrm>
            <a:off x="8764172" y="4016046"/>
            <a:ext cx="2940149" cy="26165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ED3B2F-3ACC-4531-BAF9-C5A13A49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9" t="34044" r="47269" b="27784"/>
          <a:stretch/>
        </p:blipFill>
        <p:spPr>
          <a:xfrm>
            <a:off x="5092504" y="4016046"/>
            <a:ext cx="2799470" cy="2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E0ECE-623C-4062-909B-BBA25A11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2255F-DF51-4CA9-AC7E-693C7182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09097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7876</TotalTime>
  <Words>494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Единая модель                              профориентации</vt:lpstr>
      <vt:lpstr>Задача хоть и сложная, но конкретная: за ближайшие пять лет подготовить больше  миллиона специалистов рабочих профессий</vt:lpstr>
      <vt:lpstr>ЦЕЛЬ И ЗАДАЧИ ПРОЕКТА:</vt:lpstr>
      <vt:lpstr>Ядро проекта - онлайн-платформа https://bvbinfo.ru</vt:lpstr>
      <vt:lpstr>Особенности реализации проекта БвБ - 2025</vt:lpstr>
      <vt:lpstr>Организационная модель</vt:lpstr>
      <vt:lpstr>Цикл мероприятий проекта</vt:lpstr>
      <vt:lpstr>Задача проекта Единая модель профориентации "Билет в будущее"  - достичь 43% показателя "Доля обучающихся, охваченных комплексом профориентационных мероприятий в рамках Единой модели профориентации" к декабрю 2025 года.                   Ссылки на tm/каналы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Спиряева Надежда Игоревна</dc:creator>
  <cp:lastModifiedBy>Спиряева Надежда Игоревна</cp:lastModifiedBy>
  <cp:revision>75</cp:revision>
  <dcterms:created xsi:type="dcterms:W3CDTF">2025-02-15T09:46:24Z</dcterms:created>
  <dcterms:modified xsi:type="dcterms:W3CDTF">2025-03-28T00:29:49Z</dcterms:modified>
</cp:coreProperties>
</file>