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868" r:id="rId2"/>
    <p:sldId id="2006" r:id="rId3"/>
    <p:sldId id="2017" r:id="rId4"/>
    <p:sldId id="2018" r:id="rId5"/>
    <p:sldId id="2007" r:id="rId6"/>
    <p:sldId id="2019" r:id="rId7"/>
    <p:sldId id="2008" r:id="rId8"/>
    <p:sldId id="2016" r:id="rId9"/>
    <p:sldId id="2010" r:id="rId10"/>
    <p:sldId id="2009" r:id="rId11"/>
    <p:sldId id="2005" r:id="rId12"/>
  </p:sldIdLst>
  <p:sldSz cx="12192000" cy="6858000"/>
  <p:notesSz cx="9926638" cy="6797675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6" userDrawn="1">
          <p15:clr>
            <a:srgbClr val="A4A3A4"/>
          </p15:clr>
        </p15:guide>
        <p15:guide id="2" pos="166" userDrawn="1">
          <p15:clr>
            <a:srgbClr val="A4A3A4"/>
          </p15:clr>
        </p15:guide>
        <p15:guide id="3" orient="horz" pos="4201" userDrawn="1">
          <p15:clr>
            <a:srgbClr val="A4A3A4"/>
          </p15:clr>
        </p15:guide>
        <p15:guide id="4" pos="751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0028"/>
    <a:srgbClr val="E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DF18680-E054-41AD-8BC1-D1AEF772440D}"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  <a:fill>
          <a:solidFill>
            <a:schemeClr val="accent5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  <a:fill>
          <a:solidFill>
            <a:schemeClr val="accent3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389" autoAdjust="0"/>
  </p:normalViewPr>
  <p:slideViewPr>
    <p:cSldViewPr>
      <p:cViewPr varScale="1">
        <p:scale>
          <a:sx n="60" d="100"/>
          <a:sy n="60" d="100"/>
        </p:scale>
        <p:origin x="36" y="168"/>
      </p:cViewPr>
      <p:guideLst>
        <p:guide orient="horz" pos="346"/>
        <p:guide pos="166"/>
        <p:guide orient="horz" pos="4201"/>
        <p:guide pos="751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458"/>
          </a:xfrm>
          <a:prstGeom prst="rect">
            <a:avLst/>
          </a:prstGeom>
        </p:spPr>
        <p:txBody>
          <a:bodyPr vert="horz" lIns="80284" tIns="40142" rIns="80284" bIns="40142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511" y="0"/>
            <a:ext cx="4301543" cy="341458"/>
          </a:xfrm>
          <a:prstGeom prst="rect">
            <a:avLst/>
          </a:prstGeom>
        </p:spPr>
        <p:txBody>
          <a:bodyPr vert="horz" lIns="80284" tIns="40142" rIns="80284" bIns="40142" rtlCol="0"/>
          <a:lstStyle>
            <a:lvl1pPr algn="r">
              <a:defRPr sz="1100"/>
            </a:lvl1pPr>
          </a:lstStyle>
          <a:p>
            <a:fld id="{CE75CFFD-FB9A-4847-9053-86081368BD2E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511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0284" tIns="40142" rIns="80284" bIns="4014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4" y="3271382"/>
            <a:ext cx="7941310" cy="2676584"/>
          </a:xfrm>
          <a:prstGeom prst="rect">
            <a:avLst/>
          </a:prstGeom>
        </p:spPr>
        <p:txBody>
          <a:bodyPr vert="horz" lIns="80284" tIns="40142" rIns="80284" bIns="40142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56220"/>
            <a:ext cx="4301543" cy="341457"/>
          </a:xfrm>
          <a:prstGeom prst="rect">
            <a:avLst/>
          </a:prstGeom>
        </p:spPr>
        <p:txBody>
          <a:bodyPr vert="horz" lIns="80284" tIns="40142" rIns="80284" bIns="40142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511" y="6456220"/>
            <a:ext cx="4301543" cy="341457"/>
          </a:xfrm>
          <a:prstGeom prst="rect">
            <a:avLst/>
          </a:prstGeom>
        </p:spPr>
        <p:txBody>
          <a:bodyPr vert="horz" lIns="80284" tIns="40142" rIns="80284" bIns="40142" rtlCol="0" anchor="b"/>
          <a:lstStyle>
            <a:lvl1pPr algn="r">
              <a:defRPr sz="1100"/>
            </a:lvl1pPr>
          </a:lstStyle>
          <a:p>
            <a:fld id="{0F09B1BA-626E-41A1-98D6-4BB5CA2FF8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395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n.consultant.ru/link/?req=doc&amp;base=LAW&amp;n=312165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g4dfce81f19_0_45:notes">
            <a:extLst>
              <a:ext uri="{FF2B5EF4-FFF2-40B4-BE49-F238E27FC236}">
                <a16:creationId xmlns:a16="http://schemas.microsoft.com/office/drawing/2014/main" xmlns="" id="{A260317E-2AC1-488E-AC9A-FCC83DB109D8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7411" name="Google Shape;121;g4dfce81f19_0_45:notes">
            <a:extLst>
              <a:ext uri="{FF2B5EF4-FFF2-40B4-BE49-F238E27FC236}">
                <a16:creationId xmlns:a16="http://schemas.microsoft.com/office/drawing/2014/main" xmlns="" id="{41F2ECC8-E166-4AB7-9B4B-794B18B385A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SzPts val="1100"/>
            </a:pPr>
            <a:endParaRPr lang="ru-RU" altLang="ru-RU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4883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9B1BA-626E-41A1-98D6-4BB5CA2FF81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7973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xmlns="" id="{A78DE17D-8636-5E99-FE4A-CDFA9FF3DF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g4dfce81f19_0_45:notes">
            <a:extLst>
              <a:ext uri="{FF2B5EF4-FFF2-40B4-BE49-F238E27FC236}">
                <a16:creationId xmlns:a16="http://schemas.microsoft.com/office/drawing/2014/main" xmlns="" id="{8B693C1F-E031-76EC-53D9-2BC0BE1C4C1F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7411" name="Google Shape;121;g4dfce81f19_0_45:notes">
            <a:extLst>
              <a:ext uri="{FF2B5EF4-FFF2-40B4-BE49-F238E27FC236}">
                <a16:creationId xmlns:a16="http://schemas.microsoft.com/office/drawing/2014/main" xmlns="" id="{A55129A5-2596-D6F7-8D4B-08C76409380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SzPts val="1100"/>
            </a:pPr>
            <a:endParaRPr lang="ru-RU" altLang="ru-RU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237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Красноярском крае реализуется система работы, направленная на содействие осознанному самоопределению школьников в выборе профессионального пути. Главные векторы развития региональной системы профессиональной ориентации основаны на межведомственном,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межинституциональном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взаимодействии, определены в: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Стратегии развития профессиональной ориентации населения в Красноярском крае до 2030 года;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Краевом межведомственном плане мероприятий по реализации Стратегии;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Концепции развития системы сопровождения профессионального самоопределения обучающихся общеобразовательных организаций Красноярского края на период до 2025 года;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Реализация целей и задач, определённых стратегическими документами в области профориентации, обеспечивается за счет формирования и реализации регионального и муниципальных планов мероприятий профориентационной направленности для обучающихся 6-11 классов. Мероприятиями плана охвачены все обучающиеся 6-11 классов.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Актуальность Единой модели профориентации обусловлена задачами </a:t>
            </a:r>
            <a:r>
              <a:rPr lang="ru-RU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Прогноза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социально-экономического развития. Приоритетом для государства является целенаправленное формирование кадрового потенциала, непрерывная профориентация граждан, поскольку, согласно </a:t>
            </a:r>
            <a:r>
              <a:rPr lang="ru-RU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Прогнозу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социально-экономического развития: "уровень конкурентоспособности инновационной экономики будет все в большей степени определяться качеством профессиональных кадров".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свою очередь, согласно </a:t>
            </a:r>
            <a:r>
              <a:rPr lang="ru-RU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Прогнозу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социально-экономического развития, развитие сферы образования предполагает, что к 2036 году будет сформирована эффективная система выявления, поддержки и развития способностей и талантов у детей и молодежи, основанная на принципах справедливости, всеобщности и направленная на самоопределение и профессиональную ориентацию всех обучающихся.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Соответственно, ключевым элементом оценки качества общего образования становится степень достижения обучающимися образовательных результатов, которые являются основой успешной социализации каждого человека в быстро развивающемся обществе и продолжения обучения на следующих уровнях образования, а также позволяют обеспечить государство высокопрофессиональными кадрами в интересах национальной безопасности, государственного суверенитета и международного лидерства Российской Федерации согласно Методологии и показателям оценки качества общего образования в Российской Федерации.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связи с вышеизложенным, на уровне основного и среднего общего образования предусмотрено осуществление мероприятий по профессиональной ориентации на основе Единой модели профориентации для учащихся 6 - 11 классов в качестве эффективного доступного и бесплатного инструмента, направленного на формирование готовности обучающихся к профессиональному самоопределению на основе актуальных профориентационных программ с учетом развития современных производств и внедрения интерактивных образовательных технологий, а также с учетом кадровых запросов экономики Российской Федерации, специфики регионального рынка труда, а также прогнозов его развития, для реализации потенциала молодежи в регионе.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9B1BA-626E-41A1-98D6-4BB5CA2FF81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592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 Показатель оказывает влияние на достижение </a:t>
            </a:r>
            <a:r>
              <a:rPr lang="ru-RU" dirty="0" err="1"/>
              <a:t>нац</a:t>
            </a:r>
            <a:r>
              <a:rPr lang="ru-RU" dirty="0"/>
              <a:t> цели «Реализация потенциала каждого человека, развитие его талантов, воспитание патриотичной и социально ответственной личности», определенной Указом Президента РФ от 7</a:t>
            </a:r>
            <a:r>
              <a:rPr lang="ru-RU" baseline="0" dirty="0"/>
              <a:t> мая 2024 г № 309 «О национальных целях развития РФ на период до 2030 года и на перспективу до 2036 года» и цели национального проекта и является статистическим индикатором задачи национальной цели «Обеспечение к 2030 году функционирования эффективной системы выявления, поддержки и развития способностей и талантов детей и молодежи, основанной на принципах ответственности, справедливости, всеобщности и направленной на самоопределение и профессиональную ориентацию 100% обучающихся».</a:t>
            </a:r>
          </a:p>
          <a:p>
            <a:endParaRPr lang="ru-RU" baseline="0" dirty="0"/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Профориентационные мероприятия, направленные на самоопределение - мероприятия в рамках внеурочной и урочной деятельности, в том числе мероприятия практико-ориентированного характера, такие как: профессиональные пробы, мастер-классы, экскурсии на базе предприятий-работодателей, выставки-практикумы, профориентационные онлайн-диагностики, курс занятий "Россия - мои горизонты" и иные мероприятия.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Мероприятия по развитию у детей способностей и талантов в системе дополнительного образования - дополнительные общеобразовательные программы.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Мероприятия в рамках внеурочной профориентационной деятельности - профориентационные мероприятия, направленные на самоопределение и реализуемые в рамках внеурочной деятельности в образовательных организациях Российской Федерации, реализующих образовательные программы основного общего и среднего общего образования: онлайн-диагностики, курс занятий "Россия - мои горизонты" и иные мероприятия.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9B1BA-626E-41A1-98D6-4BB5CA2FF81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048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9B1BA-626E-41A1-98D6-4BB5CA2FF81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1618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9B1BA-626E-41A1-98D6-4BB5CA2FF81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365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9B1BA-626E-41A1-98D6-4BB5CA2FF81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753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2024 году в форме федерального статистического наблюдения ОО-1 появились сведения об</a:t>
            </a:r>
            <a:r>
              <a:rPr lang="ru-RU" baseline="0" dirty="0"/>
              <a:t> уровне реализации профориентационного минимума. Данные в </a:t>
            </a:r>
            <a:r>
              <a:rPr lang="ru-RU" baseline="0" dirty="0" err="1"/>
              <a:t>статформе</a:t>
            </a:r>
            <a:r>
              <a:rPr lang="ru-RU" baseline="0" dirty="0"/>
              <a:t> и денные, предоставляемые ОО в рамках отчета по реализации Единой модели профориентации не совпадают (отчет на 25.11.2024).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9B1BA-626E-41A1-98D6-4BB5CA2FF81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8072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Планы на 2025–2030 годы:</a:t>
            </a:r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Профориентация будет учитывать запросы работодателей в каждом регионе;</a:t>
            </a:r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Разработка инструментов, позволяющих направлять неопределившихся школьников в приоритетные для региона отрасли экономики;</a:t>
            </a:r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Школьникам предложат профессии, востребованные именно в их субъекте РФ;</a:t>
            </a:r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Реализация возможности школьникам и их родителям самостоятельно записываться на экскурсии и профессиональные пробы на базе предприятий.</a:t>
            </a:r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 даёт школьникам ещё больше шансов осознанно выбрать профессию. Сейчас обучающиеся сталкиваются с огромным выбором специальностей, и наша задача — помочь им разобраться, не запутаться и выбрать осознанно.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Здесь основная задача</a:t>
            </a:r>
            <a:r>
              <a:rPr lang="ru-RU" baseline="0" dirty="0"/>
              <a:t> – обеспечение прохождения школьниками профориентационных диагностик, в том числе на платформе Билет в будущее, передача в ЦЗН сведений об обучающихся, не прошедших диагностику, а также рекомендованных для обучающихся профессиях по итогам диагностики</a:t>
            </a:r>
          </a:p>
          <a:p>
            <a:pPr marL="171450" indent="-171450">
              <a:buFontTx/>
              <a:buChar char="-"/>
            </a:pPr>
            <a:r>
              <a:rPr lang="ru-RU" baseline="0" dirty="0"/>
              <a:t>Совместно с региональным оператором ЕМП на основе результатов профориентационных диагностик обеспечение реализации </a:t>
            </a:r>
            <a:r>
              <a:rPr lang="ru-RU" baseline="0" dirty="0" err="1"/>
              <a:t>профорипентационных</a:t>
            </a:r>
            <a:r>
              <a:rPr lang="ru-RU" baseline="0" dirty="0"/>
              <a:t> мероприятий</a:t>
            </a:r>
          </a:p>
          <a:p>
            <a:pPr marL="171450" indent="-171450">
              <a:buFontTx/>
              <a:buChar char="-"/>
            </a:pPr>
            <a:endParaRPr lang="ru-RU" baseline="0" dirty="0"/>
          </a:p>
          <a:p>
            <a:pPr marL="171450" indent="-171450">
              <a:buFontTx/>
              <a:buChar char="-"/>
            </a:pPr>
            <a:r>
              <a:rPr lang="ru-RU" baseline="0" dirty="0"/>
              <a:t>ОО:</a:t>
            </a:r>
          </a:p>
          <a:p>
            <a:pPr marL="171450" indent="-171450">
              <a:buFontTx/>
              <a:buChar char="-"/>
            </a:pPr>
            <a:r>
              <a:rPr lang="ru-RU" baseline="0" dirty="0"/>
              <a:t>Согласование предложенного графика работы с ЦЗН;</a:t>
            </a:r>
          </a:p>
          <a:p>
            <a:pPr marL="171450" indent="-171450">
              <a:buFontTx/>
              <a:buChar char="-"/>
            </a:pPr>
            <a:r>
              <a:rPr lang="ru-RU" baseline="0" dirty="0"/>
              <a:t>Организация участия обучающихся в мероприятии по подаче заявлений на предоставление меры государственной поддержки по профориентации, в том числе проведение информационных </a:t>
            </a:r>
            <a:r>
              <a:rPr lang="ru-RU" baseline="0" dirty="0" err="1"/>
              <a:t>мерпориятий</a:t>
            </a:r>
            <a:r>
              <a:rPr lang="ru-RU" baseline="0" dirty="0"/>
              <a:t> для родителей с привлечением ЦЗН (при необходимости)</a:t>
            </a:r>
          </a:p>
          <a:p>
            <a:pPr marL="171450" indent="-171450">
              <a:buFontTx/>
              <a:buChar char="-"/>
            </a:pPr>
            <a:r>
              <a:rPr lang="ru-RU" baseline="0" dirty="0"/>
              <a:t>Предоставление компьютерных классов для подачи заявления на ЕЦП Работа в России</a:t>
            </a:r>
          </a:p>
          <a:p>
            <a:pPr marL="171450" indent="-171450">
              <a:buFontTx/>
              <a:buChar char="-"/>
            </a:pPr>
            <a:r>
              <a:rPr lang="ru-RU" baseline="0" dirty="0"/>
              <a:t>Определение потребности в регистрации обучающихся в ЕСИА и заблаговременная передача указанной информации в ЦЗН</a:t>
            </a:r>
          </a:p>
          <a:p>
            <a:pPr marL="171450" indent="-171450">
              <a:buFontTx/>
              <a:buChar char="-"/>
            </a:pPr>
            <a:r>
              <a:rPr lang="ru-RU" baseline="0" dirty="0"/>
              <a:t>ЦЗН: после сервиса Тестирование, не прошедших диагностику на платформе Билет в будущее </a:t>
            </a:r>
            <a:r>
              <a:rPr lang="ru-RU" baseline="0" dirty="0" err="1"/>
              <a:t>информировангие</a:t>
            </a:r>
            <a:r>
              <a:rPr lang="ru-RU" baseline="0" dirty="0"/>
              <a:t> обучающихся о </a:t>
            </a:r>
            <a:r>
              <a:rPr lang="ru-RU" baseline="0" dirty="0" err="1"/>
              <a:t>порядк</a:t>
            </a:r>
            <a:r>
              <a:rPr lang="ru-RU" baseline="0" dirty="0"/>
              <a:t> </a:t>
            </a:r>
            <a:r>
              <a:rPr lang="ru-RU" baseline="0" dirty="0" err="1"/>
              <a:t>дальнейшенго</a:t>
            </a:r>
            <a:r>
              <a:rPr lang="ru-RU" baseline="0" dirty="0"/>
              <a:t> взаимодействия по </a:t>
            </a:r>
            <a:r>
              <a:rPr lang="ru-RU" baseline="0" dirty="0" err="1"/>
              <a:t>профориенатции</a:t>
            </a:r>
            <a:r>
              <a:rPr lang="ru-RU" baseline="0" dirty="0"/>
              <a:t> в </a:t>
            </a:r>
            <a:r>
              <a:rPr lang="ru-RU" baseline="0" dirty="0" err="1"/>
              <a:t>т.ч</a:t>
            </a:r>
            <a:r>
              <a:rPr lang="ru-RU" baseline="0" dirty="0"/>
              <a:t>. В формате консультации по </a:t>
            </a:r>
            <a:r>
              <a:rPr lang="ru-RU" baseline="0" dirty="0" err="1"/>
              <a:t>интепретации</a:t>
            </a:r>
            <a:r>
              <a:rPr lang="ru-RU" baseline="0" dirty="0"/>
              <a:t> результатов </a:t>
            </a:r>
            <a:r>
              <a:rPr lang="ru-RU" baseline="0" dirty="0" err="1"/>
              <a:t>профофриентационного</a:t>
            </a:r>
            <a:r>
              <a:rPr lang="ru-RU" baseline="0" dirty="0"/>
              <a:t> тестирования, помощь в определении </a:t>
            </a:r>
            <a:r>
              <a:rPr lang="ru-RU" baseline="0" dirty="0" err="1"/>
              <a:t>профнесиональных</a:t>
            </a:r>
            <a:r>
              <a:rPr lang="ru-RU" baseline="0" dirty="0"/>
              <a:t> интересов </a:t>
            </a:r>
            <a:r>
              <a:rPr lang="ru-RU" baseline="0" dirty="0" err="1"/>
              <a:t>обучвающихся</a:t>
            </a:r>
            <a:r>
              <a:rPr lang="ru-RU" baseline="0" dirty="0"/>
              <a:t>, опрос в целях выявления дальнейших планов образовательной траектории. От ОО – содействие в проведении мероприятий.</a:t>
            </a:r>
          </a:p>
          <a:p>
            <a:pPr marL="171450" indent="-171450">
              <a:buFontTx/>
              <a:buChar char="-"/>
            </a:pPr>
            <a:endParaRPr lang="ru-RU" baseline="0" dirty="0"/>
          </a:p>
          <a:p>
            <a:pPr marL="171450" indent="-171450">
              <a:buFontTx/>
              <a:buChar char="-"/>
            </a:pPr>
            <a:endParaRPr lang="ru-RU" baseline="0" dirty="0"/>
          </a:p>
          <a:p>
            <a:pPr marL="171450" indent="-171450">
              <a:buFontTx/>
              <a:buChar char="-"/>
            </a:pPr>
            <a:endParaRPr lang="ru-RU" baseline="0" dirty="0"/>
          </a:p>
          <a:p>
            <a:pPr marL="171450" indent="-171450">
              <a:buFontTx/>
              <a:buChar char="-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9B1BA-626E-41A1-98D6-4BB5CA2FF81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1076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9B1BA-626E-41A1-98D6-4BB5CA2FF81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092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914400" y="2130428"/>
            <a:ext cx="10363200" cy="1470025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828800" y="3886200"/>
            <a:ext cx="85344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21.11.2024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‹#›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21.11.2024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‹#›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11785600" y="274641"/>
            <a:ext cx="3657600" cy="585152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12800" y="274641"/>
            <a:ext cx="10769600" cy="58515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21.11.2024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‹#›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1_Opening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386100" y="2268300"/>
            <a:ext cx="6123200" cy="23764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386100" y="4275200"/>
            <a:ext cx="3202800" cy="9560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4853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21.11.2024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‹#›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21.11.2024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‹#›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21.11.2024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‹#›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21.11.2024</a:t>
            </a:r>
            <a:endParaRPr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‹#›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21.11.2024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‹#›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21.11.2024</a:t>
            </a:r>
            <a:endParaRPr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‹#›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4766732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21.11.2024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‹#›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21.11.2024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‹#›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/>
              <a:t>21.11.2024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/>
              <a:t>‹#›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9E1B096-3996-FFCC-2B84-78DACD42D9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9" b="33161"/>
          <a:stretch/>
        </p:blipFill>
        <p:spPr>
          <a:xfrm rot="16200000">
            <a:off x="6568114" y="1261496"/>
            <a:ext cx="6663943" cy="4583833"/>
          </a:xfrm>
          <a:prstGeom prst="rect">
            <a:avLst/>
          </a:prstGeom>
        </p:spPr>
      </p:pic>
      <p:sp>
        <p:nvSpPr>
          <p:cNvPr id="16388" name="Google Shape;125;p24">
            <a:extLst>
              <a:ext uri="{FF2B5EF4-FFF2-40B4-BE49-F238E27FC236}">
                <a16:creationId xmlns:a16="http://schemas.microsoft.com/office/drawing/2014/main" xmlns="" id="{1DBF62B6-129F-43E7-9E8B-27B4E7DD71A1}"/>
              </a:ext>
            </a:extLst>
          </p:cNvPr>
          <p:cNvSpPr txBox="1">
            <a:spLocks noGrp="1" noChangeArrowheads="1"/>
          </p:cNvSpPr>
          <p:nvPr>
            <p:ph type="subTitle" idx="1"/>
          </p:nvPr>
        </p:nvSpPr>
        <p:spPr>
          <a:xfrm>
            <a:off x="494298" y="4797152"/>
            <a:ext cx="10631696" cy="437352"/>
          </a:xfrm>
        </p:spPr>
        <p:txBody>
          <a:bodyPr anchor="t"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ru-RU" sz="1400" b="1" kern="1200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Пивоварова Елена Викторовна,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ru-RU" sz="1400" b="1" kern="1200" dirty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ru-RU" sz="1400" b="1" kern="1200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главный специалист отдела общего образования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ru-RU" sz="1400" b="1" kern="1200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министерства образования Красноярского края</a:t>
            </a:r>
          </a:p>
          <a:p>
            <a:pPr algn="r" eaLnBrk="1" hangingPunct="1">
              <a:spcBef>
                <a:spcPct val="0"/>
              </a:spcBef>
              <a:spcAft>
                <a:spcPct val="0"/>
              </a:spcAft>
            </a:pPr>
            <a:endParaRPr lang="ru-RU" sz="2400" b="1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389" name="Google Shape;126;p24">
            <a:extLst>
              <a:ext uri="{FF2B5EF4-FFF2-40B4-BE49-F238E27FC236}">
                <a16:creationId xmlns:a16="http://schemas.microsoft.com/office/drawing/2014/main" xmlns="" id="{B5EBBCD3-CEA2-47EB-8FEC-ADFAC6188C16}"/>
              </a:ext>
            </a:extLst>
          </p:cNvPr>
          <p:cNvSpPr txBox="1">
            <a:spLocks noGrp="1" noChangeArrowheads="1"/>
          </p:cNvSpPr>
          <p:nvPr>
            <p:ph type="ctrTitle"/>
          </p:nvPr>
        </p:nvSpPr>
        <p:spPr>
          <a:xfrm>
            <a:off x="493504" y="1976816"/>
            <a:ext cx="11435144" cy="1448140"/>
          </a:xfrm>
        </p:spPr>
        <p:txBody>
          <a:bodyPr anchor="t"/>
          <a:lstStyle/>
          <a:p>
            <a:pPr algn="l">
              <a:spcBef>
                <a:spcPct val="0"/>
              </a:spcBef>
              <a:spcAft>
                <a:spcPts val="3000"/>
              </a:spcAft>
              <a:buClr>
                <a:srgbClr val="434343"/>
              </a:buClr>
            </a:pP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 ПРОФОРИЕНТАЦИОННОЙ </a:t>
            </a:r>
            <a:b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ДЕЯТЕЛЬНОСТИ В 2025 ГОДУ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7E490B0-D084-BE4F-BE8E-104ED64A50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04" y="194052"/>
            <a:ext cx="1913136" cy="773907"/>
          </a:xfrm>
          <a:prstGeom prst="rect">
            <a:avLst/>
          </a:prstGeom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F28D803E-E8B4-CA44-A783-E8F57A0C30C2}"/>
              </a:ext>
            </a:extLst>
          </p:cNvPr>
          <p:cNvCxnSpPr>
            <a:cxnSpLocks/>
          </p:cNvCxnSpPr>
          <p:nvPr/>
        </p:nvCxnSpPr>
        <p:spPr>
          <a:xfrm>
            <a:off x="587742" y="4351766"/>
            <a:ext cx="8280920" cy="0"/>
          </a:xfrm>
          <a:prstGeom prst="line">
            <a:avLst/>
          </a:prstGeom>
          <a:ln w="19050">
            <a:solidFill>
              <a:srgbClr val="D1002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728202" y="6309320"/>
            <a:ext cx="22318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28 марта 2025</a:t>
            </a:r>
          </a:p>
        </p:txBody>
      </p:sp>
    </p:spTree>
    <p:extLst>
      <p:ext uri="{BB962C8B-B14F-4D97-AF65-F5344CB8AC3E}">
        <p14:creationId xmlns:p14="http://schemas.microsoft.com/office/powerpoint/2010/main" val="285086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89E7F57-2895-73C7-AC02-F8DD219E28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8D91C4D9-4871-4A11-6E71-EC1AF66FD8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2531" y="116632"/>
            <a:ext cx="1168125" cy="472533"/>
          </a:xfrm>
          <a:prstGeom prst="rect">
            <a:avLst/>
          </a:prstGeom>
        </p:spPr>
      </p:pic>
      <p:sp>
        <p:nvSpPr>
          <p:cNvPr id="109" name="TextBox 108">
            <a:extLst>
              <a:ext uri="{FF2B5EF4-FFF2-40B4-BE49-F238E27FC236}">
                <a16:creationId xmlns:a16="http://schemas.microsoft.com/office/drawing/2014/main" xmlns="" id="{D4DD2BA9-717B-557B-00FA-DF5037D7641D}"/>
              </a:ext>
            </a:extLst>
          </p:cNvPr>
          <p:cNvSpPr txBox="1"/>
          <p:nvPr/>
        </p:nvSpPr>
        <p:spPr>
          <a:xfrm>
            <a:off x="191344" y="467757"/>
            <a:ext cx="60486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defRPr/>
            </a:pP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Профильные предпрофессиональные классы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- классы, 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функционирующие во взаимодействии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с предприятиями-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партнерами и профессиональными образовательными 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организациями или организациями высшего образования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4808EEE-D149-5344-9B09-8F03C7B116F3}"/>
              </a:ext>
            </a:extLst>
          </p:cNvPr>
          <p:cNvSpPr txBox="1"/>
          <p:nvPr/>
        </p:nvSpPr>
        <p:spPr>
          <a:xfrm>
            <a:off x="182725" y="2631885"/>
            <a:ext cx="8136899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Специализированные классы (124) </a:t>
            </a:r>
          </a:p>
          <a:p>
            <a:pPr marL="174625" indent="-174625">
              <a:buClr>
                <a:srgbClr val="D10028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физико-математические, естественнонаучные, 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инженерно-технологические, химико-биологические, 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гуманитарные, психолого-педагогические</a:t>
            </a:r>
          </a:p>
          <a:p>
            <a:pPr>
              <a:buClr>
                <a:srgbClr val="D10028"/>
              </a:buClr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Корпоративные классы/группы (41)</a:t>
            </a:r>
          </a:p>
          <a:p>
            <a:pPr marL="174625" indent="-174625">
              <a:buClr>
                <a:srgbClr val="D10028"/>
              </a:buClr>
              <a:buFont typeface="Wingdings" panose="05000000000000000000" pitchFamily="2" charset="2"/>
              <a:buChar char="§"/>
              <a:tabLst>
                <a:tab pos="174625" algn="l"/>
              </a:tabLst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Роснефть-классы/группы</a:t>
            </a:r>
          </a:p>
          <a:p>
            <a:pPr marL="174625" indent="-174625">
              <a:buClr>
                <a:srgbClr val="D10028"/>
              </a:buClr>
              <a:buFont typeface="Wingdings" panose="05000000000000000000" pitchFamily="2" charset="2"/>
              <a:buChar char="§"/>
              <a:tabLst>
                <a:tab pos="174625" algn="l"/>
              </a:tabLst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СУЭК-классы/группы</a:t>
            </a:r>
          </a:p>
          <a:p>
            <a:pPr marL="174625" indent="-174625">
              <a:buClr>
                <a:srgbClr val="D10028"/>
              </a:buClr>
              <a:buFont typeface="Wingdings" panose="05000000000000000000" pitchFamily="2" charset="2"/>
              <a:buChar char="§"/>
              <a:tabLst>
                <a:tab pos="174625" algn="l"/>
              </a:tabLst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Атом-классы/группы</a:t>
            </a:r>
          </a:p>
          <a:p>
            <a:pPr marL="174625" indent="-174625">
              <a:buClr>
                <a:srgbClr val="D10028"/>
              </a:buClr>
              <a:buFont typeface="Wingdings" panose="05000000000000000000" pitchFamily="2" charset="2"/>
              <a:buChar char="§"/>
              <a:tabLst>
                <a:tab pos="174625" algn="l"/>
              </a:tabLst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Энерго-классы/группы</a:t>
            </a:r>
          </a:p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Иные предпрофессиональные классы/группы (443) </a:t>
            </a:r>
          </a:p>
          <a:p>
            <a:pPr marL="174625" indent="-174625">
              <a:buClr>
                <a:srgbClr val="D10028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Аграрные классы/группы</a:t>
            </a:r>
          </a:p>
          <a:p>
            <a:pPr marL="174625" indent="-174625">
              <a:buClr>
                <a:srgbClr val="D10028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МЧС-классы/группы </a:t>
            </a:r>
          </a:p>
          <a:p>
            <a:pPr marL="174625" indent="-174625">
              <a:buClr>
                <a:srgbClr val="D10028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правовые классы/группы</a:t>
            </a:r>
          </a:p>
          <a:p>
            <a:pPr marL="174625" indent="-174625">
              <a:buClr>
                <a:srgbClr val="D10028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медицинские классы/группы</a:t>
            </a:r>
          </a:p>
          <a:p>
            <a:pPr marL="174625" indent="-174625">
              <a:buClr>
                <a:srgbClr val="D10028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психолого-педагогические классы/группы</a:t>
            </a:r>
          </a:p>
          <a:p>
            <a:pPr marL="174625" indent="-174625">
              <a:buClr>
                <a:srgbClr val="D10028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правоохранительные классы/группы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697D5B2A-AADA-7422-555C-92D4AFA4EA9A}"/>
              </a:ext>
            </a:extLst>
          </p:cNvPr>
          <p:cNvSpPr/>
          <p:nvPr/>
        </p:nvSpPr>
        <p:spPr>
          <a:xfrm>
            <a:off x="285430" y="1700808"/>
            <a:ext cx="5367666" cy="858494"/>
          </a:xfrm>
          <a:prstGeom prst="rect">
            <a:avLst/>
          </a:prstGeom>
          <a:noFill/>
          <a:ln w="19050">
            <a:solidFill>
              <a:srgbClr val="D10028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851C8CF9-7321-663D-5991-F7AB12D8F952}"/>
              </a:ext>
            </a:extLst>
          </p:cNvPr>
          <p:cNvSpPr/>
          <p:nvPr/>
        </p:nvSpPr>
        <p:spPr>
          <a:xfrm>
            <a:off x="422880" y="1835461"/>
            <a:ext cx="216024" cy="589189"/>
          </a:xfrm>
          <a:prstGeom prst="rect">
            <a:avLst/>
          </a:prstGeom>
          <a:solidFill>
            <a:srgbClr val="D10028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377">
              <a:defRPr/>
            </a:pP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941627C9-D7C2-9F32-5542-2EBB9EE38B2C}"/>
              </a:ext>
            </a:extLst>
          </p:cNvPr>
          <p:cNvSpPr txBox="1"/>
          <p:nvPr/>
        </p:nvSpPr>
        <p:spPr>
          <a:xfrm>
            <a:off x="638906" y="1714557"/>
            <a:ext cx="46650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>
              <a:defRPr/>
            </a:pP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В 2024/25 УЧЕБНОМ ГОДУ ДЕЙСТВУЮТ </a:t>
            </a:r>
            <a:b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</a:b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608 ТАКИХ КЛАССОВ/ГРУПП, В КОТОРЫХ </a:t>
            </a:r>
            <a:b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</a:b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ОБУЧАЕТСЯ БОЛЕЕ 9 ТЫС. ШКОЛЬНИКОВ</a:t>
            </a: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A01DDB61-B124-42C2-A398-4E63CB6EFEB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l="489" t="7889" r="-489" b="14381"/>
          <a:stretch/>
        </p:blipFill>
        <p:spPr>
          <a:xfrm>
            <a:off x="6535792" y="801883"/>
            <a:ext cx="5367666" cy="55631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588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7EB5B68-6C70-605F-014B-E0AB229575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6C73F08-CCB3-BE7F-2C3E-5B5B94ABC4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9" b="33161"/>
          <a:stretch/>
        </p:blipFill>
        <p:spPr>
          <a:xfrm rot="16200000">
            <a:off x="6568114" y="1261496"/>
            <a:ext cx="6663943" cy="4583833"/>
          </a:xfrm>
          <a:prstGeom prst="rect">
            <a:avLst/>
          </a:prstGeom>
        </p:spPr>
      </p:pic>
      <p:sp>
        <p:nvSpPr>
          <p:cNvPr id="16389" name="Google Shape;126;p24">
            <a:extLst>
              <a:ext uri="{FF2B5EF4-FFF2-40B4-BE49-F238E27FC236}">
                <a16:creationId xmlns:a16="http://schemas.microsoft.com/office/drawing/2014/main" xmlns="" id="{9172FA3F-2586-08F4-D771-7B9868B60347}"/>
              </a:ext>
            </a:extLst>
          </p:cNvPr>
          <p:cNvSpPr txBox="1">
            <a:spLocks noGrp="1" noChangeArrowheads="1"/>
          </p:cNvSpPr>
          <p:nvPr>
            <p:ph type="ctrTitle"/>
          </p:nvPr>
        </p:nvSpPr>
        <p:spPr>
          <a:xfrm>
            <a:off x="493504" y="3717032"/>
            <a:ext cx="11481142" cy="634733"/>
          </a:xfrm>
        </p:spPr>
        <p:txBody>
          <a:bodyPr anchor="t"/>
          <a:lstStyle/>
          <a:p>
            <a:pPr algn="l">
              <a:spcBef>
                <a:spcPct val="0"/>
              </a:spcBef>
              <a:spcAft>
                <a:spcPts val="3000"/>
              </a:spcAft>
              <a:buClr>
                <a:srgbClr val="434343"/>
              </a:buClr>
            </a:pPr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  <a:sym typeface="Livvic" panose="020B0604020202020204" charset="0"/>
              </a:rPr>
              <a:t>СПАСИБО ЗА ВНИМАНИЕ!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200DFD0-B43F-557C-A0DC-43802907D8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04" y="194052"/>
            <a:ext cx="1913136" cy="773907"/>
          </a:xfrm>
          <a:prstGeom prst="rect">
            <a:avLst/>
          </a:prstGeom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C97B14E1-AE20-475E-11D2-84E6202F6BFC}"/>
              </a:ext>
            </a:extLst>
          </p:cNvPr>
          <p:cNvCxnSpPr>
            <a:cxnSpLocks/>
          </p:cNvCxnSpPr>
          <p:nvPr/>
        </p:nvCxnSpPr>
        <p:spPr>
          <a:xfrm>
            <a:off x="587742" y="4351766"/>
            <a:ext cx="8280920" cy="0"/>
          </a:xfrm>
          <a:prstGeom prst="line">
            <a:avLst/>
          </a:prstGeom>
          <a:ln w="19050">
            <a:solidFill>
              <a:srgbClr val="D1002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93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DB9046B-C60E-B320-37A6-56275EEE42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D0936734-DB49-410F-F7A3-E24E7A1A07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0" t="2663" r="788" b="19663"/>
          <a:stretch/>
        </p:blipFill>
        <p:spPr>
          <a:xfrm rot="16200000">
            <a:off x="7136035" y="1920135"/>
            <a:ext cx="5744124" cy="4367806"/>
          </a:xfrm>
          <a:prstGeom prst="rect">
            <a:avLst/>
          </a:prstGeom>
        </p:spPr>
      </p:pic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293D1DE9-148F-46F5-4F8D-84A802171666}"/>
              </a:ext>
            </a:extLst>
          </p:cNvPr>
          <p:cNvSpPr/>
          <p:nvPr/>
        </p:nvSpPr>
        <p:spPr>
          <a:xfrm>
            <a:off x="5369005" y="4653136"/>
            <a:ext cx="4903458" cy="1612047"/>
          </a:xfrm>
          <a:prstGeom prst="rect">
            <a:avLst/>
          </a:prstGeom>
          <a:solidFill>
            <a:schemeClr val="bg1"/>
          </a:solidFill>
          <a:ln w="19050">
            <a:solidFill>
              <a:srgbClr val="D10028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3B0BEF4-F4AC-8745-5055-8C770C65880D}"/>
              </a:ext>
            </a:extLst>
          </p:cNvPr>
          <p:cNvSpPr txBox="1"/>
          <p:nvPr/>
        </p:nvSpPr>
        <p:spPr>
          <a:xfrm>
            <a:off x="191344" y="242465"/>
            <a:ext cx="5155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defRPr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НОРМАТИВНАЯ БАЗА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E10F4789-A4B7-8204-1DA2-5F0535E8A1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2531" y="116632"/>
            <a:ext cx="1168125" cy="472533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92975C53-34C5-5392-F35E-8AD7D876188E}"/>
              </a:ext>
            </a:extLst>
          </p:cNvPr>
          <p:cNvSpPr/>
          <p:nvPr/>
        </p:nvSpPr>
        <p:spPr>
          <a:xfrm>
            <a:off x="335361" y="2811147"/>
            <a:ext cx="216021" cy="1324068"/>
          </a:xfrm>
          <a:prstGeom prst="rect">
            <a:avLst/>
          </a:prstGeom>
          <a:solidFill>
            <a:srgbClr val="D10028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377">
              <a:defRPr/>
            </a:pP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83E2A81F-96D8-96C7-410B-4D78D92B8F50}"/>
              </a:ext>
            </a:extLst>
          </p:cNvPr>
          <p:cNvSpPr/>
          <p:nvPr/>
        </p:nvSpPr>
        <p:spPr>
          <a:xfrm>
            <a:off x="263525" y="2667158"/>
            <a:ext cx="4752356" cy="1612047"/>
          </a:xfrm>
          <a:prstGeom prst="rect">
            <a:avLst/>
          </a:prstGeom>
          <a:noFill/>
          <a:ln w="19050">
            <a:solidFill>
              <a:srgbClr val="D10028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6B087A1-147A-FAB7-9FF1-D0D2F999789D}"/>
              </a:ext>
            </a:extLst>
          </p:cNvPr>
          <p:cNvSpPr txBox="1"/>
          <p:nvPr/>
        </p:nvSpPr>
        <p:spPr>
          <a:xfrm>
            <a:off x="623392" y="2888406"/>
            <a:ext cx="446449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>
              <a:defRPr/>
            </a:pPr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Стратегия развития профессиональной ориентации населения в Красноярском крае </a:t>
            </a:r>
            <a:b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</a:br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до 2030 года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, утвержденная распоряжением Правительства Красноярского края от 05.03.2021 № 127-р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A74941E9-B4B0-2C8D-7B95-237BC63BD779}"/>
              </a:ext>
            </a:extLst>
          </p:cNvPr>
          <p:cNvSpPr/>
          <p:nvPr/>
        </p:nvSpPr>
        <p:spPr>
          <a:xfrm>
            <a:off x="263525" y="880071"/>
            <a:ext cx="10008939" cy="1413157"/>
          </a:xfrm>
          <a:prstGeom prst="rect">
            <a:avLst/>
          </a:prstGeom>
          <a:solidFill>
            <a:schemeClr val="bg1"/>
          </a:solidFill>
          <a:ln w="19050">
            <a:solidFill>
              <a:srgbClr val="D10028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CAB79725-4498-43FD-DFE7-7658A77CA6B9}"/>
              </a:ext>
            </a:extLst>
          </p:cNvPr>
          <p:cNvSpPr/>
          <p:nvPr/>
        </p:nvSpPr>
        <p:spPr>
          <a:xfrm>
            <a:off x="5369004" y="2667158"/>
            <a:ext cx="4903459" cy="1612047"/>
          </a:xfrm>
          <a:prstGeom prst="rect">
            <a:avLst/>
          </a:prstGeom>
          <a:solidFill>
            <a:schemeClr val="bg1"/>
          </a:solidFill>
          <a:ln w="19050">
            <a:solidFill>
              <a:srgbClr val="D10028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402871AF-5D13-3415-2DC6-3C124B4B720A}"/>
              </a:ext>
            </a:extLst>
          </p:cNvPr>
          <p:cNvSpPr/>
          <p:nvPr/>
        </p:nvSpPr>
        <p:spPr>
          <a:xfrm>
            <a:off x="5440841" y="2811147"/>
            <a:ext cx="216023" cy="1324068"/>
          </a:xfrm>
          <a:prstGeom prst="rect">
            <a:avLst/>
          </a:prstGeom>
          <a:solidFill>
            <a:srgbClr val="D10028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377">
              <a:defRPr/>
            </a:pP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FA3F22A-46D6-73A8-708B-9A332E8E763D}"/>
              </a:ext>
            </a:extLst>
          </p:cNvPr>
          <p:cNvSpPr txBox="1"/>
          <p:nvPr/>
        </p:nvSpPr>
        <p:spPr>
          <a:xfrm>
            <a:off x="5735960" y="2888406"/>
            <a:ext cx="446449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>
              <a:defRPr/>
            </a:pPr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Порядок</a:t>
            </a:r>
            <a:r>
              <a:rPr lang="en-US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осуществления мероприятий по профессиональной</a:t>
            </a:r>
            <a:r>
              <a:rPr lang="en-US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ориентации обучающихся по образовательным программам основного общего и среднего общего образования</a:t>
            </a:r>
            <a:b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(приказ Министерства просвещения от 31 августа 2023 г. № 650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A8869886-541B-E42A-065B-7DA1FCDAF58B}"/>
              </a:ext>
            </a:extLst>
          </p:cNvPr>
          <p:cNvSpPr/>
          <p:nvPr/>
        </p:nvSpPr>
        <p:spPr>
          <a:xfrm>
            <a:off x="349605" y="1047025"/>
            <a:ext cx="258856" cy="1079249"/>
          </a:xfrm>
          <a:prstGeom prst="rect">
            <a:avLst/>
          </a:prstGeom>
          <a:solidFill>
            <a:srgbClr val="D10028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377">
              <a:defRPr/>
            </a:pP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534C1C74-398C-3146-F436-B36662C04A74}"/>
              </a:ext>
            </a:extLst>
          </p:cNvPr>
          <p:cNvSpPr txBox="1"/>
          <p:nvPr/>
        </p:nvSpPr>
        <p:spPr>
          <a:xfrm>
            <a:off x="795310" y="1278872"/>
            <a:ext cx="94051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>
              <a:defRPr/>
            </a:pPr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Паспорт  федерального проекта «Профессионалитет» национального проекта «Молодежь и дети»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698B5A6D-3788-C527-97CB-86192C5BEB3A}"/>
              </a:ext>
            </a:extLst>
          </p:cNvPr>
          <p:cNvSpPr/>
          <p:nvPr/>
        </p:nvSpPr>
        <p:spPr>
          <a:xfrm>
            <a:off x="335361" y="4797125"/>
            <a:ext cx="216021" cy="1324068"/>
          </a:xfrm>
          <a:prstGeom prst="rect">
            <a:avLst/>
          </a:prstGeom>
          <a:solidFill>
            <a:srgbClr val="D10028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377">
              <a:defRPr/>
            </a:pP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920A76B5-F2AF-AC25-5D48-24FBBCC9746B}"/>
              </a:ext>
            </a:extLst>
          </p:cNvPr>
          <p:cNvSpPr/>
          <p:nvPr/>
        </p:nvSpPr>
        <p:spPr>
          <a:xfrm>
            <a:off x="263525" y="4653136"/>
            <a:ext cx="4752356" cy="1612047"/>
          </a:xfrm>
          <a:prstGeom prst="rect">
            <a:avLst/>
          </a:prstGeom>
          <a:noFill/>
          <a:ln w="19050">
            <a:solidFill>
              <a:srgbClr val="D10028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D9962ECA-B357-14B8-A3CC-17D0A0824893}"/>
              </a:ext>
            </a:extLst>
          </p:cNvPr>
          <p:cNvSpPr txBox="1"/>
          <p:nvPr/>
        </p:nvSpPr>
        <p:spPr>
          <a:xfrm>
            <a:off x="623392" y="4874384"/>
            <a:ext cx="446449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>
              <a:defRPr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Региональный план мероприятий по направлению </a:t>
            </a:r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«Система работы по самоопределению </a:t>
            </a:r>
            <a:b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</a:br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и профессиональной ориентации обучающихся»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общеобразовательных организаций Красноярского края на 2024/25 учебный год)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19AC7743-1289-6361-3E50-1B132DEE2114}"/>
              </a:ext>
            </a:extLst>
          </p:cNvPr>
          <p:cNvSpPr/>
          <p:nvPr/>
        </p:nvSpPr>
        <p:spPr>
          <a:xfrm>
            <a:off x="5440841" y="4797125"/>
            <a:ext cx="216023" cy="1324068"/>
          </a:xfrm>
          <a:prstGeom prst="rect">
            <a:avLst/>
          </a:prstGeom>
          <a:solidFill>
            <a:srgbClr val="D10028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377">
              <a:defRPr/>
            </a:pP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61B10D5E-10ED-A088-DE45-A755D72AD091}"/>
              </a:ext>
            </a:extLst>
          </p:cNvPr>
          <p:cNvSpPr txBox="1"/>
          <p:nvPr/>
        </p:nvSpPr>
        <p:spPr>
          <a:xfrm>
            <a:off x="5735960" y="4658940"/>
            <a:ext cx="4464496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>
              <a:defRPr/>
            </a:pPr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Методические рекомендации по реализации Единой модели профессиональной ориентации обучающихся 6-11 классов образовательных организаций Российской Федерации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, реализующих образовательные программы основного общего и среднего общего образования (от 19 августа 2024 года) </a:t>
            </a:r>
          </a:p>
        </p:txBody>
      </p:sp>
    </p:spTree>
    <p:extLst>
      <p:ext uri="{BB962C8B-B14F-4D97-AF65-F5344CB8AC3E}">
        <p14:creationId xmlns:p14="http://schemas.microsoft.com/office/powerpoint/2010/main" val="1088353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DB9046B-C60E-B320-37A6-56275EEE42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D0936734-DB49-410F-F7A3-E24E7A1A07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0" t="2663" r="788" b="19663"/>
          <a:stretch/>
        </p:blipFill>
        <p:spPr>
          <a:xfrm rot="16200000">
            <a:off x="7136035" y="1920135"/>
            <a:ext cx="5744124" cy="436780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3B0BEF4-F4AC-8745-5055-8C770C65880D}"/>
              </a:ext>
            </a:extLst>
          </p:cNvPr>
          <p:cNvSpPr txBox="1"/>
          <p:nvPr/>
        </p:nvSpPr>
        <p:spPr>
          <a:xfrm>
            <a:off x="191344" y="242465"/>
            <a:ext cx="6912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defRPr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Достижение показателя НП «Молодежь и дети»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E10F4789-A4B7-8204-1DA2-5F0535E8A1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2531" y="116632"/>
            <a:ext cx="1168125" cy="472533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263525" y="880071"/>
            <a:ext cx="10008939" cy="2260897"/>
            <a:chOff x="263525" y="880071"/>
            <a:chExt cx="10008939" cy="1413157"/>
          </a:xfrm>
        </p:grpSpPr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xmlns="" id="{A74941E9-B4B0-2C8D-7B95-237BC63BD779}"/>
                </a:ext>
              </a:extLst>
            </p:cNvPr>
            <p:cNvSpPr/>
            <p:nvPr/>
          </p:nvSpPr>
          <p:spPr>
            <a:xfrm>
              <a:off x="263525" y="880071"/>
              <a:ext cx="10008939" cy="141315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D10028"/>
              </a:solidFill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xmlns="" id="{A8869886-541B-E42A-065B-7DA1FCDAF58B}"/>
                </a:ext>
              </a:extLst>
            </p:cNvPr>
            <p:cNvSpPr/>
            <p:nvPr/>
          </p:nvSpPr>
          <p:spPr>
            <a:xfrm>
              <a:off x="349605" y="1047025"/>
              <a:ext cx="258856" cy="1079249"/>
            </a:xfrm>
            <a:prstGeom prst="rect">
              <a:avLst/>
            </a:prstGeom>
            <a:solidFill>
              <a:srgbClr val="D10028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914377">
                <a:defRPr/>
              </a:pPr>
              <a:endPara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534C1C74-398C-3146-F436-B36662C04A74}"/>
                </a:ext>
              </a:extLst>
            </p:cNvPr>
            <p:cNvSpPr txBox="1"/>
            <p:nvPr/>
          </p:nvSpPr>
          <p:spPr>
            <a:xfrm>
              <a:off x="785439" y="1063429"/>
              <a:ext cx="9405146" cy="4616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4377">
                <a:defRPr/>
              </a:pPr>
              <a:r>
                <a:rPr lang="ru-RU" sz="1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Охват обучающихся системой мер по выявлению, поддержке и развитию их способностей и талантов, основанной на принципах ответственности, справедливости, всеобщности и направленной на самоопределение и профессиональную ориентацию</a:t>
              </a: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3071664" y="1586649"/>
              <a:ext cx="6936433" cy="539625"/>
            </a:xfrm>
            <a:prstGeom prst="rect">
              <a:avLst/>
            </a:prstGeom>
            <a:solidFill>
              <a:srgbClr val="D10028"/>
            </a:solidFill>
            <a:ln>
              <a:solidFill>
                <a:srgbClr val="D100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/>
                <a:t>Значение показателя в 2025 г.- до конца 2025 года - 100 %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3B0BEF4-F4AC-8745-5055-8C770C65880D}"/>
              </a:ext>
            </a:extLst>
          </p:cNvPr>
          <p:cNvSpPr txBox="1"/>
          <p:nvPr/>
        </p:nvSpPr>
        <p:spPr>
          <a:xfrm>
            <a:off x="239192" y="3355052"/>
            <a:ext cx="6912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defRPr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Методика расчета</a:t>
            </a:r>
          </a:p>
        </p:txBody>
      </p:sp>
      <p:grpSp>
        <p:nvGrpSpPr>
          <p:cNvPr id="24" name="Группа 23"/>
          <p:cNvGrpSpPr/>
          <p:nvPr/>
        </p:nvGrpSpPr>
        <p:grpSpPr>
          <a:xfrm>
            <a:off x="220564" y="4162581"/>
            <a:ext cx="10611967" cy="2128956"/>
            <a:chOff x="263525" y="880071"/>
            <a:chExt cx="10008939" cy="1413157"/>
          </a:xfrm>
        </p:grpSpPr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xmlns="" id="{A74941E9-B4B0-2C8D-7B95-237BC63BD779}"/>
                </a:ext>
              </a:extLst>
            </p:cNvPr>
            <p:cNvSpPr/>
            <p:nvPr/>
          </p:nvSpPr>
          <p:spPr>
            <a:xfrm>
              <a:off x="263525" y="880071"/>
              <a:ext cx="10008939" cy="141315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D10028"/>
              </a:solidFill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xmlns="" id="{A8869886-541B-E42A-065B-7DA1FCDAF58B}"/>
                </a:ext>
              </a:extLst>
            </p:cNvPr>
            <p:cNvSpPr/>
            <p:nvPr/>
          </p:nvSpPr>
          <p:spPr>
            <a:xfrm>
              <a:off x="349605" y="1047025"/>
              <a:ext cx="258856" cy="1079249"/>
            </a:xfrm>
            <a:prstGeom prst="rect">
              <a:avLst/>
            </a:prstGeom>
            <a:solidFill>
              <a:srgbClr val="D10028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914377">
                <a:defRPr/>
              </a:pPr>
              <a:endPara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534C1C74-398C-3146-F436-B36662C04A74}"/>
                </a:ext>
              </a:extLst>
            </p:cNvPr>
            <p:cNvSpPr txBox="1"/>
            <p:nvPr/>
          </p:nvSpPr>
          <p:spPr>
            <a:xfrm>
              <a:off x="814941" y="1126983"/>
              <a:ext cx="9405146" cy="919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4377">
                <a:defRPr/>
              </a:pPr>
              <a:r>
                <a:rPr lang="ru-RU" sz="1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Показатель охвата равен отношению численности обучающихся общеобразовательных организаций, охваченных профориентационными мероприятиями, направленными на самоопределение, в том числе мероприятиями по развитию их способностей и талантов в системе дополнительного образования детей, мероприятиями в рамках внеурочной профориентационной деятельности (каждый обучающийся учитывается единожды) на конец отчетного месяца, нарастающим итогом с начала отчетного года к общей численности обучающихся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9628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DB9046B-C60E-B320-37A6-56275EEE42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D0936734-DB49-410F-F7A3-E24E7A1A07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0" t="2663" r="788" b="19663"/>
          <a:stretch/>
        </p:blipFill>
        <p:spPr>
          <a:xfrm rot="16200000">
            <a:off x="7136035" y="1920135"/>
            <a:ext cx="5744124" cy="436780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3B0BEF4-F4AC-8745-5055-8C770C65880D}"/>
              </a:ext>
            </a:extLst>
          </p:cNvPr>
          <p:cNvSpPr txBox="1"/>
          <p:nvPr/>
        </p:nvSpPr>
        <p:spPr>
          <a:xfrm>
            <a:off x="191344" y="242465"/>
            <a:ext cx="6912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defRPr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Достижение показателя ФП «Профессионалитет»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E10F4789-A4B7-8204-1DA2-5F0535E8A1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2531" y="116632"/>
            <a:ext cx="1168125" cy="472533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263525" y="880071"/>
            <a:ext cx="10008939" cy="1612825"/>
            <a:chOff x="263525" y="880071"/>
            <a:chExt cx="10008939" cy="1008084"/>
          </a:xfrm>
        </p:grpSpPr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xmlns="" id="{A74941E9-B4B0-2C8D-7B95-237BC63BD779}"/>
                </a:ext>
              </a:extLst>
            </p:cNvPr>
            <p:cNvSpPr/>
            <p:nvPr/>
          </p:nvSpPr>
          <p:spPr>
            <a:xfrm>
              <a:off x="263525" y="880071"/>
              <a:ext cx="10008939" cy="100808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D10028"/>
              </a:solidFill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xmlns="" id="{A8869886-541B-E42A-065B-7DA1FCDAF58B}"/>
                </a:ext>
              </a:extLst>
            </p:cNvPr>
            <p:cNvSpPr/>
            <p:nvPr/>
          </p:nvSpPr>
          <p:spPr>
            <a:xfrm>
              <a:off x="349604" y="936509"/>
              <a:ext cx="201779" cy="841130"/>
            </a:xfrm>
            <a:prstGeom prst="rect">
              <a:avLst/>
            </a:prstGeom>
            <a:solidFill>
              <a:srgbClr val="D10028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914377">
                <a:defRPr/>
              </a:pPr>
              <a:endPara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534C1C74-398C-3146-F436-B36662C04A74}"/>
                </a:ext>
              </a:extLst>
            </p:cNvPr>
            <p:cNvSpPr txBox="1"/>
            <p:nvPr/>
          </p:nvSpPr>
          <p:spPr>
            <a:xfrm>
              <a:off x="785439" y="936509"/>
              <a:ext cx="9405146" cy="3270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4377">
                <a:defRPr/>
              </a:pPr>
              <a:r>
                <a:rPr lang="ru-RU" sz="1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Доля обучающихся 6-11 классов, охваченных комплексов профориентационных мероприятий в рамках Единой модели профориентации ФП «Профессионалитет»</a:t>
              </a: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3071663" y="1264009"/>
              <a:ext cx="6936433" cy="539625"/>
            </a:xfrm>
            <a:prstGeom prst="rect">
              <a:avLst/>
            </a:prstGeom>
            <a:solidFill>
              <a:srgbClr val="D10028"/>
            </a:solidFill>
            <a:ln>
              <a:solidFill>
                <a:srgbClr val="D100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/>
                <a:t>Значение показателя в 2025 г.- до конца 2025 года 43 %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3B0BEF4-F4AC-8745-5055-8C770C65880D}"/>
              </a:ext>
            </a:extLst>
          </p:cNvPr>
          <p:cNvSpPr txBox="1"/>
          <p:nvPr/>
        </p:nvSpPr>
        <p:spPr>
          <a:xfrm>
            <a:off x="221110" y="2636912"/>
            <a:ext cx="6912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defRPr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Методика расчета</a:t>
            </a:r>
          </a:p>
        </p:txBody>
      </p:sp>
      <p:grpSp>
        <p:nvGrpSpPr>
          <p:cNvPr id="24" name="Группа 23"/>
          <p:cNvGrpSpPr/>
          <p:nvPr/>
        </p:nvGrpSpPr>
        <p:grpSpPr>
          <a:xfrm>
            <a:off x="191344" y="3080658"/>
            <a:ext cx="10008939" cy="1413157"/>
            <a:chOff x="263525" y="880071"/>
            <a:chExt cx="10008939" cy="1413157"/>
          </a:xfrm>
        </p:grpSpPr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xmlns="" id="{A74941E9-B4B0-2C8D-7B95-237BC63BD779}"/>
                </a:ext>
              </a:extLst>
            </p:cNvPr>
            <p:cNvSpPr/>
            <p:nvPr/>
          </p:nvSpPr>
          <p:spPr>
            <a:xfrm>
              <a:off x="263525" y="880071"/>
              <a:ext cx="10008939" cy="141315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D10028"/>
              </a:solidFill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xmlns="" id="{A8869886-541B-E42A-065B-7DA1FCDAF58B}"/>
                </a:ext>
              </a:extLst>
            </p:cNvPr>
            <p:cNvSpPr/>
            <p:nvPr/>
          </p:nvSpPr>
          <p:spPr>
            <a:xfrm>
              <a:off x="349605" y="1047025"/>
              <a:ext cx="258856" cy="1079249"/>
            </a:xfrm>
            <a:prstGeom prst="rect">
              <a:avLst/>
            </a:prstGeom>
            <a:solidFill>
              <a:srgbClr val="D10028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914377">
                <a:defRPr/>
              </a:pPr>
              <a:endPara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534C1C74-398C-3146-F436-B36662C04A74}"/>
                </a:ext>
              </a:extLst>
            </p:cNvPr>
            <p:cNvSpPr txBox="1"/>
            <p:nvPr/>
          </p:nvSpPr>
          <p:spPr>
            <a:xfrm>
              <a:off x="785439" y="1063429"/>
              <a:ext cx="9405146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4377">
                <a:defRPr/>
              </a:pPr>
              <a:r>
                <a:rPr lang="ru-RU" sz="1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Показатель равен отношению численности обучающихся 6-11 классов общеобразовательных организаций, охваченных комплексом профориентационных мероприятий в рамках Единой модели профориентации, за исключением обучающихся с ОВЗ и (или) инвалидностью на конец отчетного месяца к общей численности таких обучающихся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983432" y="5085184"/>
            <a:ext cx="10008939" cy="1413157"/>
            <a:chOff x="263525" y="880071"/>
            <a:chExt cx="10008939" cy="1413157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xmlns="" id="{A74941E9-B4B0-2C8D-7B95-237BC63BD779}"/>
                </a:ext>
              </a:extLst>
            </p:cNvPr>
            <p:cNvSpPr/>
            <p:nvPr/>
          </p:nvSpPr>
          <p:spPr>
            <a:xfrm>
              <a:off x="263525" y="880071"/>
              <a:ext cx="10008939" cy="141315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D10028"/>
              </a:solidFill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xmlns="" id="{A8869886-541B-E42A-065B-7DA1FCDAF58B}"/>
                </a:ext>
              </a:extLst>
            </p:cNvPr>
            <p:cNvSpPr/>
            <p:nvPr/>
          </p:nvSpPr>
          <p:spPr>
            <a:xfrm>
              <a:off x="9873369" y="1084499"/>
              <a:ext cx="258856" cy="1079249"/>
            </a:xfrm>
            <a:prstGeom prst="rect">
              <a:avLst/>
            </a:prstGeom>
            <a:solidFill>
              <a:srgbClr val="D10028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914377">
                <a:defRPr/>
              </a:pPr>
              <a:endPara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534C1C74-398C-3146-F436-B36662C04A74}"/>
                </a:ext>
              </a:extLst>
            </p:cNvPr>
            <p:cNvSpPr txBox="1"/>
            <p:nvPr/>
          </p:nvSpPr>
          <p:spPr>
            <a:xfrm>
              <a:off x="468223" y="1254791"/>
              <a:ext cx="9405146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4377">
                <a:defRPr/>
              </a:pPr>
              <a:r>
                <a:rPr lang="ru-RU" sz="1400" b="1" dirty="0"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Комплекс профориентационных мероприятий состоит из: курса занятий «Россия – мои горизонты» и (или) профессиональных проб, и (или) экскурсий, и (или) мастер-классов, и (или) иных мероприятий профессионального выбора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4861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175B447-00D3-16B6-5390-3ABDD0548C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09F38E69-5387-7C28-6171-5F60F572AF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0" t="2663" r="788" b="19663"/>
          <a:stretch/>
        </p:blipFill>
        <p:spPr>
          <a:xfrm rot="16200000">
            <a:off x="7136035" y="1920135"/>
            <a:ext cx="5744124" cy="4367806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xmlns="" id="{F80267AD-79ED-B45C-17AF-9D3A81E036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9" t="14142" r="27934" b="5585"/>
          <a:stretch/>
        </p:blipFill>
        <p:spPr>
          <a:xfrm flipH="1">
            <a:off x="9120458" y="2503776"/>
            <a:ext cx="3071541" cy="43465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0690939-ADA3-26BC-833A-0B01C10A1160}"/>
              </a:ext>
            </a:extLst>
          </p:cNvPr>
          <p:cNvSpPr txBox="1"/>
          <p:nvPr/>
        </p:nvSpPr>
        <p:spPr>
          <a:xfrm>
            <a:off x="191344" y="620688"/>
            <a:ext cx="92600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Профессиональная ориентация обучающихся - комплексная подготовка обучающихся </a:t>
            </a:r>
            <a:br>
              <a:rPr lang="ru-RU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профессиональному самоопределению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в соответствии с их личностными качествами, интересами, </a:t>
            </a:r>
            <a:b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способностями, состоянием здоровья, а также с учетом потребностей развития экономики и общества</a:t>
            </a:r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xmlns="" id="{57176111-8E78-D822-2025-3A4AC9919F45}"/>
              </a:ext>
            </a:extLst>
          </p:cNvPr>
          <p:cNvGrpSpPr/>
          <p:nvPr/>
        </p:nvGrpSpPr>
        <p:grpSpPr>
          <a:xfrm>
            <a:off x="279585" y="1439134"/>
            <a:ext cx="7544608" cy="380991"/>
            <a:chOff x="263352" y="2060848"/>
            <a:chExt cx="7544608" cy="380991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E1FB4223-751B-C828-9707-3DF97DB2FE76}"/>
                </a:ext>
              </a:extLst>
            </p:cNvPr>
            <p:cNvSpPr/>
            <p:nvPr/>
          </p:nvSpPr>
          <p:spPr>
            <a:xfrm>
              <a:off x="335189" y="2139390"/>
              <a:ext cx="229737" cy="223906"/>
            </a:xfrm>
            <a:prstGeom prst="rect">
              <a:avLst/>
            </a:prstGeom>
            <a:solidFill>
              <a:srgbClr val="D10028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914377">
                <a:defRPr/>
              </a:pPr>
              <a:endPara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xmlns="" id="{C34DAB59-9795-2672-4DC1-DA7E636D2781}"/>
                </a:ext>
              </a:extLst>
            </p:cNvPr>
            <p:cNvSpPr/>
            <p:nvPr/>
          </p:nvSpPr>
          <p:spPr>
            <a:xfrm>
              <a:off x="263352" y="2060848"/>
              <a:ext cx="7544608" cy="380991"/>
            </a:xfrm>
            <a:prstGeom prst="rect">
              <a:avLst/>
            </a:prstGeom>
            <a:noFill/>
            <a:ln w="19050">
              <a:solidFill>
                <a:srgbClr val="D10028"/>
              </a:solidFill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B334727C-0DB9-2E66-CC38-527D1E9318A0}"/>
                </a:ext>
              </a:extLst>
            </p:cNvPr>
            <p:cNvSpPr txBox="1"/>
            <p:nvPr/>
          </p:nvSpPr>
          <p:spPr>
            <a:xfrm>
              <a:off x="551213" y="2097456"/>
              <a:ext cx="703206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4377">
                <a:defRPr/>
              </a:pPr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ЕДИНАЯ МОДЕЛЬ ПРОФОРИЕНТАЦИИ</a:t>
              </a:r>
            </a:p>
          </p:txBody>
        </p:sp>
      </p:grp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xmlns="" id="{DD28343B-5D92-2A74-C4F6-03ABDACBB182}"/>
              </a:ext>
            </a:extLst>
          </p:cNvPr>
          <p:cNvSpPr/>
          <p:nvPr/>
        </p:nvSpPr>
        <p:spPr>
          <a:xfrm>
            <a:off x="263525" y="1948571"/>
            <a:ext cx="2431560" cy="472317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D10028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Базовый уровень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менее 40 </a:t>
            </a:r>
            <a:r>
              <a:rPr lang="ru-RU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часов в уч. год 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xmlns="" id="{D88B698F-EF28-2C2C-4CBD-3909351EB5CC}"/>
              </a:ext>
            </a:extLst>
          </p:cNvPr>
          <p:cNvSpPr/>
          <p:nvPr/>
        </p:nvSpPr>
        <p:spPr>
          <a:xfrm>
            <a:off x="2828079" y="1948571"/>
            <a:ext cx="2431560" cy="472317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D10028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Основной уровень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менее</a:t>
            </a: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</a:t>
            </a:r>
            <a:r>
              <a:rPr lang="ru-RU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часов в уч. год 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xmlns="" id="{A4EF0DAC-46B1-21CA-C356-0294A8AA230C}"/>
              </a:ext>
            </a:extLst>
          </p:cNvPr>
          <p:cNvSpPr/>
          <p:nvPr/>
        </p:nvSpPr>
        <p:spPr>
          <a:xfrm>
            <a:off x="5392633" y="1948571"/>
            <a:ext cx="2431560" cy="472317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D10028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Продвинутый уровень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менее 80 </a:t>
            </a:r>
            <a:r>
              <a:rPr lang="ru-RU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часов в уч. год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5204647B-FC64-7463-5F3C-888CEA4357BE}"/>
              </a:ext>
            </a:extLst>
          </p:cNvPr>
          <p:cNvSpPr txBox="1"/>
          <p:nvPr/>
        </p:nvSpPr>
        <p:spPr>
          <a:xfrm>
            <a:off x="162565" y="3140968"/>
            <a:ext cx="489773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УРОЧНАЯ ДЕЯТЕЛЬНОСТЬ</a:t>
            </a:r>
          </a:p>
          <a:p>
            <a:pPr marL="0" indent="0">
              <a:buNone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 уроках общеобразовательного цикла становятся обязательными модули, посвященные значимости </a:t>
            </a:r>
            <a:b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учебного предмета для профессиональной деятельности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D5E7F3BD-0D8A-BA56-5F6D-2C0314567806}"/>
              </a:ext>
            </a:extLst>
          </p:cNvPr>
          <p:cNvSpPr/>
          <p:nvPr/>
        </p:nvSpPr>
        <p:spPr>
          <a:xfrm>
            <a:off x="335361" y="2766511"/>
            <a:ext cx="229737" cy="223906"/>
          </a:xfrm>
          <a:prstGeom prst="rect">
            <a:avLst/>
          </a:prstGeom>
          <a:solidFill>
            <a:srgbClr val="D10028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377">
              <a:defRPr/>
            </a:pP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C293FEFB-E0BE-97A0-0AE9-42AF5DB3522B}"/>
              </a:ext>
            </a:extLst>
          </p:cNvPr>
          <p:cNvSpPr/>
          <p:nvPr/>
        </p:nvSpPr>
        <p:spPr>
          <a:xfrm>
            <a:off x="263524" y="2687969"/>
            <a:ext cx="8424764" cy="380991"/>
          </a:xfrm>
          <a:prstGeom prst="rect">
            <a:avLst/>
          </a:prstGeom>
          <a:noFill/>
          <a:ln w="19050">
            <a:solidFill>
              <a:srgbClr val="D10028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2E102BE2-2F5D-DC20-90F7-79183A5F0406}"/>
              </a:ext>
            </a:extLst>
          </p:cNvPr>
          <p:cNvSpPr txBox="1"/>
          <p:nvPr/>
        </p:nvSpPr>
        <p:spPr>
          <a:xfrm>
            <a:off x="551385" y="2724578"/>
            <a:ext cx="856907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>
              <a:defRPr/>
            </a:pP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ЕДИНАЯ МОДЕЛЬ ПРОФОРИЕНТАЦИИ РЕАЛИЗУЕТСЯ ПО 7 НАПРАВЛЕНИЯМ: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5BB4691D-81F1-7C46-0615-1A1262A1B168}"/>
              </a:ext>
            </a:extLst>
          </p:cNvPr>
          <p:cNvSpPr txBox="1"/>
          <p:nvPr/>
        </p:nvSpPr>
        <p:spPr>
          <a:xfrm>
            <a:off x="162565" y="4089776"/>
            <a:ext cx="547243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ВНЕУРОЧНАЯ ДЕЯТЕЛЬНОСТЬ: </a:t>
            </a:r>
            <a:b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курс занятий «Россия – мои горизонты»</a:t>
            </a:r>
          </a:p>
          <a:p>
            <a:pPr marL="0" indent="0">
              <a:buNone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Ежедневно по четвергам проводятся внеурочные занятия </a:t>
            </a:r>
            <a:b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«Россия – мои горизонты», на которых учащихся знакомят </a:t>
            </a:r>
            <a:b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 современным состоянием и перспективами развития </a:t>
            </a:r>
            <a:b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отраслей экономики, рассказывают о региональном </a:t>
            </a:r>
            <a:b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 федеральном рынках труда, востребованных профессиях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CFB373A7-BC88-1F8F-687D-2680269018C5}"/>
              </a:ext>
            </a:extLst>
          </p:cNvPr>
          <p:cNvSpPr txBox="1"/>
          <p:nvPr/>
        </p:nvSpPr>
        <p:spPr>
          <a:xfrm>
            <a:off x="162565" y="5623360"/>
            <a:ext cx="4997331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ВЗАИМОДЕЙСТВИЕ С РОДИТЕЛЯМИ</a:t>
            </a:r>
            <a:b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Всероссийское родительское собрание по профориентации, </a:t>
            </a:r>
            <a:b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планируется для проведения с 27 марта по 10 апреля 2025 года. Рекомендованная дата проведения в Красноярском крае – 3 апреля</a:t>
            </a:r>
          </a:p>
        </p:txBody>
      </p:sp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74369AA3-C8A2-5414-1D0C-28BDC62AB6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2531" y="116632"/>
            <a:ext cx="1168125" cy="472533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0842ECBC-1595-2B03-71F3-8DD658FE347F}"/>
              </a:ext>
            </a:extLst>
          </p:cNvPr>
          <p:cNvSpPr txBox="1"/>
          <p:nvPr/>
        </p:nvSpPr>
        <p:spPr>
          <a:xfrm>
            <a:off x="4679704" y="3159790"/>
            <a:ext cx="4851112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ПРАКТИКО-ОРИЕНТИРОВАННЫЙ МОДУЛЬ</a:t>
            </a:r>
          </a:p>
          <a:p>
            <a:pPr marL="0" indent="0">
              <a:buNone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Для школьников проводятся профессиональные пробы, мастер-классы и экскурсии на площадках предприятий-работодателей, </a:t>
            </a:r>
            <a:b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 колледжах и вузах; организована проектная деятельность </a:t>
            </a:r>
            <a:b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 участие в чемпионатах профессионального мастерства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BCF2DC84-39DD-C394-0739-DA87720BE69C}"/>
              </a:ext>
            </a:extLst>
          </p:cNvPr>
          <p:cNvSpPr txBox="1"/>
          <p:nvPr/>
        </p:nvSpPr>
        <p:spPr>
          <a:xfrm>
            <a:off x="4679703" y="5163466"/>
            <a:ext cx="487268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ПРОФЕССИОНАЛЬНОЕ ОБУЧЕНИЕ</a:t>
            </a:r>
          </a:p>
          <a:p>
            <a:pPr marL="0" indent="0">
              <a:buNone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Направлено на приобретение школьниками профессиональной компетенции. Школьник вместе с аттестатом может получить свидетельство о профессии рабочего, должности служащего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7F8D53E9-642E-95A3-0CFE-DA3FC0132BB8}"/>
              </a:ext>
            </a:extLst>
          </p:cNvPr>
          <p:cNvSpPr txBox="1"/>
          <p:nvPr/>
        </p:nvSpPr>
        <p:spPr>
          <a:xfrm>
            <a:off x="4679703" y="6165304"/>
            <a:ext cx="458464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ПРОФИЛЬНЫЕ ПРОФЕССИОНАЛЬНЫЕ КЛАССЫ</a:t>
            </a:r>
          </a:p>
          <a:p>
            <a:pPr marL="0" indent="0">
              <a:buNone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Инженерные, космические, медицинские,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 другие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20F1B113-031B-C2B0-C335-4D27B875AB85}"/>
              </a:ext>
            </a:extLst>
          </p:cNvPr>
          <p:cNvSpPr txBox="1"/>
          <p:nvPr/>
        </p:nvSpPr>
        <p:spPr>
          <a:xfrm>
            <a:off x="4679703" y="4346294"/>
            <a:ext cx="5664769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ДОПОЛНИТЕЛЬНОЕ ОБРАЗОВАНИЕ</a:t>
            </a:r>
          </a:p>
          <a:p>
            <a:pPr marL="0" indent="0">
              <a:buNone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Выбор и посещение ознакомительных занятий в рамках. доп. образования </a:t>
            </a:r>
            <a:b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 учетом склонностей и образовательных потребностей школьникам </a:t>
            </a:r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xmlns="" id="{6266B4EA-8210-2F91-EE91-3E31A7AC84C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559" y="1157843"/>
            <a:ext cx="830757" cy="830757"/>
          </a:xfrm>
          <a:prstGeom prst="rect">
            <a:avLst/>
          </a:prstGeom>
        </p:spPr>
      </p:pic>
      <p:sp>
        <p:nvSpPr>
          <p:cNvPr id="108" name="TextBox 107">
            <a:extLst>
              <a:ext uri="{FF2B5EF4-FFF2-40B4-BE49-F238E27FC236}">
                <a16:creationId xmlns:a16="http://schemas.microsoft.com/office/drawing/2014/main" xmlns="" id="{33E56239-CEBC-E1D7-6307-BB124802C94D}"/>
              </a:ext>
            </a:extLst>
          </p:cNvPr>
          <p:cNvSpPr txBox="1"/>
          <p:nvPr/>
        </p:nvSpPr>
        <p:spPr>
          <a:xfrm>
            <a:off x="9776199" y="1157843"/>
            <a:ext cx="136036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buNone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Информация, нормативные </a:t>
            </a:r>
            <a:b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 методические материалы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xmlns="" id="{AE92C497-0E2F-0DCE-A546-8669E5E75D9C}"/>
              </a:ext>
            </a:extLst>
          </p:cNvPr>
          <p:cNvSpPr txBox="1"/>
          <p:nvPr/>
        </p:nvSpPr>
        <p:spPr>
          <a:xfrm>
            <a:off x="191344" y="242465"/>
            <a:ext cx="5155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defRPr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ЕДИНАЯ МОДЕЛЬ ПРОФОРИЕНТАЦИИ </a:t>
            </a:r>
          </a:p>
        </p:txBody>
      </p:sp>
      <p:cxnSp>
        <p:nvCxnSpPr>
          <p:cNvPr id="111" name="Прямая соединительная линия 110">
            <a:extLst>
              <a:ext uri="{FF2B5EF4-FFF2-40B4-BE49-F238E27FC236}">
                <a16:creationId xmlns:a16="http://schemas.microsoft.com/office/drawing/2014/main" xmlns="" id="{3D28101D-507D-3A57-4EEF-CC81F8251255}"/>
              </a:ext>
            </a:extLst>
          </p:cNvPr>
          <p:cNvCxnSpPr>
            <a:cxnSpLocks/>
            <a:stCxn id="13" idx="0"/>
          </p:cNvCxnSpPr>
          <p:nvPr/>
        </p:nvCxnSpPr>
        <p:spPr>
          <a:xfrm flipV="1">
            <a:off x="6608413" y="1820125"/>
            <a:ext cx="0" cy="128446"/>
          </a:xfrm>
          <a:prstGeom prst="line">
            <a:avLst/>
          </a:prstGeom>
          <a:ln w="19050">
            <a:solidFill>
              <a:srgbClr val="D10028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>
            <a:extLst>
              <a:ext uri="{FF2B5EF4-FFF2-40B4-BE49-F238E27FC236}">
                <a16:creationId xmlns:a16="http://schemas.microsoft.com/office/drawing/2014/main" xmlns="" id="{AFC37EC1-A0C9-3A72-32C4-BB54BD9D987A}"/>
              </a:ext>
            </a:extLst>
          </p:cNvPr>
          <p:cNvCxnSpPr>
            <a:cxnSpLocks/>
          </p:cNvCxnSpPr>
          <p:nvPr/>
        </p:nvCxnSpPr>
        <p:spPr>
          <a:xfrm flipV="1">
            <a:off x="4043859" y="1820125"/>
            <a:ext cx="0" cy="128446"/>
          </a:xfrm>
          <a:prstGeom prst="line">
            <a:avLst/>
          </a:prstGeom>
          <a:ln w="19050">
            <a:solidFill>
              <a:srgbClr val="D10028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>
            <a:extLst>
              <a:ext uri="{FF2B5EF4-FFF2-40B4-BE49-F238E27FC236}">
                <a16:creationId xmlns:a16="http://schemas.microsoft.com/office/drawing/2014/main" xmlns="" id="{37C168FF-FF32-65EE-A37B-1986704E0F01}"/>
              </a:ext>
            </a:extLst>
          </p:cNvPr>
          <p:cNvCxnSpPr>
            <a:cxnSpLocks/>
          </p:cNvCxnSpPr>
          <p:nvPr/>
        </p:nvCxnSpPr>
        <p:spPr>
          <a:xfrm flipV="1">
            <a:off x="1487488" y="1820125"/>
            <a:ext cx="0" cy="128446"/>
          </a:xfrm>
          <a:prstGeom prst="line">
            <a:avLst/>
          </a:prstGeom>
          <a:ln w="19050">
            <a:solidFill>
              <a:srgbClr val="D10028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7732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175B447-00D3-16B6-5390-3ABDD0548C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09F38E69-5387-7C28-6171-5F60F572AF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0" t="2663" r="788" b="19663"/>
          <a:stretch/>
        </p:blipFill>
        <p:spPr>
          <a:xfrm rot="16200000">
            <a:off x="7136035" y="1920135"/>
            <a:ext cx="5744124" cy="4367806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74369AA3-C8A2-5414-1D0C-28BDC62AB6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2531" y="116632"/>
            <a:ext cx="1168125" cy="472533"/>
          </a:xfrm>
          <a:prstGeom prst="rect">
            <a:avLst/>
          </a:prstGeom>
        </p:spPr>
      </p:pic>
      <p:sp>
        <p:nvSpPr>
          <p:cNvPr id="109" name="TextBox 108">
            <a:extLst>
              <a:ext uri="{FF2B5EF4-FFF2-40B4-BE49-F238E27FC236}">
                <a16:creationId xmlns:a16="http://schemas.microsoft.com/office/drawing/2014/main" xmlns="" id="{AE92C497-0E2F-0DCE-A546-8669E5E75D9C}"/>
              </a:ext>
            </a:extLst>
          </p:cNvPr>
          <p:cNvSpPr txBox="1"/>
          <p:nvPr/>
        </p:nvSpPr>
        <p:spPr>
          <a:xfrm>
            <a:off x="191344" y="242465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defRPr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ИТОГОВЫЙ МОНИТОРИНГ ЕДИНОЙ МОДЕЛИ ПРОФОРИЕНТАЦИИ (отчет до 20 мая 2025 г.)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7368" y="1231975"/>
            <a:ext cx="1123324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/>
              <a:t>Количество ОО, в которых реализуется Единая модель профориентации (ЕМП):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/>
              <a:t>на базовом, на основном, на продвинутом уровнях: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/>
              <a:t>Численность обучающихся 6-11 классов, охваченных мероприятиями ЕМП (в разрезе классов);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/>
              <a:t>Численность обучающихся 6-11 классов с ОВЗ и инвалидностью, охваченных мероприятиями ЕМП;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/>
              <a:t>Численность обучающихся 6-11 классов из числа детей-сирот, охваченных мероприятиями ЕМП;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/>
              <a:t>Численность обучающихся 6-11 классов , охваченных профессиональным обучением;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/>
              <a:t>Численность обучающихся 6-11 классов , охваченных профессиональными пробами;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/>
              <a:t>Численность обучающихся 6-11 классов , охваченных экскурсиями на базе предприятий-работодателей;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/>
              <a:t>Численность обучающихся 6-11 классов , охваченных мастер-классами;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/>
              <a:t>Количество профильных предпрофессиональных классов (из них: инженерных, медицинских, космических, педагогических, аграрных, предпринимательских, кадетских, </a:t>
            </a:r>
            <a:r>
              <a:rPr lang="en-US" sz="2000" dirty="0"/>
              <a:t>IT</a:t>
            </a:r>
            <a:r>
              <a:rPr lang="ru-RU" sz="2000" dirty="0"/>
              <a:t>-классов, иных классов);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/>
              <a:t>Количество ПОО, участвующих в реализации ЕМП;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/>
              <a:t>Количество ОО ВО, участвующих в реализации ЕМП;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/>
              <a:t>Количество предприятий-работодателей, участвующих в реализации ЕМП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191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02CECD7-9B7A-4569-8E7A-24C69041AD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" t="18270" r="65767" b="28026"/>
          <a:stretch/>
        </p:blipFill>
        <p:spPr bwMode="auto">
          <a:xfrm>
            <a:off x="5663952" y="583832"/>
            <a:ext cx="6026546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A184C698-EC3C-7721-E7EF-E69A36472A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2531" y="116632"/>
            <a:ext cx="1168125" cy="472533"/>
          </a:xfrm>
          <a:prstGeom prst="rect">
            <a:avLst/>
          </a:prstGeom>
        </p:spPr>
      </p:pic>
      <p:sp>
        <p:nvSpPr>
          <p:cNvPr id="109" name="TextBox 108">
            <a:extLst>
              <a:ext uri="{FF2B5EF4-FFF2-40B4-BE49-F238E27FC236}">
                <a16:creationId xmlns:a16="http://schemas.microsoft.com/office/drawing/2014/main" xmlns="" id="{F04A3175-1EEA-6EE9-2917-DBAA9B6D0FD1}"/>
              </a:ext>
            </a:extLst>
          </p:cNvPr>
          <p:cNvSpPr txBox="1"/>
          <p:nvPr/>
        </p:nvSpPr>
        <p:spPr>
          <a:xfrm>
            <a:off x="191344" y="242465"/>
            <a:ext cx="51555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defRPr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ФЕДЕРАЛЬНАЯ СТАТИСТИЧЕСКАЯ ОТЧЕТНОСТЬ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3" t="17040" r="38107" b="20533"/>
          <a:stretch/>
        </p:blipFill>
        <p:spPr bwMode="auto">
          <a:xfrm>
            <a:off x="56306" y="1043934"/>
            <a:ext cx="5442866" cy="460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650184" y="5085184"/>
            <a:ext cx="6278463" cy="1222520"/>
          </a:xfrm>
          <a:prstGeom prst="rect">
            <a:avLst/>
          </a:prstGeom>
          <a:noFill/>
          <a:ln w="57150">
            <a:solidFill>
              <a:srgbClr val="D10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1" t="32671" r="4961" b="25712"/>
          <a:stretch/>
        </p:blipFill>
        <p:spPr bwMode="auto">
          <a:xfrm>
            <a:off x="62458" y="4638580"/>
            <a:ext cx="5458840" cy="1797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29605" y="4638580"/>
            <a:ext cx="5091693" cy="1885148"/>
          </a:xfrm>
          <a:prstGeom prst="rect">
            <a:avLst/>
          </a:prstGeom>
          <a:noFill/>
          <a:ln w="57150">
            <a:solidFill>
              <a:srgbClr val="D10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507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02CECD7-9B7A-4569-8E7A-24C69041AD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A74941E9-B4B0-2C8D-7B95-237BC63BD779}"/>
              </a:ext>
            </a:extLst>
          </p:cNvPr>
          <p:cNvSpPr/>
          <p:nvPr/>
        </p:nvSpPr>
        <p:spPr>
          <a:xfrm>
            <a:off x="6672064" y="571476"/>
            <a:ext cx="4536504" cy="1413157"/>
          </a:xfrm>
          <a:prstGeom prst="rect">
            <a:avLst/>
          </a:prstGeom>
          <a:solidFill>
            <a:schemeClr val="bg1"/>
          </a:solidFill>
          <a:ln w="19050">
            <a:solidFill>
              <a:srgbClr val="D10028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A184C698-EC3C-7721-E7EF-E69A36472A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2531" y="116632"/>
            <a:ext cx="1168125" cy="472533"/>
          </a:xfrm>
          <a:prstGeom prst="rect">
            <a:avLst/>
          </a:prstGeom>
        </p:spPr>
      </p:pic>
      <p:sp>
        <p:nvSpPr>
          <p:cNvPr id="109" name="TextBox 108">
            <a:extLst>
              <a:ext uri="{FF2B5EF4-FFF2-40B4-BE49-F238E27FC236}">
                <a16:creationId xmlns:a16="http://schemas.microsoft.com/office/drawing/2014/main" xmlns="" id="{F04A3175-1EEA-6EE9-2917-DBAA9B6D0FD1}"/>
              </a:ext>
            </a:extLst>
          </p:cNvPr>
          <p:cNvSpPr txBox="1"/>
          <p:nvPr/>
        </p:nvSpPr>
        <p:spPr>
          <a:xfrm>
            <a:off x="408532" y="237280"/>
            <a:ext cx="5155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defRPr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«МАРШРУТИЗАЦИЯ»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2647" y="600946"/>
            <a:ext cx="62913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ЦЕЛЬ: выявление склонностей к видам деятельности, формирование представления о профессиональных направлениях, развитие интереса к различным отраслям, реализация мероприятий, знакомящих обучающихся с деятельностью работодателей региона, испытывающих кадровую потребность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88088" y="642575"/>
            <a:ext cx="3472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ЦЕЛЕВАЯ ГРУППА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88088" y="1278054"/>
            <a:ext cx="3672408" cy="400110"/>
          </a:xfrm>
          <a:prstGeom prst="rect">
            <a:avLst/>
          </a:prstGeom>
          <a:solidFill>
            <a:srgbClr val="D10028"/>
          </a:solidFill>
          <a:ln>
            <a:solidFill>
              <a:srgbClr val="D1002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обучающиеся 8-9 классов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DF68F74-8B4E-16E9-52EE-CD8CCD3D7CC5}"/>
              </a:ext>
            </a:extLst>
          </p:cNvPr>
          <p:cNvSpPr txBox="1"/>
          <p:nvPr/>
        </p:nvSpPr>
        <p:spPr>
          <a:xfrm>
            <a:off x="357439" y="2492896"/>
            <a:ext cx="6026593" cy="403187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D10028"/>
            </a:solidFill>
            <a:prstDash val="dash"/>
          </a:ln>
        </p:spPr>
        <p:txBody>
          <a:bodyPr wrap="square">
            <a:sp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ЦЕЛЕВЫЕ ПОКАЗАТЕЛИ (ПРОЕКТ):</a:t>
            </a:r>
          </a:p>
          <a:p>
            <a:pPr marL="174625" indent="-174625">
              <a:spcAft>
                <a:spcPts val="18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доля общеобразовательных организаций, в которых количество и структура профориентационных мероприятий в отношении школьников 8 и 9 классов сформирована с учетом прогноза кадровой потребности – 100%</a:t>
            </a:r>
          </a:p>
          <a:p>
            <a:pPr marL="174625" indent="-174625">
              <a:spcAft>
                <a:spcPts val="18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доля обучающихся 8 и 9 классов, охваченных профориентационными мероприятиями общеобразовательных организаций, а также ЦЗН (50%);</a:t>
            </a:r>
          </a:p>
          <a:p>
            <a:pPr marL="174625" indent="-174625">
              <a:spcAft>
                <a:spcPts val="18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доля обучающихся 8 и 9 классов, посетивших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профтуры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(экскурсии) к работодателям и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профпробы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организованные общеобразовательными организациями (25%);</a:t>
            </a:r>
          </a:p>
          <a:p>
            <a:pPr marL="174625" indent="-174625">
              <a:spcAft>
                <a:spcPts val="18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доля обучающихся 8 и 9 классов, зарегистрированных на платформе «Билет в будущее»  и единой цифровой платформе «Работа в России» (50%)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5972799"/>
              </p:ext>
            </p:extLst>
          </p:nvPr>
        </p:nvGraphicFramePr>
        <p:xfrm>
          <a:off x="6672064" y="2180758"/>
          <a:ext cx="5049663" cy="4163560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36724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772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527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Наименование начальной группы занятий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Общая кадровая потребность, тыс. чел.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40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Средний медицинский персонал по уходу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28,70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11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Педагогические работники в средней школе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28,59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34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Инженеры в промышленности и на производстве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24,76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34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Механики и ремонтники сельскохозяйственного и производственного оборудования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24,47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81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Сварщики и газорезчики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19,70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75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Педагогические работники в дошкольном образовании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17,13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516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Операторы (машинисты) кранов, подъемников и аналогичного оборудования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16,98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881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Электромеханики и монтеры электрического оборудования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16,81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881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Служащие, занятые учетом, приемом и выдачей товаров на складе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16,60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881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Специалисты органов государственной власти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16,42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881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Повара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15,58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881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…</a:t>
                      </a: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…</a:t>
                      </a: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1583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23003AE-3156-0E2C-5153-1B7138D726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5FA6384E-12E3-AB71-26FC-38F6D1813B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2531" y="116632"/>
            <a:ext cx="1168125" cy="472533"/>
          </a:xfrm>
          <a:prstGeom prst="rect">
            <a:avLst/>
          </a:prstGeom>
        </p:spPr>
      </p:pic>
      <p:sp>
        <p:nvSpPr>
          <p:cNvPr id="109" name="TextBox 108">
            <a:extLst>
              <a:ext uri="{FF2B5EF4-FFF2-40B4-BE49-F238E27FC236}">
                <a16:creationId xmlns:a16="http://schemas.microsoft.com/office/drawing/2014/main" xmlns="" id="{607517D8-4EF9-1B17-EC4F-CE1DF0968824}"/>
              </a:ext>
            </a:extLst>
          </p:cNvPr>
          <p:cNvSpPr txBox="1"/>
          <p:nvPr/>
        </p:nvSpPr>
        <p:spPr>
          <a:xfrm>
            <a:off x="191344" y="242465"/>
            <a:ext cx="72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defRPr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ВЗАИМОДЕЙСТВИЕ С ПРЕДПРИЯТИЯМИ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2739972-1320-0ACE-C65D-DED0932EE84D}"/>
              </a:ext>
            </a:extLst>
          </p:cNvPr>
          <p:cNvSpPr/>
          <p:nvPr/>
        </p:nvSpPr>
        <p:spPr>
          <a:xfrm>
            <a:off x="285431" y="836712"/>
            <a:ext cx="6026592" cy="1096104"/>
          </a:xfrm>
          <a:prstGeom prst="rect">
            <a:avLst/>
          </a:prstGeom>
          <a:noFill/>
          <a:ln w="19050">
            <a:solidFill>
              <a:srgbClr val="D10028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83BCA1A-0E63-CB1E-A0A3-019EB992723F}"/>
              </a:ext>
            </a:extLst>
          </p:cNvPr>
          <p:cNvSpPr/>
          <p:nvPr/>
        </p:nvSpPr>
        <p:spPr>
          <a:xfrm>
            <a:off x="422881" y="908720"/>
            <a:ext cx="216026" cy="989226"/>
          </a:xfrm>
          <a:prstGeom prst="rect">
            <a:avLst/>
          </a:prstGeom>
          <a:solidFill>
            <a:srgbClr val="D10028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377">
              <a:defRPr/>
            </a:pP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C9E2516-181D-2B33-C3E3-2C9A31917A71}"/>
              </a:ext>
            </a:extLst>
          </p:cNvPr>
          <p:cNvSpPr txBox="1"/>
          <p:nvPr/>
        </p:nvSpPr>
        <p:spPr>
          <a:xfrm>
            <a:off x="638907" y="855598"/>
            <a:ext cx="567311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>
              <a:defRPr/>
            </a:pP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БОЛЕЕ 1 ТЫСЯЧИ ПРЕДПРИЯТИЙ </a:t>
            </a:r>
          </a:p>
          <a:p>
            <a:pPr defTabSz="914377">
              <a:defRPr/>
            </a:pP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УЧАСТВУЮТ В РЕАЛИЗАЦИИ </a:t>
            </a:r>
          </a:p>
          <a:p>
            <a:pPr defTabSz="914377">
              <a:defRPr/>
            </a:pP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ЕДИНОЙ МОДЕЛИ ПРОФОРИЕНТАЦИИ </a:t>
            </a:r>
          </a:p>
          <a:p>
            <a:pPr defTabSz="914377">
              <a:defRPr/>
            </a:pP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В КРАСНОЯРСКОМ КРАЕ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DF68F74-8B4E-16E9-52EE-CD8CCD3D7CC5}"/>
              </a:ext>
            </a:extLst>
          </p:cNvPr>
          <p:cNvSpPr txBox="1"/>
          <p:nvPr/>
        </p:nvSpPr>
        <p:spPr>
          <a:xfrm>
            <a:off x="285430" y="2180758"/>
            <a:ext cx="6026593" cy="441659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D10028"/>
            </a:solidFill>
            <a:prstDash val="dash"/>
          </a:ln>
        </p:spPr>
        <p:txBody>
          <a:bodyPr wrap="square">
            <a:sp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ФОРМЫ РАБОТЫ:</a:t>
            </a:r>
          </a:p>
          <a:p>
            <a:pPr marL="174625" indent="-174625">
              <a:spcAft>
                <a:spcPts val="18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Экскурсии на производство </a:t>
            </a:r>
          </a:p>
          <a:p>
            <a:pPr marL="174625" indent="-174625">
              <a:spcAft>
                <a:spcPts val="18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Посещение музеев предприятий</a:t>
            </a:r>
          </a:p>
          <a:p>
            <a:pPr marL="174625" indent="-174625">
              <a:spcAft>
                <a:spcPts val="18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Встречи с профессионалами</a:t>
            </a:r>
          </a:p>
          <a:p>
            <a:pPr marL="174625" indent="-174625">
              <a:spcAft>
                <a:spcPts val="18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Профессиональные пробы</a:t>
            </a:r>
          </a:p>
          <a:p>
            <a:pPr marL="174625" indent="-174625">
              <a:spcAft>
                <a:spcPts val="18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Участие в формировании материально-технической 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базы школ</a:t>
            </a:r>
          </a:p>
          <a:p>
            <a:pPr marL="174625" indent="-174625">
              <a:spcAft>
                <a:spcPts val="18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Разработка и предоставление школам справочных 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презентационных материалов о производстве</a:t>
            </a:r>
          </a:p>
          <a:p>
            <a:pPr marL="174625" indent="-174625">
              <a:spcAft>
                <a:spcPts val="18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Проведение конкурсов профессионального мастерства, конкурсов проектов, решения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кейсовых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задач и т.д.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7A7F513E-C7FF-9D7E-6CD3-CE8B0AC025B0}"/>
              </a:ext>
            </a:extLst>
          </p:cNvPr>
          <p:cNvCxnSpPr>
            <a:cxnSpLocks/>
            <a:stCxn id="2" idx="2"/>
            <a:endCxn id="7" idx="0"/>
          </p:cNvCxnSpPr>
          <p:nvPr/>
        </p:nvCxnSpPr>
        <p:spPr>
          <a:xfrm>
            <a:off x="3298727" y="1932816"/>
            <a:ext cx="0" cy="247942"/>
          </a:xfrm>
          <a:prstGeom prst="line">
            <a:avLst/>
          </a:prstGeom>
          <a:ln w="19050">
            <a:solidFill>
              <a:srgbClr val="D1002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E:\агроклассы\Назаровский район Агрокласс\Фото\PHOTO-2024-07-22-14-24-41.jpg">
            <a:extLst>
              <a:ext uri="{FF2B5EF4-FFF2-40B4-BE49-F238E27FC236}">
                <a16:creationId xmlns:a16="http://schemas.microsoft.com/office/drawing/2014/main" xmlns="" id="{4870EC87-AD42-E585-AD40-E60812F8E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-408" t="15115" r="408" b="19012"/>
          <a:stretch/>
        </p:blipFill>
        <p:spPr bwMode="auto">
          <a:xfrm>
            <a:off x="6535792" y="3826219"/>
            <a:ext cx="5370778" cy="2771133"/>
          </a:xfrm>
          <a:prstGeom prst="rect">
            <a:avLst/>
          </a:prstGeom>
          <a:noFill/>
        </p:spPr>
      </p:pic>
      <p:pic>
        <p:nvPicPr>
          <p:cNvPr id="16" name="Рисунок 15" descr="https://sun9-10.userapi.com/impg/LE0QB40UijRHAd49Sn3DsrVGxU0RsuAmwiMQmg/awIEWVph7Fs.jpg?size=2560x1920&amp;quality=95&amp;sign=963294265cdef73302203063cf33353e&amp;type=album">
            <a:extLst>
              <a:ext uri="{FF2B5EF4-FFF2-40B4-BE49-F238E27FC236}">
                <a16:creationId xmlns:a16="http://schemas.microsoft.com/office/drawing/2014/main" xmlns="" id="{DF462D4F-99E7-B3F5-9CEC-B0C8DBE7D155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75" b="10416"/>
          <a:stretch/>
        </p:blipFill>
        <p:spPr bwMode="auto">
          <a:xfrm>
            <a:off x="6538903" y="873891"/>
            <a:ext cx="5367667" cy="26271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12555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1048</TotalTime>
  <Words>1566</Words>
  <Application>Microsoft Office PowerPoint</Application>
  <DocSecurity>0</DocSecurity>
  <PresentationFormat>Широкоэкранный</PresentationFormat>
  <Paragraphs>169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Livvic</vt:lpstr>
      <vt:lpstr>Times New Roman</vt:lpstr>
      <vt:lpstr>Wingdings</vt:lpstr>
      <vt:lpstr>Тема Office</vt:lpstr>
      <vt:lpstr>ОРГАНИЗАЦИЯ ПРОФОРИЕНТАЦИОННОЙ  ДЕЯТЕЛЬНОСТИ В 2025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УСЛОВИЙ ДЛЯ ВОСПИТАНИЯ ГАРМОНИЧНО РАЗВИТОЙ, ПАТРИОТИЧНОЙ И СОЦИАЛЬНО ОТВЕТСТВЕННОЙ ЛИЧНОСТИ НА ОСНОВЕ ТРАДИЦИОННЫХ РОССИЙСКИХ ДУХОВНО-НРАВСТВЕННЫХ И КУЛЬТУРНО-ИСТОРИЧЕСКИХ ЦЕННОСТЕЙ</dc:title>
  <dc:creator>Федореева Елена Владимировна</dc:creator>
  <cp:lastModifiedBy>User</cp:lastModifiedBy>
  <cp:revision>109</cp:revision>
  <cp:lastPrinted>2025-03-28T01:36:13Z</cp:lastPrinted>
  <dcterms:modified xsi:type="dcterms:W3CDTF">2025-04-01T09:42:07Z</dcterms:modified>
  <dc:identifier/>
  <dc:language/>
  <cp:version/>
</cp:coreProperties>
</file>